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59" r:id="rId8"/>
    <p:sldId id="262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11155-C533-465C-A42B-607E2C476A2D}" v="9" dt="2025-04-02T15:28:19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nkley, William (EEA)" userId="7d0cb047-5df7-4acd-aed9-faa79c7679ea" providerId="ADAL" clId="{48711155-C533-465C-A42B-607E2C476A2D}"/>
    <pc:docChg chg="undo redo custSel addSld delSld modSld sldOrd">
      <pc:chgData name="Hinkley, William (EEA)" userId="7d0cb047-5df7-4acd-aed9-faa79c7679ea" providerId="ADAL" clId="{48711155-C533-465C-A42B-607E2C476A2D}" dt="2025-04-02T15:35:47.890" v="839" actId="20577"/>
      <pc:docMkLst>
        <pc:docMk/>
      </pc:docMkLst>
      <pc:sldChg chg="modSp mod">
        <pc:chgData name="Hinkley, William (EEA)" userId="7d0cb047-5df7-4acd-aed9-faa79c7679ea" providerId="ADAL" clId="{48711155-C533-465C-A42B-607E2C476A2D}" dt="2025-04-02T14:50:56.875" v="724" actId="20577"/>
        <pc:sldMkLst>
          <pc:docMk/>
          <pc:sldMk cId="1448611225" sldId="256"/>
        </pc:sldMkLst>
        <pc:spChg chg="mod">
          <ac:chgData name="Hinkley, William (EEA)" userId="7d0cb047-5df7-4acd-aed9-faa79c7679ea" providerId="ADAL" clId="{48711155-C533-465C-A42B-607E2C476A2D}" dt="2025-04-02T14:50:56.875" v="724" actId="20577"/>
          <ac:spMkLst>
            <pc:docMk/>
            <pc:sldMk cId="1448611225" sldId="256"/>
            <ac:spMk id="7" creationId="{ED15A2B4-F44E-4E36-8423-E54F349B0546}"/>
          </ac:spMkLst>
        </pc:spChg>
      </pc:sldChg>
      <pc:sldChg chg="ord">
        <pc:chgData name="Hinkley, William (EEA)" userId="7d0cb047-5df7-4acd-aed9-faa79c7679ea" providerId="ADAL" clId="{48711155-C533-465C-A42B-607E2C476A2D}" dt="2025-04-02T14:51:28.532" v="726"/>
        <pc:sldMkLst>
          <pc:docMk/>
          <pc:sldMk cId="2643124079" sldId="257"/>
        </pc:sldMkLst>
      </pc:sldChg>
      <pc:sldChg chg="del">
        <pc:chgData name="Hinkley, William (EEA)" userId="7d0cb047-5df7-4acd-aed9-faa79c7679ea" providerId="ADAL" clId="{48711155-C533-465C-A42B-607E2C476A2D}" dt="2025-04-01T16:54:49.022" v="321" actId="2696"/>
        <pc:sldMkLst>
          <pc:docMk/>
          <pc:sldMk cId="117604861" sldId="258"/>
        </pc:sldMkLst>
      </pc:sldChg>
      <pc:sldChg chg="modSp mod">
        <pc:chgData name="Hinkley, William (EEA)" userId="7d0cb047-5df7-4acd-aed9-faa79c7679ea" providerId="ADAL" clId="{48711155-C533-465C-A42B-607E2C476A2D}" dt="2025-04-02T15:35:47.890" v="839" actId="20577"/>
        <pc:sldMkLst>
          <pc:docMk/>
          <pc:sldMk cId="2827066136" sldId="259"/>
        </pc:sldMkLst>
        <pc:spChg chg="mod">
          <ac:chgData name="Hinkley, William (EEA)" userId="7d0cb047-5df7-4acd-aed9-faa79c7679ea" providerId="ADAL" clId="{48711155-C533-465C-A42B-607E2C476A2D}" dt="2025-04-01T16:55:00.730" v="322" actId="20577"/>
          <ac:spMkLst>
            <pc:docMk/>
            <pc:sldMk cId="2827066136" sldId="259"/>
            <ac:spMk id="2" creationId="{E9FAE9BF-4CFE-4F48-A764-3F8FBC7F23EE}"/>
          </ac:spMkLst>
        </pc:spChg>
        <pc:spChg chg="mod">
          <ac:chgData name="Hinkley, William (EEA)" userId="7d0cb047-5df7-4acd-aed9-faa79c7679ea" providerId="ADAL" clId="{48711155-C533-465C-A42B-607E2C476A2D}" dt="2025-04-02T15:35:47.890" v="839" actId="20577"/>
          <ac:spMkLst>
            <pc:docMk/>
            <pc:sldMk cId="2827066136" sldId="259"/>
            <ac:spMk id="3" creationId="{3924F3EC-2A76-4956-BD4C-2E59166A7B8E}"/>
          </ac:spMkLst>
        </pc:spChg>
      </pc:sldChg>
      <pc:sldChg chg="modSp mod">
        <pc:chgData name="Hinkley, William (EEA)" userId="7d0cb047-5df7-4acd-aed9-faa79c7679ea" providerId="ADAL" clId="{48711155-C533-465C-A42B-607E2C476A2D}" dt="2025-04-01T17:10:04.243" v="461" actId="20577"/>
        <pc:sldMkLst>
          <pc:docMk/>
          <pc:sldMk cId="1593775186" sldId="260"/>
        </pc:sldMkLst>
        <pc:spChg chg="mod">
          <ac:chgData name="Hinkley, William (EEA)" userId="7d0cb047-5df7-4acd-aed9-faa79c7679ea" providerId="ADAL" clId="{48711155-C533-465C-A42B-607E2C476A2D}" dt="2025-04-01T17:10:04.243" v="461" actId="20577"/>
          <ac:spMkLst>
            <pc:docMk/>
            <pc:sldMk cId="1593775186" sldId="260"/>
            <ac:spMk id="6" creationId="{898808E5-40A6-9395-2A01-3A27083FE909}"/>
          </ac:spMkLst>
        </pc:spChg>
      </pc:sldChg>
      <pc:sldChg chg="addSp delSp modSp new mod">
        <pc:chgData name="Hinkley, William (EEA)" userId="7d0cb047-5df7-4acd-aed9-faa79c7679ea" providerId="ADAL" clId="{48711155-C533-465C-A42B-607E2C476A2D}" dt="2025-04-02T14:56:50.033" v="769" actId="14100"/>
        <pc:sldMkLst>
          <pc:docMk/>
          <pc:sldMk cId="2818133954" sldId="261"/>
        </pc:sldMkLst>
        <pc:spChg chg="mod">
          <ac:chgData name="Hinkley, William (EEA)" userId="7d0cb047-5df7-4acd-aed9-faa79c7679ea" providerId="ADAL" clId="{48711155-C533-465C-A42B-607E2C476A2D}" dt="2025-04-02T14:56:50.033" v="769" actId="14100"/>
          <ac:spMkLst>
            <pc:docMk/>
            <pc:sldMk cId="2818133954" sldId="261"/>
            <ac:spMk id="3" creationId="{22E191CB-EC40-0EDC-E293-A7C397B7F9D4}"/>
          </ac:spMkLst>
        </pc:spChg>
        <pc:spChg chg="add mod">
          <ac:chgData name="Hinkley, William (EEA)" userId="7d0cb047-5df7-4acd-aed9-faa79c7679ea" providerId="ADAL" clId="{48711155-C533-465C-A42B-607E2C476A2D}" dt="2025-03-31T19:17:33.520" v="5"/>
          <ac:spMkLst>
            <pc:docMk/>
            <pc:sldMk cId="2818133954" sldId="261"/>
            <ac:spMk id="4" creationId="{4F1B8BE2-B962-C823-4A49-99930BB5E7D1}"/>
          </ac:spMkLst>
        </pc:spChg>
        <pc:spChg chg="add mod">
          <ac:chgData name="Hinkley, William (EEA)" userId="7d0cb047-5df7-4acd-aed9-faa79c7679ea" providerId="ADAL" clId="{48711155-C533-465C-A42B-607E2C476A2D}" dt="2025-04-02T14:56:37.964" v="763" actId="14100"/>
          <ac:spMkLst>
            <pc:docMk/>
            <pc:sldMk cId="2818133954" sldId="261"/>
            <ac:spMk id="8" creationId="{EC0106EA-337D-D380-E5C4-63D14FCBCF5C}"/>
          </ac:spMkLst>
        </pc:spChg>
        <pc:picChg chg="add mod">
          <ac:chgData name="Hinkley, William (EEA)" userId="7d0cb047-5df7-4acd-aed9-faa79c7679ea" providerId="ADAL" clId="{48711155-C533-465C-A42B-607E2C476A2D}" dt="2025-04-02T14:56:19.509" v="759" actId="14100"/>
          <ac:picMkLst>
            <pc:docMk/>
            <pc:sldMk cId="2818133954" sldId="261"/>
            <ac:picMk id="5" creationId="{200B7862-FFBB-B356-E95C-B50FA3BF6820}"/>
          </ac:picMkLst>
        </pc:picChg>
        <pc:picChg chg="add mod">
          <ac:chgData name="Hinkley, William (EEA)" userId="7d0cb047-5df7-4acd-aed9-faa79c7679ea" providerId="ADAL" clId="{48711155-C533-465C-A42B-607E2C476A2D}" dt="2025-04-02T14:56:26.026" v="760" actId="1076"/>
          <ac:picMkLst>
            <pc:docMk/>
            <pc:sldMk cId="2818133954" sldId="261"/>
            <ac:picMk id="7" creationId="{66C319EA-11C1-DED2-BF9A-F5B7938CF6FC}"/>
          </ac:picMkLst>
        </pc:picChg>
      </pc:sldChg>
      <pc:sldChg chg="addSp delSp modSp new mod">
        <pc:chgData name="Hinkley, William (EEA)" userId="7d0cb047-5df7-4acd-aed9-faa79c7679ea" providerId="ADAL" clId="{48711155-C533-465C-A42B-607E2C476A2D}" dt="2025-04-02T15:32:30.879" v="794" actId="1076"/>
        <pc:sldMkLst>
          <pc:docMk/>
          <pc:sldMk cId="2222661749" sldId="262"/>
        </pc:sldMkLst>
        <pc:spChg chg="add del">
          <ac:chgData name="Hinkley, William (EEA)" userId="7d0cb047-5df7-4acd-aed9-faa79c7679ea" providerId="ADAL" clId="{48711155-C533-465C-A42B-607E2C476A2D}" dt="2025-04-02T14:41:37.909" v="466" actId="478"/>
          <ac:spMkLst>
            <pc:docMk/>
            <pc:sldMk cId="2222661749" sldId="262"/>
            <ac:spMk id="3" creationId="{6CA54E7D-7EA8-60DE-E53F-B47FDB1B39B1}"/>
          </ac:spMkLst>
        </pc:spChg>
        <pc:spChg chg="add mod">
          <ac:chgData name="Hinkley, William (EEA)" userId="7d0cb047-5df7-4acd-aed9-faa79c7679ea" providerId="ADAL" clId="{48711155-C533-465C-A42B-607E2C476A2D}" dt="2025-04-02T15:32:30.879" v="794" actId="1076"/>
          <ac:spMkLst>
            <pc:docMk/>
            <pc:sldMk cId="2222661749" sldId="262"/>
            <ac:spMk id="6" creationId="{38681215-13AE-31B8-9EAC-3D49D80D2F8F}"/>
          </ac:spMkLst>
        </pc:spChg>
        <pc:spChg chg="add mod">
          <ac:chgData name="Hinkley, William (EEA)" userId="7d0cb047-5df7-4acd-aed9-faa79c7679ea" providerId="ADAL" clId="{48711155-C533-465C-A42B-607E2C476A2D}" dt="2025-04-02T15:30:14.239" v="787" actId="1076"/>
          <ac:spMkLst>
            <pc:docMk/>
            <pc:sldMk cId="2222661749" sldId="262"/>
            <ac:spMk id="7" creationId="{81EE2EA9-AC05-9E66-28CB-CF334FF6E861}"/>
          </ac:spMkLst>
        </pc:spChg>
        <pc:spChg chg="add mod">
          <ac:chgData name="Hinkley, William (EEA)" userId="7d0cb047-5df7-4acd-aed9-faa79c7679ea" providerId="ADAL" clId="{48711155-C533-465C-A42B-607E2C476A2D}" dt="2025-04-02T15:30:37.913" v="792" actId="1076"/>
          <ac:spMkLst>
            <pc:docMk/>
            <pc:sldMk cId="2222661749" sldId="262"/>
            <ac:spMk id="8" creationId="{CEF48C0A-E023-258B-133D-6296F9ECB643}"/>
          </ac:spMkLst>
        </pc:spChg>
        <pc:spChg chg="add mod">
          <ac:chgData name="Hinkley, William (EEA)" userId="7d0cb047-5df7-4acd-aed9-faa79c7679ea" providerId="ADAL" clId="{48711155-C533-465C-A42B-607E2C476A2D}" dt="2025-04-02T15:30:29.905" v="791" actId="20577"/>
          <ac:spMkLst>
            <pc:docMk/>
            <pc:sldMk cId="2222661749" sldId="262"/>
            <ac:spMk id="10" creationId="{8881303B-5694-1837-A93F-851A9FB3255D}"/>
          </ac:spMkLst>
        </pc:spChg>
        <pc:picChg chg="add mod ord">
          <ac:chgData name="Hinkley, William (EEA)" userId="7d0cb047-5df7-4acd-aed9-faa79c7679ea" providerId="ADAL" clId="{48711155-C533-465C-A42B-607E2C476A2D}" dt="2025-04-02T15:30:09.056" v="786" actId="14100"/>
          <ac:picMkLst>
            <pc:docMk/>
            <pc:sldMk cId="2222661749" sldId="262"/>
            <ac:picMk id="3" creationId="{83A6B40B-421B-47D9-AFBC-9524CA76007D}"/>
          </ac:picMkLst>
        </pc:picChg>
        <pc:picChg chg="add mod">
          <ac:chgData name="Hinkley, William (EEA)" userId="7d0cb047-5df7-4acd-aed9-faa79c7679ea" providerId="ADAL" clId="{48711155-C533-465C-A42B-607E2C476A2D}" dt="2025-04-02T15:29:59.737" v="785" actId="14100"/>
          <ac:picMkLst>
            <pc:docMk/>
            <pc:sldMk cId="2222661749" sldId="262"/>
            <ac:picMk id="5" creationId="{74591DB1-3043-31DD-74B3-E7C56D38AB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6068-6F6C-403D-A93B-48441F66A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12373D-531D-4D5E-AF88-BFF9067D5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69A1D-293D-4329-B50D-A66A978F5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EE096-991D-4F91-96C4-7B46802DE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B86D7-E629-4534-A97F-CEEAC1C2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4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5ED1E-782D-4ADC-B1C4-DE52BCBA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61AF9-ABA8-4700-8158-63EFE3B0D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DC499-76CA-4B60-B3CB-04018AA1D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199BF-F5EC-4045-8805-CF5903D7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167AB-5BA4-4EB5-B5F8-6988B6ED2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973E8-2409-4C66-97B0-1ED0A2718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6F0D7-F729-4ECA-8F87-F27B59080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2EDEE-2635-4D33-AA14-2DF845C84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C50A5-F854-4F87-A230-12A90A8C7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1DE896-567B-4B1B-8D60-57FC742D1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6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0ACFB-4391-4602-82F8-7F54D80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865AB-024C-41C7-866F-B8BB1BE87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69C7B-2CCD-4FDC-95C7-0E51FD6A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03BBB-AD92-4D1F-843E-344EB630C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42843-2F52-4434-88D3-240A2CDD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5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6E086-638A-43C1-BEE2-1F71EB96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DCFAF-BB14-4AA2-9F5B-635282572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147B-E093-40AF-A820-74F64C09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A04F3-F799-4E80-84AE-5FD691AA4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89BCD-5AAB-4996-A454-506C08E9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7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0732-AC49-4112-85B0-C42FF1A4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6EC15-EBF4-4EEB-B5B2-96828E015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2E089F-350C-4EEE-9973-E229D5712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2E3645-1105-451E-B348-3647A86C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58759-25FF-4782-8043-D758CE2C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9DBE48-3335-4FD1-8072-41807420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90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782F-BE6B-496B-88C2-752984E3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7ACF-11DE-42DD-800D-08C46641E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BD8A7-198C-4E30-BE53-142AAED8A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84C4D8-750F-40FA-8E28-9E47C40D1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C79CCE-67E0-4BF9-9AA6-4AC559DDFC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84F883-387A-44BF-B5A1-489DA2551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F32ED2-E17C-41BB-8B83-48218D5B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D0385-28EB-4B81-A9E4-90DE4221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3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760D6-E8AC-41EB-9C6D-61D1C6DD8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79BF4-1387-47B6-927C-2050D8FC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7B7E3-1D0F-4673-A0DC-6554443B8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35FBD-00D8-412E-81EE-5EB00F1D2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6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3ECD72-7ED1-4C2F-AFD6-B8E22EA3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A5C4A-03A9-45D9-83DB-EA10EC21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2757C-9C2E-4750-8F08-86D4E51B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2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5A175-080B-482B-8628-0EACE68B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D2A68-676B-4E08-A660-97F514B59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B3F378-47B6-4DE5-B119-49A33AFB2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48E94B-E7E1-4BA2-A764-6CE69452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B04291-AD05-49BF-8F84-782E03730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81F0D0-7C1E-425D-BD14-ACA373D0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774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8FE6-5B04-41BA-B410-B05FD4BEE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160F9-F887-414E-BAE0-9BA353D6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74D39-CF26-408A-9719-DDC075E2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9B7FE-57C7-4D6C-B5F5-509461E2B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51E94-1418-4473-8851-E47511D8F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5D037-89D0-4A8B-8AD6-B52E7E24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1D0CA4-C94A-4655-A89F-0C2E7237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5390C-7F54-4E20-A38B-EF6BCB0BB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6239E-9307-4FCC-852B-CF97F56867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DD404-CE50-4CE3-8E34-3C4DBE57DFEF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DC20C-3DEB-49EE-A9A3-747CF1471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36A0F-87CC-4188-B3AC-31AC890F0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21916-8675-4924-A667-DBF70182F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06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85201/computer-monitor-by-ousia-18520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ss.gov/mymassgov-for-personal-or-business-use" TargetMode="External"/><Relationship Id="rId5" Type="http://schemas.openxmlformats.org/officeDocument/2006/relationships/hyperlink" Target="https://greenhub.appianportals.com/applicants-portal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15A2B4-F44E-4E36-8423-E54F349B0546}"/>
              </a:ext>
            </a:extLst>
          </p:cNvPr>
          <p:cNvSpPr txBox="1"/>
          <p:nvPr/>
        </p:nvSpPr>
        <p:spPr>
          <a:xfrm>
            <a:off x="5486399" y="975364"/>
            <a:ext cx="6528391" cy="4454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Began in 2013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Offers grants (loan program under review)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Supports dams, coastal infrastructure, and inland flood control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Grants: over $119,629,000 issued 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(166 awards for $52 million dams, 55 awards for $67 million coastal)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Funded by annual capital and the Dam and Seawall Fund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Fiscal Year 2025 funds: $12,350,000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1DC74E4-D89D-4F0C-ABA4-A0A8AEF2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8400"/>
            <a:ext cx="4268517" cy="5689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2310191-9EE6-424C-8559-D782C198B23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18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EEA Dam and Seawall Program</a:t>
            </a:r>
          </a:p>
        </p:txBody>
      </p:sp>
    </p:spTree>
    <p:extLst>
      <p:ext uri="{BB962C8B-B14F-4D97-AF65-F5344CB8AC3E}">
        <p14:creationId xmlns:p14="http://schemas.microsoft.com/office/powerpoint/2010/main" val="144861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8703-A972-4B55-BCF8-48C38657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1036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EEA Dam and Seawall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6054F-3ADF-407F-80BD-91A426DF7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670628" cy="2491355"/>
          </a:xfrm>
        </p:spPr>
        <p:txBody>
          <a:bodyPr/>
          <a:lstStyle/>
          <a:p>
            <a:r>
              <a:rPr lang="en-US" dirty="0"/>
              <a:t>Publicly owned structures only – Municipal or 501(c)(3) nonprofit</a:t>
            </a:r>
          </a:p>
          <a:p>
            <a:r>
              <a:rPr lang="en-US" dirty="0"/>
              <a:t>Repair or replace with higher or more resilient designs</a:t>
            </a:r>
          </a:p>
          <a:p>
            <a:r>
              <a:rPr lang="en-US" dirty="0"/>
              <a:t>Consider removal when appropriate</a:t>
            </a:r>
          </a:p>
          <a:p>
            <a:r>
              <a:rPr lang="en-US" dirty="0"/>
              <a:t>EEA programs encourage nature-based solutions when feasible</a:t>
            </a:r>
          </a:p>
          <a:p>
            <a:endParaRPr lang="en-US" dirty="0"/>
          </a:p>
        </p:txBody>
      </p:sp>
      <p:pic>
        <p:nvPicPr>
          <p:cNvPr id="5" name="Picture 4" descr="A picture containing outdoor, ground, sky, building&#10;&#10;Description automatically generated">
            <a:extLst>
              <a:ext uri="{FF2B5EF4-FFF2-40B4-BE49-F238E27FC236}">
                <a16:creationId xmlns:a16="http://schemas.microsoft.com/office/drawing/2014/main" id="{AD14C99D-D887-4B88-9A98-9AC81FD4F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37577" y="4046483"/>
            <a:ext cx="3565101" cy="28115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4DAB657C-F40E-4A5F-8620-68920B3F0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8141" y="4025378"/>
            <a:ext cx="3575718" cy="281151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6CBF31-2DEC-421E-9046-9A4835673AE7}"/>
              </a:ext>
            </a:extLst>
          </p:cNvPr>
          <p:cNvSpPr txBox="1"/>
          <p:nvPr/>
        </p:nvSpPr>
        <p:spPr>
          <a:xfrm>
            <a:off x="37577" y="6621450"/>
            <a:ext cx="9589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 W. Hinkley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87F44-E6AE-49AB-90B3-E44B73665FD0}"/>
              </a:ext>
            </a:extLst>
          </p:cNvPr>
          <p:cNvSpPr txBox="1"/>
          <p:nvPr/>
        </p:nvSpPr>
        <p:spPr>
          <a:xfrm>
            <a:off x="4509058" y="6530162"/>
            <a:ext cx="1936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Photo: Jones River Watershed Association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D15E39A9-DB05-45D4-9E88-59A9200E6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8471549" y="4046483"/>
            <a:ext cx="3711244" cy="27904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BDB7077-8716-43F3-A045-097C8013CD46}"/>
              </a:ext>
            </a:extLst>
          </p:cNvPr>
          <p:cNvSpPr txBox="1"/>
          <p:nvPr/>
        </p:nvSpPr>
        <p:spPr>
          <a:xfrm>
            <a:off x="10217674" y="4046483"/>
            <a:ext cx="19367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Photo: Jones River Watershed Association</a:t>
            </a:r>
          </a:p>
        </p:txBody>
      </p:sp>
    </p:spTree>
    <p:extLst>
      <p:ext uri="{BB962C8B-B14F-4D97-AF65-F5344CB8AC3E}">
        <p14:creationId xmlns:p14="http://schemas.microsoft.com/office/powerpoint/2010/main" val="26431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91CB-EC40-0EDC-E293-A7C397B7F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28" y="1254643"/>
            <a:ext cx="11366205" cy="2174358"/>
          </a:xfrm>
        </p:spPr>
        <p:txBody>
          <a:bodyPr>
            <a:normAutofit/>
          </a:bodyPr>
          <a:lstStyle/>
          <a:p>
            <a:r>
              <a:rPr lang="en-US" dirty="0"/>
              <a:t>This is a SAFETY program first!</a:t>
            </a:r>
          </a:p>
          <a:p>
            <a:r>
              <a:rPr lang="en-US" dirty="0"/>
              <a:t>Intended to support the Dam Safety Regulations at 302 CMR 10</a:t>
            </a:r>
          </a:p>
          <a:p>
            <a:r>
              <a:rPr lang="en-US" dirty="0"/>
              <a:t>Prioritize dams classified as “HIGH” or “SIGNIFICANT” hazards</a:t>
            </a:r>
          </a:p>
          <a:p>
            <a:r>
              <a:rPr lang="en-US" dirty="0"/>
              <a:t>Prioritize dams in “POOR” or “UNSAFE” physical condition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1B8BE2-B962-C823-4A49-99930BB5E7D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8618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EEA Dam and Seawall Program</a:t>
            </a:r>
          </a:p>
        </p:txBody>
      </p:sp>
      <p:pic>
        <p:nvPicPr>
          <p:cNvPr id="5" name="Picture 4" descr="A picture containing tree, outdoor, sky, water&#10;&#10;AI-generated content may be incorrect.">
            <a:extLst>
              <a:ext uri="{FF2B5EF4-FFF2-40B4-BE49-F238E27FC236}">
                <a16:creationId xmlns:a16="http://schemas.microsoft.com/office/drawing/2014/main" id="{200B7862-FFBB-B356-E95C-B50FA3BF6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71" y="4051006"/>
            <a:ext cx="3582366" cy="268677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picture containing outdoor, tree, water, river&#10;&#10;AI-generated content may be incorrect.">
            <a:extLst>
              <a:ext uri="{FF2B5EF4-FFF2-40B4-BE49-F238E27FC236}">
                <a16:creationId xmlns:a16="http://schemas.microsoft.com/office/drawing/2014/main" id="{66C319EA-11C1-DED2-BF9A-F5B7938CF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93" y="4051006"/>
            <a:ext cx="3582369" cy="26867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0106EA-337D-D380-E5C4-63D14FCBCF5C}"/>
              </a:ext>
            </a:extLst>
          </p:cNvPr>
          <p:cNvSpPr txBox="1"/>
          <p:nvPr/>
        </p:nvSpPr>
        <p:spPr>
          <a:xfrm>
            <a:off x="122663" y="3838353"/>
            <a:ext cx="43111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Dam removal projects are eligible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Non-Jurisdictional Dams are NOT eligible</a:t>
            </a:r>
          </a:p>
        </p:txBody>
      </p:sp>
    </p:spTree>
    <p:extLst>
      <p:ext uri="{BB962C8B-B14F-4D97-AF65-F5344CB8AC3E}">
        <p14:creationId xmlns:p14="http://schemas.microsoft.com/office/powerpoint/2010/main" val="2818133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AE9BF-4CFE-4F48-A764-3F8FBC7F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66278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Grants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4F3EC-2A76-4956-BD4C-2E59166A7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1870"/>
            <a:ext cx="10515600" cy="598613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APPLICATION PERIOD OPEN NOW UNTIL APRIL 25, 2025</a:t>
            </a:r>
          </a:p>
          <a:p>
            <a:pPr marL="0" indent="0" algn="ctr">
              <a:buNone/>
            </a:pPr>
            <a:r>
              <a:rPr lang="en-US" sz="4000" b="1" dirty="0"/>
              <a:t>For </a:t>
            </a:r>
            <a:r>
              <a:rPr lang="en-US" sz="4000" b="1"/>
              <a:t>projects beginning July 2025</a:t>
            </a:r>
            <a:endParaRPr lang="en-US" sz="40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 and Permit Grants</a:t>
            </a:r>
          </a:p>
          <a:p>
            <a:r>
              <a:rPr lang="en-US" dirty="0"/>
              <a:t>Up to $250,000 for dams and levees, $500,000 for coastal projects</a:t>
            </a:r>
          </a:p>
          <a:p>
            <a:r>
              <a:rPr lang="en-US" dirty="0"/>
              <a:t>To advance project to bidding stage</a:t>
            </a:r>
          </a:p>
          <a:p>
            <a:r>
              <a:rPr lang="en-US" dirty="0"/>
              <a:t>MEPA, Corps of Engineers, Conservation Commission, DEP 401 and Ch. 91, Dam Safety, etc.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Construction Grants</a:t>
            </a:r>
          </a:p>
          <a:p>
            <a:r>
              <a:rPr lang="en-US" dirty="0"/>
              <a:t>Up to $1,000,000 for dam and levees, $3,000,000 for coastal projects</a:t>
            </a:r>
          </a:p>
          <a:p>
            <a:r>
              <a:rPr lang="en-US" dirty="0"/>
              <a:t>For construction only. Permits must be in place. “Shovel ready”</a:t>
            </a:r>
          </a:p>
          <a:p>
            <a:endParaRPr lang="en-US" dirty="0"/>
          </a:p>
          <a:p>
            <a:r>
              <a:rPr lang="en-US" dirty="0"/>
              <a:t>Minimum 10% cash matching funds required</a:t>
            </a:r>
          </a:p>
          <a:p>
            <a:r>
              <a:rPr lang="en-US" dirty="0"/>
              <a:t>Projects must have a clear public purpose</a:t>
            </a:r>
          </a:p>
          <a:p>
            <a:r>
              <a:rPr lang="en-US" dirty="0"/>
              <a:t>Very competitive! Less than ½ of applications are funded</a:t>
            </a:r>
          </a:p>
          <a:p>
            <a:r>
              <a:rPr lang="en-US" dirty="0"/>
              <a:t>Public access is very important. Projects without public access are less competitive. </a:t>
            </a:r>
          </a:p>
          <a:p>
            <a:r>
              <a:rPr lang="en-US" dirty="0"/>
              <a:t>Grants are on a reimbursement basis</a:t>
            </a:r>
          </a:p>
        </p:txBody>
      </p:sp>
    </p:spTree>
    <p:extLst>
      <p:ext uri="{BB962C8B-B14F-4D97-AF65-F5344CB8AC3E}">
        <p14:creationId xmlns:p14="http://schemas.microsoft.com/office/powerpoint/2010/main" val="2827066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AI-generated content may be incorrect.">
            <a:extLst>
              <a:ext uri="{FF2B5EF4-FFF2-40B4-BE49-F238E27FC236}">
                <a16:creationId xmlns:a16="http://schemas.microsoft.com/office/drawing/2014/main" id="{83A6B40B-421B-47D9-AFBC-9524CA760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77445" y="980804"/>
            <a:ext cx="7761912" cy="54731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591DB1-3043-31DD-74B3-E7C56D38A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167" y="1265273"/>
            <a:ext cx="6987113" cy="3668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681215-13AE-31B8-9EAC-3D49D80D2F8F}"/>
              </a:ext>
            </a:extLst>
          </p:cNvPr>
          <p:cNvSpPr txBox="1"/>
          <p:nvPr/>
        </p:nvSpPr>
        <p:spPr>
          <a:xfrm>
            <a:off x="487092" y="256724"/>
            <a:ext cx="1152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Apply with the new EEA Grants Management System: </a:t>
            </a:r>
            <a:r>
              <a:rPr lang="en-US" sz="2000" dirty="0">
                <a:hlinkClick r:id="rId5"/>
              </a:rPr>
              <a:t>https://greenhub.appianportals.com/applicants-portal</a:t>
            </a:r>
            <a:r>
              <a:rPr lang="en-US" sz="2000" dirty="0"/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EE2EA9-AC05-9E66-28CB-CF334FF6E861}"/>
              </a:ext>
            </a:extLst>
          </p:cNvPr>
          <p:cNvSpPr/>
          <p:nvPr/>
        </p:nvSpPr>
        <p:spPr>
          <a:xfrm>
            <a:off x="4791167" y="1513104"/>
            <a:ext cx="744279" cy="52099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F48C0A-E023-258B-133D-6296F9ECB643}"/>
              </a:ext>
            </a:extLst>
          </p:cNvPr>
          <p:cNvSpPr txBox="1"/>
          <p:nvPr/>
        </p:nvSpPr>
        <p:spPr>
          <a:xfrm rot="20946247">
            <a:off x="1908904" y="1311936"/>
            <a:ext cx="222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Click HELP for user guide and YouTube video tutorial playlist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81303B-5694-1837-A93F-851A9FB3255D}"/>
              </a:ext>
            </a:extLst>
          </p:cNvPr>
          <p:cNvSpPr txBox="1"/>
          <p:nvPr/>
        </p:nvSpPr>
        <p:spPr>
          <a:xfrm>
            <a:off x="487092" y="3456179"/>
            <a:ext cx="3529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GMS uses the </a:t>
            </a:r>
            <a:r>
              <a:rPr lang="en-US" dirty="0" err="1"/>
              <a:t>MyMassGov</a:t>
            </a:r>
            <a:r>
              <a:rPr lang="en-US" dirty="0"/>
              <a:t> tool for user name, password, and multifactor authentication</a:t>
            </a:r>
          </a:p>
          <a:p>
            <a:endParaRPr lang="en-US" dirty="0"/>
          </a:p>
          <a:p>
            <a:r>
              <a:rPr lang="en-US" dirty="0">
                <a:hlinkClick r:id="rId6"/>
              </a:rPr>
              <a:t>https://www.mass.gov/mymassgov-for-personal-or-business-use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66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EE0B1C-2FB8-C447-1B40-5231AD73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66278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Addressing Private and Abandoned Dams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808E5-40A6-9395-2A01-3A27083FE909}"/>
              </a:ext>
            </a:extLst>
          </p:cNvPr>
          <p:cNvSpPr txBox="1"/>
          <p:nvPr/>
        </p:nvSpPr>
        <p:spPr>
          <a:xfrm>
            <a:off x="162560" y="833120"/>
            <a:ext cx="11358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 partnership grants:</a:t>
            </a:r>
          </a:p>
          <a:p>
            <a:r>
              <a:rPr lang="en-US" sz="2000" dirty="0"/>
              <a:t>	Municipality or Nonprofit must be responsible for all aspects of project</a:t>
            </a:r>
          </a:p>
          <a:p>
            <a:pPr marL="1147763" indent="-173038" defTabSz="552450"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2000" dirty="0"/>
              <a:t>	Finances, including reimbursement</a:t>
            </a:r>
          </a:p>
          <a:p>
            <a:pPr marL="1147763" indent="-173038" defTabSz="552450"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2000" dirty="0"/>
              <a:t>	Matching Funds</a:t>
            </a:r>
          </a:p>
          <a:p>
            <a:pPr marL="1147763" indent="-173038" defTabSz="552450"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2000" dirty="0"/>
              <a:t>	Public Bidding and Procurement Compliance</a:t>
            </a:r>
          </a:p>
          <a:p>
            <a:pPr marL="1147763" indent="-173038" defTabSz="552450"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2000" dirty="0"/>
              <a:t>	Vendor/Contractor Supervision &amp; Coordination	</a:t>
            </a:r>
          </a:p>
          <a:p>
            <a:pPr marL="1147763" indent="-173038" defTabSz="552450">
              <a:buFont typeface="Arial" panose="020B0604020202020204" pitchFamily="34" charset="0"/>
              <a:buChar char="•"/>
              <a:tabLst>
                <a:tab pos="1311275" algn="l"/>
              </a:tabLst>
            </a:pPr>
            <a:r>
              <a:rPr lang="en-US" sz="2000" dirty="0"/>
              <a:t>	Reporting		</a:t>
            </a:r>
          </a:p>
          <a:p>
            <a:endParaRPr lang="en-US" sz="2000" dirty="0"/>
          </a:p>
          <a:p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93775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BE31071780243B2E68C5BEE851FF0" ma:contentTypeVersion="16" ma:contentTypeDescription="Create a new document." ma:contentTypeScope="" ma:versionID="b49eb6870559eb44bab4b559fe6520db">
  <xsd:schema xmlns:xsd="http://www.w3.org/2001/XMLSchema" xmlns:xs="http://www.w3.org/2001/XMLSchema" xmlns:p="http://schemas.microsoft.com/office/2006/metadata/properties" xmlns:ns3="6d1ab2f6-91f9-4f14-952a-3f3eb0d68341" xmlns:ns4="8f2fdac3-5421-455f-b4e4-df6141b3176a" targetNamespace="http://schemas.microsoft.com/office/2006/metadata/properties" ma:root="true" ma:fieldsID="114c30ebe90f6fd435ed9099cb9897a6" ns3:_="" ns4:_="">
    <xsd:import namespace="6d1ab2f6-91f9-4f14-952a-3f3eb0d68341"/>
    <xsd:import namespace="8f2fdac3-5421-455f-b4e4-df6141b317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b2f6-91f9-4f14-952a-3f3eb0d68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fdac3-5421-455f-b4e4-df6141b31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d1ab2f6-91f9-4f14-952a-3f3eb0d68341" xsi:nil="true"/>
  </documentManagement>
</p:properties>
</file>

<file path=customXml/itemProps1.xml><?xml version="1.0" encoding="utf-8"?>
<ds:datastoreItem xmlns:ds="http://schemas.openxmlformats.org/officeDocument/2006/customXml" ds:itemID="{901E77D2-766B-41E3-8B69-FF2615D82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1ab2f6-91f9-4f14-952a-3f3eb0d68341"/>
    <ds:schemaRef ds:uri="8f2fdac3-5421-455f-b4e4-df6141b31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6A0262-6FD9-4B42-8FEF-0CC42A01CE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FB4ADA-E065-4923-BF18-595ECD0AF2E8}">
  <ds:schemaRefs>
    <ds:schemaRef ds:uri="http://schemas.microsoft.com/office/infopath/2007/PartnerControls"/>
    <ds:schemaRef ds:uri="6d1ab2f6-91f9-4f14-952a-3f3eb0d68341"/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8f2fdac3-5421-455f-b4e4-df6141b3176a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413</Words>
  <Application>Microsoft Office PowerPoint</Application>
  <PresentationFormat>Widescreen</PresentationFormat>
  <Paragraphs>57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EEA Dam and Seawall Program</vt:lpstr>
      <vt:lpstr>PowerPoint Presentation</vt:lpstr>
      <vt:lpstr>Grants </vt:lpstr>
      <vt:lpstr>PowerPoint Presentation</vt:lpstr>
      <vt:lpstr>Addressing Private and Abandoned Dams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Hinkley, William (EEA)</dc:creator>
  <cp:lastModifiedBy>Hinkley, William (EEA)</cp:lastModifiedBy>
  <cp:revision>3</cp:revision>
  <dcterms:created xsi:type="dcterms:W3CDTF">2022-05-09T13:15:04Z</dcterms:created>
  <dcterms:modified xsi:type="dcterms:W3CDTF">2025-04-02T15:35:48Z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0x010100D7ABE31071780243B2E68C5BEE851FF0</vt:lpwstr>
  </property>
</Properties>
</file>