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89" r:id="rId2"/>
    <p:sldMasterId id="2147483690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embeddedFontLst>
    <p:embeddedFont>
      <p:font typeface="Carlito" panose="020F0502020204030204" pitchFamily="34" charset="0"/>
      <p:regular r:id="rId24"/>
      <p:bold r:id="rId25"/>
      <p:italic r:id="rId26"/>
      <p:boldItalic r:id="rId27"/>
    </p:embeddedFont>
    <p:embeddedFont>
      <p:font typeface="Caveat" pitchFamily="2" charset="0"/>
      <p:regular r:id="rId28"/>
      <p:bold r:id="rId29"/>
    </p:embeddedFont>
    <p:embeddedFont>
      <p:font typeface="League Spartan" pitchFamily="2" charset="77"/>
      <p:regular r:id="rId30"/>
      <p:bold r:id="rId31"/>
    </p:embeddedFont>
    <p:embeddedFont>
      <p:font typeface="League Spartan ExtraBold" pitchFamily="2" charset="77"/>
      <p:bold r:id="rId32"/>
    </p:embeddedFont>
    <p:embeddedFont>
      <p:font typeface="League Spartan SemiBold" pitchFamily="2" charset="77"/>
      <p:regular r:id="rId33"/>
      <p:bold r:id="rId34"/>
    </p:embeddedFont>
    <p:embeddedFont>
      <p:font typeface="Montserrat" pitchFamily="2" charset="77"/>
      <p:regular r:id="rId35"/>
      <p:bold r:id="rId36"/>
      <p:italic r:id="rId37"/>
      <p:boldItalic r:id="rId38"/>
    </p:embeddedFont>
    <p:embeddedFont>
      <p:font typeface="Montserrat SemiBold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2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D74934-6CCC-473E-B4E8-CD59D2DB1F23}">
  <a:tblStyle styleId="{D6D74934-6CCC-473E-B4E8-CD59D2DB1F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8"/>
  </p:normalViewPr>
  <p:slideViewPr>
    <p:cSldViewPr snapToGrid="0">
      <p:cViewPr varScale="1">
        <p:scale>
          <a:sx n="136" d="100"/>
          <a:sy n="136" d="100"/>
        </p:scale>
        <p:origin x="864" y="184"/>
      </p:cViewPr>
      <p:guideLst>
        <p:guide orient="horz" pos="25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3f7d106db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c3f7d106db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chemeClr val="dk1"/>
                </a:solidFill>
              </a:rPr>
              <a:t>“Good afternoon], everyone, and welcome!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Thank you for joining us for today’s webinar: </a:t>
            </a:r>
            <a:r>
              <a:rPr lang="en" b="1">
                <a:solidFill>
                  <a:schemeClr val="dk1"/>
                </a:solidFill>
              </a:rPr>
              <a:t>Rain Check – Strengthening Stormwater Rules for Climate-Resilient Communities</a:t>
            </a:r>
            <a:r>
              <a:rPr lang="en">
                <a:solidFill>
                  <a:schemeClr val="dk1"/>
                </a:solidFill>
              </a:rPr>
              <a:t>. My name is Arianna Proia , and I am the community organizer at </a:t>
            </a:r>
            <a:r>
              <a:rPr lang="en" b="1">
                <a:solidFill>
                  <a:schemeClr val="dk1"/>
                </a:solidFill>
              </a:rPr>
              <a:t>Charles River Watershed Association</a:t>
            </a:r>
            <a:r>
              <a:rPr lang="en">
                <a:solidFill>
                  <a:schemeClr val="dk1"/>
                </a:solidFill>
              </a:rPr>
              <a:t>, and we’re thrilled to have you with us.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communities throughout the region face increasing challenges from more intense storms, flooding, and aging infrastructure, strengthening our local stormwater policies has never been more important.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Today, we’ll be sharing findings and recommendations developed in partnership with the </a:t>
            </a:r>
            <a:r>
              <a:rPr lang="en" b="1">
                <a:solidFill>
                  <a:schemeClr val="dk1"/>
                </a:solidFill>
              </a:rPr>
              <a:t>UNH Stormwater Center</a:t>
            </a:r>
            <a:r>
              <a:rPr lang="en">
                <a:solidFill>
                  <a:schemeClr val="dk1"/>
                </a:solidFill>
              </a:rPr>
              <a:t>, focused on how tiered, practical updates to stormwater regulations can reduce flood risk, improve water quality, and support climate resilience.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Before we get started, a quick few housekeeping notes: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This webinar is being recorded and will be made available afterward.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Please feel free to drop your questions into the Q&amp;A box at any time—we’ll have a dedicated Q&amp;A session toward the end.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If you experience any technical difficulties, use the chat and our team will assist you.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Again, thank you for joining us. We’re looking forward to a great discussion—let’s dive in!”*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81d68f71f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81d68f71f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6bc3c5ff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46bc3c5ff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4c8970caa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4c8970caa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46bc3c5ff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46bc3c5ff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22d5684b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22d5684b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3e80b31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c3e80b31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4bdda8033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4bdda8033e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4bdda80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4bdda80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81d68f71f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81d68f71f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1d4c62f7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11d4c62f7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3f7d106db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c3f7d106db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2315d08d1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72315d08d1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ffa73a0b9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ffa73a0b9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81d68f71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81d68f71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bb9254ea2_1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34bb9254ea2_1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34bb9254ea2_1_5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6bc3c5ff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46bc3c5ff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6bc3c5ff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46bc3c5ff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1d68f71f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81d68f71f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14"/>
          <p:cNvGrpSpPr/>
          <p:nvPr/>
        </p:nvGrpSpPr>
        <p:grpSpPr>
          <a:xfrm>
            <a:off x="0" y="-108494"/>
            <a:ext cx="9143818" cy="892054"/>
            <a:chOff x="0" y="-57150"/>
            <a:chExt cx="4816592" cy="469898"/>
          </a:xfrm>
        </p:grpSpPr>
        <p:sp>
          <p:nvSpPr>
            <p:cNvPr id="53" name="Google Shape;53;p14"/>
            <p:cNvSpPr/>
            <p:nvPr/>
          </p:nvSpPr>
          <p:spPr>
            <a:xfrm>
              <a:off x="0" y="0"/>
              <a:ext cx="4816592" cy="412748"/>
            </a:xfrm>
            <a:custGeom>
              <a:avLst/>
              <a:gdLst/>
              <a:ahLst/>
              <a:cxnLst/>
              <a:rect l="l" t="t" r="r" b="b"/>
              <a:pathLst>
                <a:path w="4816592" h="412748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412748"/>
                  </a:lnTo>
                  <a:lnTo>
                    <a:pt x="0" y="412748"/>
                  </a:lnTo>
                  <a:close/>
                </a:path>
              </a:pathLst>
            </a:custGeom>
            <a:solidFill>
              <a:srgbClr val="003E74"/>
            </a:solidFill>
            <a:ln>
              <a:noFill/>
            </a:ln>
          </p:spPr>
        </p:sp>
        <p:sp>
          <p:nvSpPr>
            <p:cNvPr id="54" name="Google Shape;54;p14"/>
            <p:cNvSpPr txBox="1"/>
            <p:nvPr/>
          </p:nvSpPr>
          <p:spPr>
            <a:xfrm>
              <a:off x="0" y="-57150"/>
              <a:ext cx="4816500" cy="4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14"/>
          <p:cNvSpPr/>
          <p:nvPr/>
        </p:nvSpPr>
        <p:spPr>
          <a:xfrm>
            <a:off x="7806147" y="146052"/>
            <a:ext cx="1180923" cy="516654"/>
          </a:xfrm>
          <a:custGeom>
            <a:avLst/>
            <a:gdLst/>
            <a:ahLst/>
            <a:cxnLst/>
            <a:rect l="l" t="t" r="r" b="b"/>
            <a:pathLst>
              <a:path w="2361845" h="1033307" extrusionOk="0">
                <a:moveTo>
                  <a:pt x="0" y="0"/>
                </a:moveTo>
                <a:lnTo>
                  <a:pt x="2361846" y="0"/>
                </a:lnTo>
                <a:lnTo>
                  <a:pt x="2361846" y="1033308"/>
                </a:lnTo>
                <a:lnTo>
                  <a:pt x="0" y="1033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No header)">
  <p:cSld name="CUSTOM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Slide">
  <p:cSld name="CUSTOM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/>
        </p:nvSpPr>
        <p:spPr>
          <a:xfrm>
            <a:off x="0" y="130100"/>
            <a:ext cx="6414000" cy="834300"/>
          </a:xfrm>
          <a:prstGeom prst="rect">
            <a:avLst/>
          </a:prstGeom>
          <a:solidFill>
            <a:srgbClr val="003E7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SPEAKER SLIDE</a:t>
            </a:r>
            <a:endParaRPr sz="36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9" name="Google Shape;59;p16"/>
          <p:cNvSpPr/>
          <p:nvPr/>
        </p:nvSpPr>
        <p:spPr>
          <a:xfrm>
            <a:off x="1500550" y="1441525"/>
            <a:ext cx="2148000" cy="2148000"/>
          </a:xfrm>
          <a:prstGeom prst="ellipse">
            <a:avLst/>
          </a:prstGeom>
          <a:solidFill>
            <a:srgbClr val="003E7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6"/>
          <p:cNvSpPr/>
          <p:nvPr/>
        </p:nvSpPr>
        <p:spPr>
          <a:xfrm>
            <a:off x="5151525" y="1441525"/>
            <a:ext cx="2148000" cy="2148000"/>
          </a:xfrm>
          <a:prstGeom prst="ellipse">
            <a:avLst/>
          </a:prstGeom>
          <a:solidFill>
            <a:srgbClr val="003E7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6"/>
          <p:cNvSpPr>
            <a:spLocks noGrp="1"/>
          </p:cNvSpPr>
          <p:nvPr>
            <p:ph type="pic" idx="2"/>
          </p:nvPr>
        </p:nvSpPr>
        <p:spPr>
          <a:xfrm>
            <a:off x="1500550" y="1441525"/>
            <a:ext cx="2148000" cy="214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" name="Google Shape;62;p16"/>
          <p:cNvSpPr>
            <a:spLocks noGrp="1"/>
          </p:cNvSpPr>
          <p:nvPr>
            <p:ph type="pic" idx="3"/>
          </p:nvPr>
        </p:nvSpPr>
        <p:spPr>
          <a:xfrm>
            <a:off x="5151525" y="1441525"/>
            <a:ext cx="2148000" cy="214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" name="Google Shape;63;p16"/>
          <p:cNvSpPr txBox="1">
            <a:spLocks noGrp="1"/>
          </p:cNvSpPr>
          <p:nvPr>
            <p:ph type="subTitle" idx="1"/>
          </p:nvPr>
        </p:nvSpPr>
        <p:spPr>
          <a:xfrm>
            <a:off x="5212425" y="4083575"/>
            <a:ext cx="20262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rlito"/>
              <a:buNone/>
              <a:defRPr sz="18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4"/>
          </p:nvPr>
        </p:nvSpPr>
        <p:spPr>
          <a:xfrm>
            <a:off x="1561450" y="4083575"/>
            <a:ext cx="20262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rlito"/>
              <a:buNone/>
              <a:defRPr sz="18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7"/>
          <p:cNvGrpSpPr/>
          <p:nvPr/>
        </p:nvGrpSpPr>
        <p:grpSpPr>
          <a:xfrm>
            <a:off x="240400" y="0"/>
            <a:ext cx="4030266" cy="4886252"/>
            <a:chOff x="0" y="-19050"/>
            <a:chExt cx="2236800" cy="2730970"/>
          </a:xfrm>
        </p:grpSpPr>
        <p:sp>
          <p:nvSpPr>
            <p:cNvPr id="67" name="Google Shape;67;p17"/>
            <p:cNvSpPr/>
            <p:nvPr/>
          </p:nvSpPr>
          <p:spPr>
            <a:xfrm>
              <a:off x="0" y="0"/>
              <a:ext cx="2236757" cy="2711920"/>
            </a:xfrm>
            <a:custGeom>
              <a:avLst/>
              <a:gdLst/>
              <a:ahLst/>
              <a:cxnLst/>
              <a:rect l="l" t="t" r="r" b="b"/>
              <a:pathLst>
                <a:path w="2236757" h="2711920" extrusionOk="0">
                  <a:moveTo>
                    <a:pt x="2236757" y="0"/>
                  </a:moveTo>
                  <a:lnTo>
                    <a:pt x="2236757" y="2597620"/>
                  </a:lnTo>
                  <a:lnTo>
                    <a:pt x="1118378" y="2711920"/>
                  </a:lnTo>
                  <a:lnTo>
                    <a:pt x="0" y="2597620"/>
                  </a:lnTo>
                  <a:lnTo>
                    <a:pt x="0" y="0"/>
                  </a:lnTo>
                  <a:lnTo>
                    <a:pt x="2236757" y="0"/>
                  </a:lnTo>
                  <a:close/>
                </a:path>
              </a:pathLst>
            </a:custGeom>
            <a:solidFill>
              <a:srgbClr val="003E74">
                <a:alpha val="80000"/>
              </a:srgbClr>
            </a:solidFill>
            <a:ln>
              <a:noFill/>
            </a:ln>
          </p:spPr>
        </p:sp>
        <p:sp>
          <p:nvSpPr>
            <p:cNvPr id="68" name="Google Shape;68;p17"/>
            <p:cNvSpPr txBox="1"/>
            <p:nvPr/>
          </p:nvSpPr>
          <p:spPr>
            <a:xfrm>
              <a:off x="0" y="-19050"/>
              <a:ext cx="2236800" cy="261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3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9" name="Google Shape;69;p17"/>
          <p:cNvCxnSpPr/>
          <p:nvPr/>
        </p:nvCxnSpPr>
        <p:spPr>
          <a:xfrm>
            <a:off x="1247261" y="922075"/>
            <a:ext cx="2001600" cy="0"/>
          </a:xfrm>
          <a:prstGeom prst="straightConnector1">
            <a:avLst/>
          </a:prstGeom>
          <a:noFill/>
          <a:ln w="476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p17"/>
          <p:cNvCxnSpPr/>
          <p:nvPr/>
        </p:nvCxnSpPr>
        <p:spPr>
          <a:xfrm>
            <a:off x="1247261" y="3944679"/>
            <a:ext cx="2001600" cy="0"/>
          </a:xfrm>
          <a:prstGeom prst="straightConnector1">
            <a:avLst/>
          </a:prstGeom>
          <a:noFill/>
          <a:ln w="476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17"/>
          <p:cNvSpPr/>
          <p:nvPr/>
        </p:nvSpPr>
        <p:spPr>
          <a:xfrm>
            <a:off x="6154726" y="-447812"/>
            <a:ext cx="5250018" cy="1953274"/>
          </a:xfrm>
          <a:custGeom>
            <a:avLst/>
            <a:gdLst/>
            <a:ahLst/>
            <a:cxnLst/>
            <a:rect l="l" t="t" r="r" b="b"/>
            <a:pathLst>
              <a:path w="8898335" h="2411449" extrusionOk="0">
                <a:moveTo>
                  <a:pt x="0" y="0"/>
                </a:moveTo>
                <a:lnTo>
                  <a:pt x="8898335" y="0"/>
                </a:lnTo>
                <a:lnTo>
                  <a:pt x="8898335" y="2411449"/>
                </a:lnTo>
                <a:lnTo>
                  <a:pt x="0" y="2411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1000"/>
            </a:blip>
            <a:stretch>
              <a:fillRect/>
            </a:stretch>
          </a:blipFill>
          <a:ln>
            <a:noFill/>
          </a:ln>
        </p:spPr>
      </p:sp>
      <p:sp>
        <p:nvSpPr>
          <p:cNvPr id="72" name="Google Shape;72;p17"/>
          <p:cNvSpPr/>
          <p:nvPr/>
        </p:nvSpPr>
        <p:spPr>
          <a:xfrm>
            <a:off x="7641767" y="161820"/>
            <a:ext cx="1357338" cy="593836"/>
          </a:xfrm>
          <a:custGeom>
            <a:avLst/>
            <a:gdLst/>
            <a:ahLst/>
            <a:cxnLst/>
            <a:rect l="l" t="t" r="r" b="b"/>
            <a:pathLst>
              <a:path w="2714676" h="1187671" extrusionOk="0">
                <a:moveTo>
                  <a:pt x="0" y="0"/>
                </a:moveTo>
                <a:lnTo>
                  <a:pt x="2714675" y="0"/>
                </a:lnTo>
                <a:lnTo>
                  <a:pt x="2714675" y="1187671"/>
                </a:lnTo>
                <a:lnTo>
                  <a:pt x="0" y="1187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" name="Google Shape;73;p17"/>
          <p:cNvSpPr txBox="1"/>
          <p:nvPr/>
        </p:nvSpPr>
        <p:spPr>
          <a:xfrm>
            <a:off x="673010" y="280568"/>
            <a:ext cx="31650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 CHARLES RIVER </a:t>
            </a:r>
            <a:endParaRPr sz="700" b="1">
              <a:latin typeface="Carlito"/>
              <a:ea typeface="Carlito"/>
              <a:cs typeface="Carlito"/>
              <a:sym typeface="Carli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WATERSHED ASSOCIATION</a:t>
            </a:r>
            <a:endParaRPr sz="700" b="1"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74" name="Google Shape;74;p17"/>
          <p:cNvSpPr txBox="1"/>
          <p:nvPr/>
        </p:nvSpPr>
        <p:spPr>
          <a:xfrm>
            <a:off x="293295" y="1731312"/>
            <a:ext cx="39774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99500" y="1265550"/>
            <a:ext cx="3165000" cy="2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1169300" y="4089675"/>
            <a:ext cx="222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rlito"/>
              <a:buNone/>
              <a:defRPr sz="15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8"/>
          <p:cNvGrpSpPr/>
          <p:nvPr/>
        </p:nvGrpSpPr>
        <p:grpSpPr>
          <a:xfrm>
            <a:off x="-100" y="-136150"/>
            <a:ext cx="9143818" cy="958075"/>
            <a:chOff x="0" y="-57150"/>
            <a:chExt cx="4816592" cy="469898"/>
          </a:xfrm>
        </p:grpSpPr>
        <p:sp>
          <p:nvSpPr>
            <p:cNvPr id="79" name="Google Shape;79;p18"/>
            <p:cNvSpPr/>
            <p:nvPr/>
          </p:nvSpPr>
          <p:spPr>
            <a:xfrm>
              <a:off x="0" y="0"/>
              <a:ext cx="4816592" cy="412748"/>
            </a:xfrm>
            <a:custGeom>
              <a:avLst/>
              <a:gdLst/>
              <a:ahLst/>
              <a:cxnLst/>
              <a:rect l="l" t="t" r="r" b="b"/>
              <a:pathLst>
                <a:path w="4816592" h="412748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412748"/>
                  </a:lnTo>
                  <a:lnTo>
                    <a:pt x="0" y="412748"/>
                  </a:lnTo>
                  <a:close/>
                </a:path>
              </a:pathLst>
            </a:custGeom>
            <a:solidFill>
              <a:srgbClr val="003E74">
                <a:alpha val="80000"/>
              </a:srgbClr>
            </a:solidFill>
            <a:ln>
              <a:noFill/>
            </a:ln>
          </p:spPr>
        </p:sp>
        <p:sp>
          <p:nvSpPr>
            <p:cNvPr id="80" name="Google Shape;80;p18"/>
            <p:cNvSpPr txBox="1"/>
            <p:nvPr/>
          </p:nvSpPr>
          <p:spPr>
            <a:xfrm>
              <a:off x="0" y="-57150"/>
              <a:ext cx="4816500" cy="4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18"/>
          <p:cNvGrpSpPr/>
          <p:nvPr/>
        </p:nvGrpSpPr>
        <p:grpSpPr>
          <a:xfrm>
            <a:off x="566300" y="1656268"/>
            <a:ext cx="4641241" cy="2871963"/>
            <a:chOff x="0" y="-19050"/>
            <a:chExt cx="1053989" cy="652200"/>
          </a:xfrm>
        </p:grpSpPr>
        <p:sp>
          <p:nvSpPr>
            <p:cNvPr id="82" name="Google Shape;82;p18"/>
            <p:cNvSpPr/>
            <p:nvPr/>
          </p:nvSpPr>
          <p:spPr>
            <a:xfrm>
              <a:off x="0" y="0"/>
              <a:ext cx="1053989" cy="633071"/>
            </a:xfrm>
            <a:custGeom>
              <a:avLst/>
              <a:gdLst/>
              <a:ahLst/>
              <a:cxnLst/>
              <a:rect l="l" t="t" r="r" b="b"/>
              <a:pathLst>
                <a:path w="1053989" h="633071" extrusionOk="0">
                  <a:moveTo>
                    <a:pt x="0" y="0"/>
                  </a:moveTo>
                  <a:lnTo>
                    <a:pt x="1053989" y="0"/>
                  </a:lnTo>
                  <a:lnTo>
                    <a:pt x="1053989" y="633071"/>
                  </a:lnTo>
                  <a:lnTo>
                    <a:pt x="0" y="633071"/>
                  </a:lnTo>
                  <a:close/>
                </a:path>
              </a:pathLst>
            </a:custGeom>
            <a:solidFill>
              <a:srgbClr val="00A19F">
                <a:alpha val="80000"/>
              </a:srgbClr>
            </a:solidFill>
            <a:ln>
              <a:noFill/>
            </a:ln>
          </p:spPr>
        </p:sp>
        <p:sp>
          <p:nvSpPr>
            <p:cNvPr id="83" name="Google Shape;83;p18"/>
            <p:cNvSpPr txBox="1"/>
            <p:nvPr/>
          </p:nvSpPr>
          <p:spPr>
            <a:xfrm>
              <a:off x="0" y="-19050"/>
              <a:ext cx="1053900" cy="65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550" tIns="22550" rIns="22550" bIns="22550" anchor="ctr" anchorCtr="0">
              <a:noAutofit/>
            </a:bodyPr>
            <a:lstStyle/>
            <a:p>
              <a:pPr marL="0" marR="0" lvl="0" indent="0" algn="ctr" rtl="0">
                <a:lnSpc>
                  <a:spcPct val="3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4" name="Google Shape;84;p18"/>
          <p:cNvCxnSpPr/>
          <p:nvPr/>
        </p:nvCxnSpPr>
        <p:spPr>
          <a:xfrm rot="10800000" flipH="1">
            <a:off x="822221" y="2508915"/>
            <a:ext cx="3680400" cy="2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" name="Google Shape;85;p18"/>
          <p:cNvSpPr/>
          <p:nvPr/>
        </p:nvSpPr>
        <p:spPr>
          <a:xfrm>
            <a:off x="7858097" y="84576"/>
            <a:ext cx="1180923" cy="516654"/>
          </a:xfrm>
          <a:custGeom>
            <a:avLst/>
            <a:gdLst/>
            <a:ahLst/>
            <a:cxnLst/>
            <a:rect l="l" t="t" r="r" b="b"/>
            <a:pathLst>
              <a:path w="2361845" h="1033307" extrusionOk="0">
                <a:moveTo>
                  <a:pt x="0" y="0"/>
                </a:moveTo>
                <a:lnTo>
                  <a:pt x="2361846" y="0"/>
                </a:lnTo>
                <a:lnTo>
                  <a:pt x="2361846" y="1033308"/>
                </a:lnTo>
                <a:lnTo>
                  <a:pt x="0" y="1033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822225" y="1852575"/>
            <a:ext cx="64752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eague Spartan"/>
              <a:buNone/>
              <a:defRPr sz="36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845000" y="2626850"/>
            <a:ext cx="4068900" cy="1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9"/>
          <p:cNvGrpSpPr/>
          <p:nvPr/>
        </p:nvGrpSpPr>
        <p:grpSpPr>
          <a:xfrm>
            <a:off x="0" y="0"/>
            <a:ext cx="4206537" cy="5135785"/>
            <a:chOff x="-100" y="0"/>
            <a:chExt cx="4265400" cy="5143500"/>
          </a:xfrm>
        </p:grpSpPr>
        <p:sp>
          <p:nvSpPr>
            <p:cNvPr id="90" name="Google Shape;90;p19"/>
            <p:cNvSpPr/>
            <p:nvPr/>
          </p:nvSpPr>
          <p:spPr>
            <a:xfrm>
              <a:off x="-100" y="7962"/>
              <a:ext cx="1476300" cy="5135400"/>
            </a:xfrm>
            <a:prstGeom prst="rtTriangle">
              <a:avLst/>
            </a:prstGeom>
            <a:solidFill>
              <a:srgbClr val="003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9"/>
            <p:cNvSpPr/>
            <p:nvPr/>
          </p:nvSpPr>
          <p:spPr>
            <a:xfrm flipH="1">
              <a:off x="-100" y="0"/>
              <a:ext cx="4265400" cy="5143500"/>
            </a:xfrm>
            <a:prstGeom prst="parallelogram">
              <a:avLst>
                <a:gd name="adj" fmla="val 25000"/>
              </a:avLst>
            </a:prstGeom>
            <a:solidFill>
              <a:srgbClr val="003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9"/>
          <p:cNvSpPr/>
          <p:nvPr/>
        </p:nvSpPr>
        <p:spPr>
          <a:xfrm>
            <a:off x="368172" y="295345"/>
            <a:ext cx="1297899" cy="565006"/>
          </a:xfrm>
          <a:custGeom>
            <a:avLst/>
            <a:gdLst/>
            <a:ahLst/>
            <a:cxnLst/>
            <a:rect l="l" t="t" r="r" b="b"/>
            <a:pathLst>
              <a:path w="2582883" h="1130011" extrusionOk="0">
                <a:moveTo>
                  <a:pt x="0" y="0"/>
                </a:moveTo>
                <a:lnTo>
                  <a:pt x="2582883" y="0"/>
                </a:lnTo>
                <a:lnTo>
                  <a:pt x="2582883" y="1130011"/>
                </a:lnTo>
                <a:lnTo>
                  <a:pt x="0" y="1130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93" name="Google Shape;93;p19"/>
          <p:cNvCxnSpPr/>
          <p:nvPr/>
        </p:nvCxnSpPr>
        <p:spPr>
          <a:xfrm>
            <a:off x="368172" y="2862201"/>
            <a:ext cx="26931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68175" y="1285825"/>
            <a:ext cx="45915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1"/>
          </p:nvPr>
        </p:nvSpPr>
        <p:spPr>
          <a:xfrm>
            <a:off x="422500" y="3012625"/>
            <a:ext cx="2638800" cy="1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rlito"/>
              <a:buNone/>
              <a:defRPr sz="18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20"/>
          <p:cNvGrpSpPr/>
          <p:nvPr/>
        </p:nvGrpSpPr>
        <p:grpSpPr>
          <a:xfrm>
            <a:off x="0" y="-111101"/>
            <a:ext cx="9143818" cy="933029"/>
            <a:chOff x="0" y="-57150"/>
            <a:chExt cx="4816592" cy="469898"/>
          </a:xfrm>
        </p:grpSpPr>
        <p:sp>
          <p:nvSpPr>
            <p:cNvPr id="98" name="Google Shape;98;p20"/>
            <p:cNvSpPr/>
            <p:nvPr/>
          </p:nvSpPr>
          <p:spPr>
            <a:xfrm>
              <a:off x="0" y="0"/>
              <a:ext cx="4816592" cy="412748"/>
            </a:xfrm>
            <a:custGeom>
              <a:avLst/>
              <a:gdLst/>
              <a:ahLst/>
              <a:cxnLst/>
              <a:rect l="l" t="t" r="r" b="b"/>
              <a:pathLst>
                <a:path w="4816592" h="412748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412748"/>
                  </a:lnTo>
                  <a:lnTo>
                    <a:pt x="0" y="412748"/>
                  </a:lnTo>
                  <a:close/>
                </a:path>
              </a:pathLst>
            </a:custGeom>
            <a:solidFill>
              <a:srgbClr val="003E74">
                <a:alpha val="80000"/>
              </a:srgbClr>
            </a:solidFill>
            <a:ln>
              <a:noFill/>
            </a:ln>
          </p:spPr>
        </p:sp>
        <p:sp>
          <p:nvSpPr>
            <p:cNvPr id="99" name="Google Shape;99;p20"/>
            <p:cNvSpPr txBox="1"/>
            <p:nvPr/>
          </p:nvSpPr>
          <p:spPr>
            <a:xfrm>
              <a:off x="0" y="-57150"/>
              <a:ext cx="4816500" cy="4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20"/>
          <p:cNvSpPr/>
          <p:nvPr/>
        </p:nvSpPr>
        <p:spPr>
          <a:xfrm>
            <a:off x="7858097" y="84576"/>
            <a:ext cx="1180923" cy="516654"/>
          </a:xfrm>
          <a:custGeom>
            <a:avLst/>
            <a:gdLst/>
            <a:ahLst/>
            <a:cxnLst/>
            <a:rect l="l" t="t" r="r" b="b"/>
            <a:pathLst>
              <a:path w="2361845" h="1033307" extrusionOk="0">
                <a:moveTo>
                  <a:pt x="0" y="0"/>
                </a:moveTo>
                <a:lnTo>
                  <a:pt x="2361846" y="0"/>
                </a:lnTo>
                <a:lnTo>
                  <a:pt x="2361846" y="1033308"/>
                </a:lnTo>
                <a:lnTo>
                  <a:pt x="0" y="1033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01" name="Google Shape;101;p20"/>
          <p:cNvCxnSpPr/>
          <p:nvPr/>
        </p:nvCxnSpPr>
        <p:spPr>
          <a:xfrm>
            <a:off x="599489" y="2692265"/>
            <a:ext cx="355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20"/>
          <p:cNvCxnSpPr/>
          <p:nvPr/>
        </p:nvCxnSpPr>
        <p:spPr>
          <a:xfrm>
            <a:off x="4655589" y="2692252"/>
            <a:ext cx="355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603700" y="2092825"/>
            <a:ext cx="3556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ague Spartan"/>
              <a:buNone/>
              <a:defRPr sz="20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title" idx="2"/>
          </p:nvPr>
        </p:nvSpPr>
        <p:spPr>
          <a:xfrm>
            <a:off x="4655600" y="2092825"/>
            <a:ext cx="3556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ague Spartan"/>
              <a:buNone/>
              <a:defRPr sz="20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599625" y="2792775"/>
            <a:ext cx="3556200" cy="16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3"/>
          </p:nvPr>
        </p:nvSpPr>
        <p:spPr>
          <a:xfrm>
            <a:off x="4655600" y="2917425"/>
            <a:ext cx="3556200" cy="16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●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○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rlito"/>
              <a:buChar char="■"/>
              <a:defRPr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1"/>
          <p:cNvSpPr/>
          <p:nvPr/>
        </p:nvSpPr>
        <p:spPr>
          <a:xfrm>
            <a:off x="6080148" y="-619250"/>
            <a:ext cx="9126179" cy="2267196"/>
          </a:xfrm>
          <a:custGeom>
            <a:avLst/>
            <a:gdLst/>
            <a:ahLst/>
            <a:cxnLst/>
            <a:rect l="l" t="t" r="r" b="b"/>
            <a:pathLst>
              <a:path w="22958942" h="4534391" extrusionOk="0">
                <a:moveTo>
                  <a:pt x="0" y="0"/>
                </a:moveTo>
                <a:lnTo>
                  <a:pt x="22958941" y="0"/>
                </a:lnTo>
                <a:lnTo>
                  <a:pt x="22958941" y="4534391"/>
                </a:lnTo>
                <a:lnTo>
                  <a:pt x="0" y="4534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21"/>
          <p:cNvSpPr/>
          <p:nvPr/>
        </p:nvSpPr>
        <p:spPr>
          <a:xfrm>
            <a:off x="7527737" y="217433"/>
            <a:ext cx="1357338" cy="593836"/>
          </a:xfrm>
          <a:custGeom>
            <a:avLst/>
            <a:gdLst/>
            <a:ahLst/>
            <a:cxnLst/>
            <a:rect l="l" t="t" r="r" b="b"/>
            <a:pathLst>
              <a:path w="2714676" h="1187671" extrusionOk="0">
                <a:moveTo>
                  <a:pt x="0" y="0"/>
                </a:moveTo>
                <a:lnTo>
                  <a:pt x="2714676" y="0"/>
                </a:lnTo>
                <a:lnTo>
                  <a:pt x="2714676" y="1187670"/>
                </a:lnTo>
                <a:lnTo>
                  <a:pt x="0" y="1187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11" name="Google Shape;111;p21"/>
          <p:cNvCxnSpPr/>
          <p:nvPr/>
        </p:nvCxnSpPr>
        <p:spPr>
          <a:xfrm>
            <a:off x="372404" y="4853040"/>
            <a:ext cx="279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278200" y="4032875"/>
            <a:ext cx="68055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ague Spartan"/>
              <a:buNone/>
              <a:defRPr sz="40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>
            <a:spLocks noGrp="1"/>
          </p:cNvSpPr>
          <p:nvPr>
            <p:ph type="pic" idx="2"/>
          </p:nvPr>
        </p:nvSpPr>
        <p:spPr>
          <a:xfrm>
            <a:off x="3980100" y="-25650"/>
            <a:ext cx="5224500" cy="52047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2"/>
          <p:cNvSpPr/>
          <p:nvPr/>
        </p:nvSpPr>
        <p:spPr>
          <a:xfrm>
            <a:off x="-95700" y="-25650"/>
            <a:ext cx="4075800" cy="5240100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2"/>
          <p:cNvSpPr/>
          <p:nvPr/>
        </p:nvSpPr>
        <p:spPr>
          <a:xfrm>
            <a:off x="368413" y="295964"/>
            <a:ext cx="1177838" cy="515304"/>
          </a:xfrm>
          <a:custGeom>
            <a:avLst/>
            <a:gdLst/>
            <a:ahLst/>
            <a:cxnLst/>
            <a:rect l="l" t="t" r="r" b="b"/>
            <a:pathLst>
              <a:path w="2355676" h="1030608" extrusionOk="0">
                <a:moveTo>
                  <a:pt x="0" y="0"/>
                </a:moveTo>
                <a:lnTo>
                  <a:pt x="2355676" y="0"/>
                </a:lnTo>
                <a:lnTo>
                  <a:pt x="2355676" y="1030608"/>
                </a:lnTo>
                <a:lnTo>
                  <a:pt x="0" y="1030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17" name="Google Shape;117;p22"/>
          <p:cNvCxnSpPr/>
          <p:nvPr/>
        </p:nvCxnSpPr>
        <p:spPr>
          <a:xfrm>
            <a:off x="368432" y="3609314"/>
            <a:ext cx="22986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22"/>
          <p:cNvSpPr txBox="1"/>
          <p:nvPr/>
        </p:nvSpPr>
        <p:spPr>
          <a:xfrm>
            <a:off x="368413" y="1289988"/>
            <a:ext cx="407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296150" y="1254138"/>
            <a:ext cx="3073800" cy="26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eague Spartan"/>
              <a:buNone/>
              <a:defRPr sz="44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No header)">
  <p:cSld name="CUSTOM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000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6" name="Google Shape;186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7" name="Google Shape;187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1"/>
          <p:cNvSpPr txBox="1">
            <a:spLocks noGrp="1"/>
          </p:cNvSpPr>
          <p:nvPr>
            <p:ph type="title"/>
          </p:nvPr>
        </p:nvSpPr>
        <p:spPr>
          <a:xfrm>
            <a:off x="123300" y="-46200"/>
            <a:ext cx="82023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6" name="Google Shape;196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7" name="Google Shape;19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9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nca2018.globalchange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4"/>
          <p:cNvSpPr/>
          <p:nvPr/>
        </p:nvSpPr>
        <p:spPr>
          <a:xfrm>
            <a:off x="520700" y="0"/>
            <a:ext cx="4000500" cy="5007425"/>
          </a:xfrm>
          <a:prstGeom prst="flowChartOffpageConnector">
            <a:avLst/>
          </a:prstGeom>
          <a:solidFill>
            <a:srgbClr val="003E7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4"/>
          <p:cNvSpPr txBox="1">
            <a:spLocks noGrp="1"/>
          </p:cNvSpPr>
          <p:nvPr>
            <p:ph type="subTitle" idx="1"/>
          </p:nvPr>
        </p:nvSpPr>
        <p:spPr>
          <a:xfrm>
            <a:off x="1408250" y="3995075"/>
            <a:ext cx="222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September 25, 2025</a:t>
            </a:r>
            <a:endParaRPr sz="1800" b="1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207" name="Google Shape;207;p44"/>
          <p:cNvSpPr txBox="1">
            <a:spLocks noGrp="1"/>
          </p:cNvSpPr>
          <p:nvPr>
            <p:ph type="subTitle" idx="2"/>
          </p:nvPr>
        </p:nvSpPr>
        <p:spPr>
          <a:xfrm>
            <a:off x="1128400" y="279625"/>
            <a:ext cx="27771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CHARLES RIVER WATERSHED ASSOCIATION</a:t>
            </a:r>
            <a:endParaRPr sz="1800" b="1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cxnSp>
        <p:nvCxnSpPr>
          <p:cNvPr id="208" name="Google Shape;208;p44"/>
          <p:cNvCxnSpPr/>
          <p:nvPr/>
        </p:nvCxnSpPr>
        <p:spPr>
          <a:xfrm>
            <a:off x="1132400" y="1085600"/>
            <a:ext cx="2777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44"/>
          <p:cNvCxnSpPr/>
          <p:nvPr/>
        </p:nvCxnSpPr>
        <p:spPr>
          <a:xfrm>
            <a:off x="1128400" y="3770400"/>
            <a:ext cx="2777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0" name="Google Shape;21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5375" y="152400"/>
            <a:ext cx="1706225" cy="746476"/>
          </a:xfrm>
          <a:prstGeom prst="rect">
            <a:avLst/>
          </a:prstGeom>
          <a:noFill/>
          <a:ln>
            <a:noFill/>
          </a:ln>
          <a:effectLst>
            <a:outerShdw blurRad="514350" dist="19050" dir="5400000" algn="bl" rotWithShape="0">
              <a:srgbClr val="000000">
                <a:alpha val="70000"/>
              </a:srgbClr>
            </a:outerShdw>
          </a:effectLst>
        </p:spPr>
      </p:pic>
      <p:sp>
        <p:nvSpPr>
          <p:cNvPr id="211" name="Google Shape;211;p44"/>
          <p:cNvSpPr txBox="1"/>
          <p:nvPr/>
        </p:nvSpPr>
        <p:spPr>
          <a:xfrm>
            <a:off x="719050" y="1219263"/>
            <a:ext cx="35958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Adopting the</a:t>
            </a:r>
            <a:endParaRPr sz="27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Climate Adaptation Stormwater Standard in the Charles River Watershed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/>
          <p:nvPr/>
        </p:nvSpPr>
        <p:spPr>
          <a:xfrm>
            <a:off x="3131925" y="2900200"/>
            <a:ext cx="2936700" cy="2270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3"/>
          <p:cNvSpPr txBox="1"/>
          <p:nvPr/>
        </p:nvSpPr>
        <p:spPr>
          <a:xfrm>
            <a:off x="71750" y="0"/>
            <a:ext cx="7900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WE FOUND</a:t>
            </a:r>
            <a:endParaRPr sz="42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95" name="Google Shape;295;p53"/>
          <p:cNvSpPr/>
          <p:nvPr/>
        </p:nvSpPr>
        <p:spPr>
          <a:xfrm>
            <a:off x="75200" y="769500"/>
            <a:ext cx="2802600" cy="17706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00A8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2023 PCP Review</a:t>
            </a:r>
            <a:endParaRPr sz="3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296" name="Google Shape;296;p53"/>
          <p:cNvSpPr txBox="1"/>
          <p:nvPr/>
        </p:nvSpPr>
        <p:spPr>
          <a:xfrm>
            <a:off x="401702" y="1117883"/>
            <a:ext cx="13419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53"/>
          <p:cNvSpPr txBox="1"/>
          <p:nvPr/>
        </p:nvSpPr>
        <p:spPr>
          <a:xfrm>
            <a:off x="5557088" y="2110100"/>
            <a:ext cx="337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3"/>
          <p:cNvSpPr txBox="1"/>
          <p:nvPr/>
        </p:nvSpPr>
        <p:spPr>
          <a:xfrm>
            <a:off x="3091125" y="1248300"/>
            <a:ext cx="445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3"/>
          <p:cNvSpPr/>
          <p:nvPr/>
        </p:nvSpPr>
        <p:spPr>
          <a:xfrm>
            <a:off x="3131925" y="769500"/>
            <a:ext cx="2802600" cy="17877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00A8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CRWA</a:t>
            </a:r>
            <a:endParaRPr sz="36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Flood</a:t>
            </a:r>
            <a:endParaRPr sz="36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Modeling</a:t>
            </a:r>
            <a:endParaRPr sz="35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300" name="Google Shape;300;p53"/>
          <p:cNvSpPr/>
          <p:nvPr/>
        </p:nvSpPr>
        <p:spPr>
          <a:xfrm>
            <a:off x="6188675" y="786475"/>
            <a:ext cx="2802600" cy="17706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00A8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2024-25 Bylaw Review </a:t>
            </a:r>
            <a:endParaRPr sz="35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pic>
        <p:nvPicPr>
          <p:cNvPr id="301" name="Google Shape;301;p53" title="fut_stra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68" y="2952486"/>
            <a:ext cx="3049462" cy="21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3"/>
          <p:cNvPicPr preferRelativeResize="0"/>
          <p:nvPr/>
        </p:nvPicPr>
        <p:blipFill rotWithShape="1">
          <a:blip r:embed="rId4">
            <a:alphaModFix/>
          </a:blip>
          <a:srcRect r="36036"/>
          <a:stretch/>
        </p:blipFill>
        <p:spPr>
          <a:xfrm>
            <a:off x="2981771" y="2797837"/>
            <a:ext cx="2874300" cy="237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53"/>
          <p:cNvCxnSpPr/>
          <p:nvPr/>
        </p:nvCxnSpPr>
        <p:spPr>
          <a:xfrm>
            <a:off x="7616839" y="3482949"/>
            <a:ext cx="516000" cy="383100"/>
          </a:xfrm>
          <a:prstGeom prst="straightConnector1">
            <a:avLst/>
          </a:prstGeom>
          <a:noFill/>
          <a:ln w="1086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04" name="Google Shape;304;p53"/>
          <p:cNvCxnSpPr/>
          <p:nvPr/>
        </p:nvCxnSpPr>
        <p:spPr>
          <a:xfrm flipH="1">
            <a:off x="7492465" y="4715987"/>
            <a:ext cx="578700" cy="185100"/>
          </a:xfrm>
          <a:prstGeom prst="straightConnector1">
            <a:avLst/>
          </a:prstGeom>
          <a:noFill/>
          <a:ln w="1086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05" name="Google Shape;305;p53"/>
          <p:cNvCxnSpPr/>
          <p:nvPr/>
        </p:nvCxnSpPr>
        <p:spPr>
          <a:xfrm flipH="1">
            <a:off x="6802280" y="3952928"/>
            <a:ext cx="162600" cy="279900"/>
          </a:xfrm>
          <a:prstGeom prst="straightConnector1">
            <a:avLst/>
          </a:prstGeom>
          <a:noFill/>
          <a:ln w="1086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06" name="Google Shape;306;p53"/>
          <p:cNvSpPr txBox="1"/>
          <p:nvPr/>
        </p:nvSpPr>
        <p:spPr>
          <a:xfrm>
            <a:off x="7616850" y="2903238"/>
            <a:ext cx="145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UNEQUAL APPROACHES</a:t>
            </a:r>
            <a:endParaRPr sz="2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307" name="Google Shape;307;p53" title="Screenshot 2025-09-23 153229.png"/>
          <p:cNvPicPr preferRelativeResize="0"/>
          <p:nvPr/>
        </p:nvPicPr>
        <p:blipFill rotWithShape="1">
          <a:blip r:embed="rId5">
            <a:alphaModFix/>
          </a:blip>
          <a:srcRect l="18467"/>
          <a:stretch/>
        </p:blipFill>
        <p:spPr>
          <a:xfrm>
            <a:off x="6586947" y="2983574"/>
            <a:ext cx="857400" cy="882300"/>
          </a:xfrm>
          <a:prstGeom prst="ellipse">
            <a:avLst/>
          </a:prstGeom>
          <a:noFill/>
          <a:ln w="37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" name="Google Shape;308;p53" title="Screenshot 2025-09-23 153220.png"/>
          <p:cNvPicPr preferRelativeResize="0"/>
          <p:nvPr/>
        </p:nvPicPr>
        <p:blipFill rotWithShape="1">
          <a:blip r:embed="rId6">
            <a:alphaModFix/>
          </a:blip>
          <a:srcRect l="15004" r="15011"/>
          <a:stretch/>
        </p:blipFill>
        <p:spPr>
          <a:xfrm>
            <a:off x="6450450" y="4183729"/>
            <a:ext cx="857400" cy="882300"/>
          </a:xfrm>
          <a:prstGeom prst="ellipse">
            <a:avLst/>
          </a:prstGeom>
          <a:noFill/>
          <a:ln w="37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9" name="Google Shape;309;p53" title="Screenshot 2025-09-23 153211.png"/>
          <p:cNvPicPr preferRelativeResize="0"/>
          <p:nvPr/>
        </p:nvPicPr>
        <p:blipFill rotWithShape="1">
          <a:blip r:embed="rId7">
            <a:alphaModFix/>
          </a:blip>
          <a:srcRect l="9055" r="9064"/>
          <a:stretch/>
        </p:blipFill>
        <p:spPr>
          <a:xfrm>
            <a:off x="8071178" y="3895897"/>
            <a:ext cx="857400" cy="882300"/>
          </a:xfrm>
          <a:prstGeom prst="ellipse">
            <a:avLst/>
          </a:prstGeom>
          <a:noFill/>
          <a:ln w="37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4"/>
          <p:cNvSpPr txBox="1">
            <a:spLocks noGrp="1"/>
          </p:cNvSpPr>
          <p:nvPr>
            <p:ph type="title"/>
          </p:nvPr>
        </p:nvSpPr>
        <p:spPr>
          <a:xfrm>
            <a:off x="368175" y="1285825"/>
            <a:ext cx="4591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C.A.S.S</a:t>
            </a:r>
            <a:endParaRPr/>
          </a:p>
        </p:txBody>
      </p:sp>
      <p:sp>
        <p:nvSpPr>
          <p:cNvPr id="315" name="Google Shape;315;p54"/>
          <p:cNvSpPr txBox="1">
            <a:spLocks noGrp="1"/>
          </p:cNvSpPr>
          <p:nvPr>
            <p:ph type="subTitle" idx="1"/>
          </p:nvPr>
        </p:nvSpPr>
        <p:spPr>
          <a:xfrm>
            <a:off x="422500" y="3012625"/>
            <a:ext cx="2638800" cy="19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Climate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Adaptation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Stormwater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Standard</a:t>
            </a:r>
            <a:endParaRPr sz="2400"/>
          </a:p>
        </p:txBody>
      </p:sp>
      <p:cxnSp>
        <p:nvCxnSpPr>
          <p:cNvPr id="316" name="Google Shape;316;p54"/>
          <p:cNvCxnSpPr/>
          <p:nvPr/>
        </p:nvCxnSpPr>
        <p:spPr>
          <a:xfrm>
            <a:off x="368175" y="2862525"/>
            <a:ext cx="2702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5"/>
          <p:cNvSpPr txBox="1"/>
          <p:nvPr/>
        </p:nvSpPr>
        <p:spPr>
          <a:xfrm>
            <a:off x="0" y="0"/>
            <a:ext cx="8426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9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Importance of the 100 year retention system</a:t>
            </a:r>
            <a:endParaRPr sz="29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22" name="Google Shape;322;p55"/>
          <p:cNvSpPr txBox="1"/>
          <p:nvPr/>
        </p:nvSpPr>
        <p:spPr>
          <a:xfrm>
            <a:off x="0" y="742375"/>
            <a:ext cx="57192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Adopted by Waltham(2024) &amp; Watertown (2022)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Adds climate resiliency &amp; protects public safety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Reduces burden on aging infrastructure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Exceeds all local, state, and federal standards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55" title="istockphoto-2173069199-612x6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625" y="1052363"/>
            <a:ext cx="3120001" cy="364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"/>
          <p:cNvSpPr txBox="1"/>
          <p:nvPr/>
        </p:nvSpPr>
        <p:spPr>
          <a:xfrm>
            <a:off x="0" y="0"/>
            <a:ext cx="7411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Importance of a Tiered Permit System</a:t>
            </a:r>
            <a:endParaRPr sz="32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29" name="Google Shape;329;p56"/>
          <p:cNvSpPr txBox="1"/>
          <p:nvPr/>
        </p:nvSpPr>
        <p:spPr>
          <a:xfrm>
            <a:off x="-52475" y="1037100"/>
            <a:ext cx="50472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Widely Adopted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Already in use by communities like Newton, Arlington, Waltham, Somerville, and Brookline.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Scalable Regulation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Requirements scale based on the size and impact of a project.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Broader Coverage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Expands permit reach to more projects.</a:t>
            </a:r>
            <a:b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6" title="c6491f76866d40a3b3c6947e215a81b4_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294" y="1445088"/>
            <a:ext cx="3694906" cy="295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 txBox="1"/>
          <p:nvPr/>
        </p:nvSpPr>
        <p:spPr>
          <a:xfrm>
            <a:off x="0" y="0"/>
            <a:ext cx="7411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7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CASS Recommendations</a:t>
            </a:r>
            <a:endParaRPr sz="37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336" name="Google Shape;33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800" y="825500"/>
            <a:ext cx="7258799" cy="4413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8"/>
          <p:cNvSpPr txBox="1">
            <a:spLocks noGrp="1"/>
          </p:cNvSpPr>
          <p:nvPr>
            <p:ph type="title"/>
          </p:nvPr>
        </p:nvSpPr>
        <p:spPr>
          <a:xfrm>
            <a:off x="368175" y="1285825"/>
            <a:ext cx="4591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it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8"/>
          <p:cNvSpPr txBox="1">
            <a:spLocks noGrp="1"/>
          </p:cNvSpPr>
          <p:nvPr>
            <p:ph type="subTitle" idx="1"/>
          </p:nvPr>
        </p:nvSpPr>
        <p:spPr>
          <a:xfrm>
            <a:off x="422500" y="3012625"/>
            <a:ext cx="2638800" cy="19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case study on Watertown’s Regulations</a:t>
            </a:r>
            <a:endParaRPr/>
          </a:p>
        </p:txBody>
      </p:sp>
      <p:cxnSp>
        <p:nvCxnSpPr>
          <p:cNvPr id="343" name="Google Shape;343;p58"/>
          <p:cNvCxnSpPr/>
          <p:nvPr/>
        </p:nvCxnSpPr>
        <p:spPr>
          <a:xfrm>
            <a:off x="368175" y="2862525"/>
            <a:ext cx="2702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9"/>
          <p:cNvSpPr txBox="1"/>
          <p:nvPr/>
        </p:nvSpPr>
        <p:spPr>
          <a:xfrm>
            <a:off x="0" y="762000"/>
            <a:ext cx="91440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100-year Retention Standard IN ACTION in 2024…</a:t>
            </a:r>
            <a:endParaRPr sz="31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49" name="Google Shape;349;p59"/>
          <p:cNvSpPr/>
          <p:nvPr/>
        </p:nvSpPr>
        <p:spPr>
          <a:xfrm>
            <a:off x="679601" y="1554075"/>
            <a:ext cx="1307631" cy="1307631"/>
          </a:xfrm>
          <a:custGeom>
            <a:avLst/>
            <a:gdLst/>
            <a:ahLst/>
            <a:cxnLst/>
            <a:rect l="l" t="t" r="r" b="b"/>
            <a:pathLst>
              <a:path w="2615261" h="2615261" extrusionOk="0">
                <a:moveTo>
                  <a:pt x="0" y="0"/>
                </a:moveTo>
                <a:lnTo>
                  <a:pt x="2615260" y="0"/>
                </a:lnTo>
                <a:lnTo>
                  <a:pt x="2615260" y="2615260"/>
                </a:lnTo>
                <a:lnTo>
                  <a:pt x="0" y="2615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0" name="Google Shape;350;p59"/>
          <p:cNvSpPr txBox="1"/>
          <p:nvPr/>
        </p:nvSpPr>
        <p:spPr>
          <a:xfrm>
            <a:off x="2063427" y="1630264"/>
            <a:ext cx="24999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</a:t>
            </a:r>
            <a:endParaRPr sz="36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51" name="Google Shape;351;p59"/>
          <p:cNvSpPr txBox="1"/>
          <p:nvPr/>
        </p:nvSpPr>
        <p:spPr>
          <a:xfrm>
            <a:off x="2063427" y="2067664"/>
            <a:ext cx="1640400" cy="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Projects requiring stormwater report out of 20 total</a:t>
            </a:r>
            <a:endParaRPr sz="150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52" name="Google Shape;352;p59"/>
          <p:cNvSpPr/>
          <p:nvPr/>
        </p:nvSpPr>
        <p:spPr>
          <a:xfrm>
            <a:off x="679598" y="3442062"/>
            <a:ext cx="1307631" cy="1307631"/>
          </a:xfrm>
          <a:custGeom>
            <a:avLst/>
            <a:gdLst/>
            <a:ahLst/>
            <a:cxnLst/>
            <a:rect l="l" t="t" r="r" b="b"/>
            <a:pathLst>
              <a:path w="2615261" h="2615261" extrusionOk="0">
                <a:moveTo>
                  <a:pt x="0" y="0"/>
                </a:moveTo>
                <a:lnTo>
                  <a:pt x="2615261" y="0"/>
                </a:lnTo>
                <a:lnTo>
                  <a:pt x="2615261" y="2615260"/>
                </a:lnTo>
                <a:lnTo>
                  <a:pt x="0" y="2615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3" name="Google Shape;353;p59"/>
          <p:cNvSpPr txBox="1"/>
          <p:nvPr/>
        </p:nvSpPr>
        <p:spPr>
          <a:xfrm>
            <a:off x="2063427" y="3460039"/>
            <a:ext cx="2025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520,000</a:t>
            </a:r>
            <a:endParaRPr sz="36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54" name="Google Shape;354;p59"/>
          <p:cNvSpPr txBox="1"/>
          <p:nvPr/>
        </p:nvSpPr>
        <p:spPr>
          <a:xfrm>
            <a:off x="2063427" y="3973636"/>
            <a:ext cx="16404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Cubic feet of runoff infiltrated (4 million gallons)</a:t>
            </a:r>
            <a:endParaRPr sz="150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55" name="Google Shape;355;p59"/>
          <p:cNvSpPr/>
          <p:nvPr/>
        </p:nvSpPr>
        <p:spPr>
          <a:xfrm>
            <a:off x="4722434" y="1560568"/>
            <a:ext cx="1307631" cy="1307631"/>
          </a:xfrm>
          <a:custGeom>
            <a:avLst/>
            <a:gdLst/>
            <a:ahLst/>
            <a:cxnLst/>
            <a:rect l="l" t="t" r="r" b="b"/>
            <a:pathLst>
              <a:path w="2615261" h="2615261" extrusionOk="0">
                <a:moveTo>
                  <a:pt x="0" y="0"/>
                </a:moveTo>
                <a:lnTo>
                  <a:pt x="2615261" y="0"/>
                </a:lnTo>
                <a:lnTo>
                  <a:pt x="2615261" y="2615260"/>
                </a:lnTo>
                <a:lnTo>
                  <a:pt x="0" y="2615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6" name="Google Shape;356;p59"/>
          <p:cNvSpPr txBox="1"/>
          <p:nvPr/>
        </p:nvSpPr>
        <p:spPr>
          <a:xfrm>
            <a:off x="6106255" y="1678582"/>
            <a:ext cx="1869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29</a:t>
            </a:r>
            <a:endParaRPr sz="36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57" name="Google Shape;357;p59"/>
          <p:cNvSpPr txBox="1"/>
          <p:nvPr/>
        </p:nvSpPr>
        <p:spPr>
          <a:xfrm>
            <a:off x="6106255" y="2192182"/>
            <a:ext cx="20253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Pounds of phosphorus removed from Charles per year</a:t>
            </a:r>
            <a:endParaRPr sz="150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58" name="Google Shape;358;p59"/>
          <p:cNvSpPr/>
          <p:nvPr/>
        </p:nvSpPr>
        <p:spPr>
          <a:xfrm>
            <a:off x="4722429" y="3448555"/>
            <a:ext cx="1307631" cy="1307631"/>
          </a:xfrm>
          <a:custGeom>
            <a:avLst/>
            <a:gdLst/>
            <a:ahLst/>
            <a:cxnLst/>
            <a:rect l="l" t="t" r="r" b="b"/>
            <a:pathLst>
              <a:path w="2615261" h="2615261" extrusionOk="0">
                <a:moveTo>
                  <a:pt x="0" y="0"/>
                </a:moveTo>
                <a:lnTo>
                  <a:pt x="2615261" y="0"/>
                </a:lnTo>
                <a:lnTo>
                  <a:pt x="2615261" y="2615261"/>
                </a:lnTo>
                <a:lnTo>
                  <a:pt x="0" y="26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9" name="Google Shape;359;p59"/>
          <p:cNvSpPr txBox="1"/>
          <p:nvPr/>
        </p:nvSpPr>
        <p:spPr>
          <a:xfrm>
            <a:off x="6106255" y="3528482"/>
            <a:ext cx="2025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700,000</a:t>
            </a:r>
            <a:endParaRPr sz="36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60" name="Google Shape;360;p59"/>
          <p:cNvSpPr txBox="1"/>
          <p:nvPr/>
        </p:nvSpPr>
        <p:spPr>
          <a:xfrm>
            <a:off x="6106255" y="4042082"/>
            <a:ext cx="22401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Square feet of impervious surface treated for the 100-year storm (16 acres)</a:t>
            </a:r>
            <a:endParaRPr sz="150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61" name="Google Shape;361;p59"/>
          <p:cNvSpPr txBox="1"/>
          <p:nvPr/>
        </p:nvSpPr>
        <p:spPr>
          <a:xfrm>
            <a:off x="152400" y="49900"/>
            <a:ext cx="680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- What’s the Impact?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0"/>
          <p:cNvSpPr txBox="1"/>
          <p:nvPr/>
        </p:nvSpPr>
        <p:spPr>
          <a:xfrm>
            <a:off x="453875" y="711100"/>
            <a:ext cx="82362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CLIMATE ADAPTATION INFRASTRUCTURE</a:t>
            </a:r>
            <a:endParaRPr sz="35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67" name="Google Shape;367;p60"/>
          <p:cNvSpPr txBox="1"/>
          <p:nvPr/>
        </p:nvSpPr>
        <p:spPr>
          <a:xfrm>
            <a:off x="2985300" y="1317703"/>
            <a:ext cx="31734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Case Studies (Watertown, MA)</a:t>
            </a:r>
            <a:endParaRPr sz="180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68" name="Google Shape;368;p60"/>
          <p:cNvSpPr txBox="1"/>
          <p:nvPr/>
        </p:nvSpPr>
        <p:spPr>
          <a:xfrm>
            <a:off x="152400" y="49900"/>
            <a:ext cx="680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- What Does it Look Like? 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60" title="Screenshot 2025-05-07 103008.png"/>
          <p:cNvPicPr preferRelativeResize="0"/>
          <p:nvPr/>
        </p:nvPicPr>
        <p:blipFill rotWithShape="1">
          <a:blip r:embed="rId3">
            <a:alphaModFix/>
          </a:blip>
          <a:srcRect l="21310" r="21310" b="7458"/>
          <a:stretch/>
        </p:blipFill>
        <p:spPr>
          <a:xfrm>
            <a:off x="420773" y="1631993"/>
            <a:ext cx="1110342" cy="16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0" title="Screenshot 2025-05-07 103501.png"/>
          <p:cNvPicPr preferRelativeResize="0"/>
          <p:nvPr/>
        </p:nvPicPr>
        <p:blipFill rotWithShape="1">
          <a:blip r:embed="rId4">
            <a:alphaModFix/>
          </a:blip>
          <a:srcRect l="11221" r="11229" b="7458"/>
          <a:stretch/>
        </p:blipFill>
        <p:spPr>
          <a:xfrm>
            <a:off x="420776" y="3317388"/>
            <a:ext cx="1110343" cy="168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0" title="Screenshot 2025-05-07 103937.png"/>
          <p:cNvPicPr preferRelativeResize="0"/>
          <p:nvPr/>
        </p:nvPicPr>
        <p:blipFill rotWithShape="1">
          <a:blip r:embed="rId5">
            <a:alphaModFix/>
          </a:blip>
          <a:srcRect l="25607" r="25607" b="7458"/>
          <a:stretch/>
        </p:blipFill>
        <p:spPr>
          <a:xfrm>
            <a:off x="7612807" y="1632000"/>
            <a:ext cx="1110344" cy="16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0" title="Screenshot 2025-04-29 115817.png"/>
          <p:cNvPicPr preferRelativeResize="0"/>
          <p:nvPr/>
        </p:nvPicPr>
        <p:blipFill rotWithShape="1">
          <a:blip r:embed="rId6">
            <a:alphaModFix/>
          </a:blip>
          <a:srcRect l="16676" t="4719" r="16670" b="2739"/>
          <a:stretch/>
        </p:blipFill>
        <p:spPr>
          <a:xfrm>
            <a:off x="7612809" y="3317375"/>
            <a:ext cx="1110342" cy="16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0"/>
          <p:cNvSpPr txBox="1"/>
          <p:nvPr/>
        </p:nvSpPr>
        <p:spPr>
          <a:xfrm>
            <a:off x="1603900" y="3317375"/>
            <a:ext cx="23082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12 CHURCH HILL ST. </a:t>
            </a:r>
            <a:endParaRPr sz="1800" u="sng">
              <a:solidFill>
                <a:schemeClr val="dk1"/>
              </a:solidFill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374" name="Google Shape;374;p60"/>
          <p:cNvSpPr txBox="1"/>
          <p:nvPr/>
        </p:nvSpPr>
        <p:spPr>
          <a:xfrm>
            <a:off x="1603911" y="1591263"/>
            <a:ext cx="2127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103 NICHOLS AVE.</a:t>
            </a:r>
            <a:endParaRPr sz="1800" u="sng">
              <a:solidFill>
                <a:schemeClr val="dk1"/>
              </a:solidFill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375" name="Google Shape;375;p60"/>
          <p:cNvSpPr txBox="1"/>
          <p:nvPr/>
        </p:nvSpPr>
        <p:spPr>
          <a:xfrm>
            <a:off x="5261038" y="1591275"/>
            <a:ext cx="22254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8 QUIMBY ST.</a:t>
            </a:r>
            <a:endParaRPr sz="1800" u="sng">
              <a:solidFill>
                <a:schemeClr val="dk1"/>
              </a:solidFill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376" name="Google Shape;376;p60"/>
          <p:cNvSpPr txBox="1"/>
          <p:nvPr/>
        </p:nvSpPr>
        <p:spPr>
          <a:xfrm>
            <a:off x="5261040" y="3317363"/>
            <a:ext cx="22254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66 GALEN ST.</a:t>
            </a:r>
            <a:endParaRPr sz="1800" u="sng">
              <a:solidFill>
                <a:schemeClr val="dk1"/>
              </a:solidFill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graphicFrame>
        <p:nvGraphicFramePr>
          <p:cNvPr id="377" name="Google Shape;377;p60"/>
          <p:cNvGraphicFramePr/>
          <p:nvPr/>
        </p:nvGraphicFramePr>
        <p:xfrm>
          <a:off x="1645290" y="21498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{D6D74934-6CCC-473E-B4E8-CD59D2DB1F23}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Site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2,800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Impervious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2,040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100-yr Storm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1,510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Infiltration Rate (in/hr)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8.27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Storage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500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8" name="Google Shape;378;p60"/>
          <p:cNvGraphicFramePr/>
          <p:nvPr/>
        </p:nvGraphicFramePr>
        <p:xfrm>
          <a:off x="1645299" y="38352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{D6D74934-6CCC-473E-B4E8-CD59D2DB1F23}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Site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4,950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Impervious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3,390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100-yr Storm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2,520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Infiltration Rate (in/hr)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2.41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Storage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708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9" name="Google Shape;379;p60"/>
          <p:cNvGraphicFramePr/>
          <p:nvPr/>
        </p:nvGraphicFramePr>
        <p:xfrm>
          <a:off x="4971826" y="21498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{D6D74934-6CCC-473E-B4E8-CD59D2DB1F23}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Site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107,000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Impervious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74,500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100-yr Storm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55,300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Infiltration Rate (in/hr)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2.41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Storage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23,500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80" name="Google Shape;380;p60"/>
          <p:cNvGraphicFramePr/>
          <p:nvPr/>
        </p:nvGraphicFramePr>
        <p:xfrm>
          <a:off x="4971835" y="38352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{D6D74934-6CCC-473E-B4E8-CD59D2DB1F23}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Site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111,000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Impervious Area (SF)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77,900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100-yr Storm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57,800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Infiltration Rate (in/hr)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8.27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Storage Volume (CF)</a:t>
                      </a:r>
                      <a:endParaRPr sz="1200" b="1"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3E74"/>
                          </a:solidFill>
                          <a:latin typeface="Carlito"/>
                          <a:ea typeface="Carlito"/>
                          <a:cs typeface="Carlito"/>
                          <a:sym typeface="Carlito"/>
                        </a:rPr>
                        <a:t>18,100</a:t>
                      </a:r>
                      <a:endParaRPr sz="1200" b="1">
                        <a:solidFill>
                          <a:srgbClr val="003E74"/>
                        </a:solidFill>
                        <a:latin typeface="Carlito"/>
                        <a:ea typeface="Carlito"/>
                        <a:cs typeface="Carlito"/>
                        <a:sym typeface="Carlito"/>
                      </a:endParaRPr>
                    </a:p>
                  </a:txBody>
                  <a:tcPr marL="91425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1"/>
          <p:cNvSpPr txBox="1">
            <a:spLocks noGrp="1"/>
          </p:cNvSpPr>
          <p:nvPr>
            <p:ph type="title"/>
          </p:nvPr>
        </p:nvSpPr>
        <p:spPr>
          <a:xfrm>
            <a:off x="0" y="1285825"/>
            <a:ext cx="35577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Implementing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CASS</a:t>
            </a:r>
            <a:endParaRPr/>
          </a:p>
        </p:txBody>
      </p:sp>
      <p:sp>
        <p:nvSpPr>
          <p:cNvPr id="386" name="Google Shape;386;p61"/>
          <p:cNvSpPr txBox="1">
            <a:spLocks noGrp="1"/>
          </p:cNvSpPr>
          <p:nvPr>
            <p:ph type="subTitle" idx="1"/>
          </p:nvPr>
        </p:nvSpPr>
        <p:spPr>
          <a:xfrm>
            <a:off x="356285" y="3010212"/>
            <a:ext cx="2638800" cy="19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engage the Charles River Watershed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Communities to adopt these regulations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1" name="Google Shape;391;p62"/>
          <p:cNvCxnSpPr/>
          <p:nvPr/>
        </p:nvCxnSpPr>
        <p:spPr>
          <a:xfrm rot="10800000" flipH="1">
            <a:off x="1256700" y="5775925"/>
            <a:ext cx="3378600" cy="1590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E7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62"/>
          <p:cNvSpPr txBox="1"/>
          <p:nvPr/>
        </p:nvSpPr>
        <p:spPr>
          <a:xfrm>
            <a:off x="1764150" y="1746025"/>
            <a:ext cx="5615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Questions?</a:t>
            </a:r>
            <a:endParaRPr sz="3300" b="1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Thank you!!</a:t>
            </a:r>
            <a:endParaRPr sz="3300" b="1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394" name="Google Shape;394;p62"/>
          <p:cNvCxnSpPr/>
          <p:nvPr/>
        </p:nvCxnSpPr>
        <p:spPr>
          <a:xfrm>
            <a:off x="428100" y="3082900"/>
            <a:ext cx="8287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5" name="Google Shape;39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6550" y="215725"/>
            <a:ext cx="1650075" cy="16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2"/>
          <p:cNvSpPr txBox="1"/>
          <p:nvPr/>
        </p:nvSpPr>
        <p:spPr>
          <a:xfrm>
            <a:off x="7206588" y="1865800"/>
            <a:ext cx="165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SUBSCRIBE TO OUR MONTHLY  NEWSLETTER</a:t>
            </a: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62"/>
          <p:cNvSpPr txBox="1"/>
          <p:nvPr/>
        </p:nvSpPr>
        <p:spPr>
          <a:xfrm>
            <a:off x="428088" y="1865800"/>
            <a:ext cx="165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MAKE A GIFT TO SUPPORT OUR WORK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8" name="Google Shape;39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063" y="215725"/>
            <a:ext cx="1650076" cy="165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2" title="Communications and Engagement (2).png"/>
          <p:cNvPicPr preferRelativeResize="0"/>
          <p:nvPr/>
        </p:nvPicPr>
        <p:blipFill rotWithShape="1">
          <a:blip r:embed="rId6">
            <a:alphaModFix/>
          </a:blip>
          <a:srcRect l="20237" t="14934" r="19992" b="50031"/>
          <a:stretch/>
        </p:blipFill>
        <p:spPr>
          <a:xfrm>
            <a:off x="485975" y="3344500"/>
            <a:ext cx="4062701" cy="133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2" title="Communications and Engagement (2).png"/>
          <p:cNvPicPr preferRelativeResize="0"/>
          <p:nvPr/>
        </p:nvPicPr>
        <p:blipFill rotWithShape="1">
          <a:blip r:embed="rId6">
            <a:alphaModFix/>
          </a:blip>
          <a:srcRect l="19201" t="50392" r="18698" b="14573"/>
          <a:stretch/>
        </p:blipFill>
        <p:spPr>
          <a:xfrm>
            <a:off x="4635300" y="3390975"/>
            <a:ext cx="4221302" cy="133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5"/>
          <p:cNvSpPr txBox="1"/>
          <p:nvPr/>
        </p:nvSpPr>
        <p:spPr>
          <a:xfrm>
            <a:off x="0" y="0"/>
            <a:ext cx="9144000" cy="964500"/>
          </a:xfrm>
          <a:prstGeom prst="rect">
            <a:avLst/>
          </a:prstGeom>
          <a:solidFill>
            <a:srgbClr val="003E7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SPEAKERS</a:t>
            </a:r>
            <a:endParaRPr sz="36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17" name="Google Shape;217;p45"/>
          <p:cNvSpPr txBox="1"/>
          <p:nvPr/>
        </p:nvSpPr>
        <p:spPr>
          <a:xfrm>
            <a:off x="2452801" y="3877019"/>
            <a:ext cx="3961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100" tIns="140100" rIns="140100" bIns="140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4" b="1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Arrianna Proia</a:t>
            </a:r>
            <a:endParaRPr sz="2604" b="1">
              <a:solidFill>
                <a:srgbClr val="FFFFFF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98" i="1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Community Organizer, CRWA </a:t>
            </a:r>
            <a:endParaRPr sz="2298" i="1">
              <a:solidFill>
                <a:srgbClr val="FFFFFF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pic>
        <p:nvPicPr>
          <p:cNvPr id="218" name="Google Shape;218;p45" title="Arri+Professional+Headshot.png"/>
          <p:cNvPicPr preferRelativeResize="0"/>
          <p:nvPr/>
        </p:nvPicPr>
        <p:blipFill rotWithShape="1">
          <a:blip r:embed="rId3">
            <a:alphaModFix/>
          </a:blip>
          <a:srcRect l="1895" r="1895"/>
          <a:stretch/>
        </p:blipFill>
        <p:spPr>
          <a:xfrm>
            <a:off x="3159128" y="1170025"/>
            <a:ext cx="2548500" cy="2622600"/>
          </a:xfrm>
          <a:prstGeom prst="ellipse">
            <a:avLst/>
          </a:prstGeom>
          <a:noFill/>
          <a:ln w="29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9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6"/>
          <p:cNvSpPr txBox="1"/>
          <p:nvPr/>
        </p:nvSpPr>
        <p:spPr>
          <a:xfrm>
            <a:off x="0" y="130100"/>
            <a:ext cx="8050500" cy="834300"/>
          </a:xfrm>
          <a:prstGeom prst="rect">
            <a:avLst/>
          </a:prstGeom>
          <a:solidFill>
            <a:srgbClr val="003E7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LAND &amp; WATER ACKNOWLEDGEMENT </a:t>
            </a:r>
            <a:endParaRPr sz="36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24" name="Google Shape;224;p46"/>
          <p:cNvSpPr/>
          <p:nvPr/>
        </p:nvSpPr>
        <p:spPr>
          <a:xfrm>
            <a:off x="6560175" y="1204850"/>
            <a:ext cx="2583900" cy="3614700"/>
          </a:xfrm>
          <a:prstGeom prst="rect">
            <a:avLst/>
          </a:prstGeom>
          <a:solidFill>
            <a:srgbClr val="003E74"/>
          </a:solidFill>
          <a:ln w="9525" cap="flat" cmpd="sng">
            <a:solidFill>
              <a:srgbClr val="003E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6"/>
          <p:cNvSpPr txBox="1"/>
          <p:nvPr/>
        </p:nvSpPr>
        <p:spPr>
          <a:xfrm>
            <a:off x="6699375" y="1873325"/>
            <a:ext cx="2305500" cy="24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We acknowledge the </a:t>
            </a:r>
            <a:r>
              <a:rPr lang="en" sz="19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Massachusett, Wampanoag, and Nipmuc Nations</a:t>
            </a:r>
            <a:r>
              <a:rPr lang="en" sz="19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 as the past, present, and future caretakers of this land.</a:t>
            </a:r>
            <a:endParaRPr sz="1600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grpSp>
        <p:nvGrpSpPr>
          <p:cNvPr id="226" name="Google Shape;226;p46"/>
          <p:cNvGrpSpPr/>
          <p:nvPr/>
        </p:nvGrpSpPr>
        <p:grpSpPr>
          <a:xfrm>
            <a:off x="143250" y="1100314"/>
            <a:ext cx="6269225" cy="3614825"/>
            <a:chOff x="172275" y="1130876"/>
            <a:chExt cx="6269225" cy="3614825"/>
          </a:xfrm>
        </p:grpSpPr>
        <p:pic>
          <p:nvPicPr>
            <p:cNvPr id="227" name="Google Shape;227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2275" y="1130876"/>
              <a:ext cx="6269225" cy="361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46"/>
            <p:cNvSpPr txBox="1"/>
            <p:nvPr/>
          </p:nvSpPr>
          <p:spPr>
            <a:xfrm>
              <a:off x="5322575" y="1580875"/>
              <a:ext cx="999000" cy="861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rgbClr val="003E74"/>
                </a:solidFill>
                <a:highlight>
                  <a:schemeClr val="lt1"/>
                </a:highlight>
                <a:latin typeface="Carlito"/>
                <a:ea typeface="Carlito"/>
                <a:cs typeface="Carlito"/>
                <a:sym typeface="Carli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3E74"/>
                  </a:solidFill>
                  <a:highlight>
                    <a:schemeClr val="lt1"/>
                  </a:highlight>
                  <a:latin typeface="Carlito"/>
                  <a:ea typeface="Carlito"/>
                  <a:cs typeface="Carlito"/>
                  <a:sym typeface="Carlito"/>
                </a:rPr>
                <a:t>Charles River Watershed</a:t>
              </a:r>
              <a:endParaRPr sz="1100" b="1">
                <a:solidFill>
                  <a:srgbClr val="003E74"/>
                </a:solidFill>
                <a:highlight>
                  <a:schemeClr val="lt1"/>
                </a:highlight>
                <a:latin typeface="Carlito"/>
                <a:ea typeface="Carlito"/>
                <a:cs typeface="Carlito"/>
                <a:sym typeface="Carli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rgbClr val="003E74"/>
                </a:solidFill>
                <a:highlight>
                  <a:schemeClr val="lt1"/>
                </a:highlight>
                <a:latin typeface="Carlito"/>
                <a:ea typeface="Carlito"/>
                <a:cs typeface="Carlito"/>
                <a:sym typeface="Carlito"/>
              </a:endParaRPr>
            </a:p>
          </p:txBody>
        </p:sp>
        <p:pic>
          <p:nvPicPr>
            <p:cNvPr id="229" name="Google Shape;229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34775" y="2180100"/>
              <a:ext cx="587875" cy="66545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0" name="Google Shape;230;p46"/>
          <p:cNvCxnSpPr>
            <a:stCxn id="228" idx="1"/>
          </p:cNvCxnSpPr>
          <p:nvPr/>
        </p:nvCxnSpPr>
        <p:spPr>
          <a:xfrm flipH="1">
            <a:off x="4735850" y="1981263"/>
            <a:ext cx="557700" cy="3054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74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7"/>
          <p:cNvSpPr/>
          <p:nvPr/>
        </p:nvSpPr>
        <p:spPr>
          <a:xfrm>
            <a:off x="0" y="130100"/>
            <a:ext cx="9065400" cy="834300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7"/>
          <p:cNvSpPr txBox="1"/>
          <p:nvPr/>
        </p:nvSpPr>
        <p:spPr>
          <a:xfrm>
            <a:off x="0" y="130100"/>
            <a:ext cx="9144000" cy="834300"/>
          </a:xfrm>
          <a:prstGeom prst="rect">
            <a:avLst/>
          </a:prstGeom>
          <a:solidFill>
            <a:srgbClr val="00A1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CHARLES RIVER WATERSHED ASSOCIATION</a:t>
            </a:r>
            <a:endParaRPr sz="36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237" name="Google Shape;237;p47"/>
          <p:cNvPicPr preferRelativeResize="0"/>
          <p:nvPr/>
        </p:nvPicPr>
        <p:blipFill rotWithShape="1">
          <a:blip r:embed="rId3">
            <a:alphaModFix/>
          </a:blip>
          <a:srcRect t="1244"/>
          <a:stretch/>
        </p:blipFill>
        <p:spPr>
          <a:xfrm>
            <a:off x="5092000" y="1006825"/>
            <a:ext cx="3973400" cy="40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219" y="1074275"/>
            <a:ext cx="184800" cy="2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7"/>
          <p:cNvSpPr txBox="1"/>
          <p:nvPr/>
        </p:nvSpPr>
        <p:spPr>
          <a:xfrm>
            <a:off x="185825" y="1341300"/>
            <a:ext cx="4425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lito"/>
              <a:buChar char="●"/>
            </a:pPr>
            <a:r>
              <a:rPr lang="en" sz="16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80-mile long river</a:t>
            </a:r>
            <a:endParaRPr sz="1600">
              <a:solidFill>
                <a:srgbClr val="FFFFFF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lito"/>
              <a:buChar char="●"/>
            </a:pPr>
            <a:r>
              <a:rPr lang="en" sz="16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308 </a:t>
            </a:r>
            <a:r>
              <a:rPr lang="en" sz="16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mi</a:t>
            </a:r>
            <a:r>
              <a:rPr lang="en" sz="1600" baseline="300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2</a:t>
            </a:r>
            <a:r>
              <a:rPr lang="en" sz="16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 watershed</a:t>
            </a:r>
            <a:endParaRPr sz="1600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lito"/>
              <a:buChar char="●"/>
            </a:pPr>
            <a:r>
              <a:rPr lang="en" sz="16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35 towns &amp; cities</a:t>
            </a:r>
            <a:endParaRPr sz="1600">
              <a:solidFill>
                <a:srgbClr val="FFFFFF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lito"/>
              <a:buChar char="●"/>
            </a:pPr>
            <a:r>
              <a:rPr lang="en" sz="16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1M+ residents</a:t>
            </a:r>
            <a:endParaRPr sz="1600">
              <a:solidFill>
                <a:srgbClr val="FFFFFF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lito"/>
              <a:buChar char="●"/>
            </a:pPr>
            <a:r>
              <a:rPr lang="en" sz="16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60% of residents in Environmental Justice neighborhoods (primarily Lower watershed)</a:t>
            </a:r>
            <a:endParaRPr sz="1600">
              <a:solidFill>
                <a:srgbClr val="FFFFFF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grpSp>
        <p:nvGrpSpPr>
          <p:cNvPr id="240" name="Google Shape;240;p47"/>
          <p:cNvGrpSpPr/>
          <p:nvPr/>
        </p:nvGrpSpPr>
        <p:grpSpPr>
          <a:xfrm>
            <a:off x="315575" y="3722300"/>
            <a:ext cx="4165500" cy="966075"/>
            <a:chOff x="134175" y="1192850"/>
            <a:chExt cx="4165500" cy="966075"/>
          </a:xfrm>
        </p:grpSpPr>
        <p:sp>
          <p:nvSpPr>
            <p:cNvPr id="241" name="Google Shape;241;p47"/>
            <p:cNvSpPr txBox="1"/>
            <p:nvPr/>
          </p:nvSpPr>
          <p:spPr>
            <a:xfrm>
              <a:off x="134175" y="1192850"/>
              <a:ext cx="1993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b="1">
                  <a:solidFill>
                    <a:srgbClr val="00A19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OUR MISSION</a:t>
              </a:r>
              <a:endParaRPr sz="2200" b="1">
                <a:solidFill>
                  <a:srgbClr val="00A19F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242" name="Google Shape;242;p47"/>
            <p:cNvSpPr txBox="1"/>
            <p:nvPr/>
          </p:nvSpPr>
          <p:spPr>
            <a:xfrm>
              <a:off x="134175" y="1543325"/>
              <a:ext cx="4165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  <a:latin typeface="Carlito"/>
                  <a:ea typeface="Carlito"/>
                  <a:cs typeface="Carlito"/>
                  <a:sym typeface="Carlito"/>
                </a:rPr>
                <a:t>Protect, restore and enhance the Charles River and its watershed through science, advocacy, and law. </a:t>
              </a:r>
              <a:endParaRPr b="1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74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8"/>
          <p:cNvSpPr/>
          <p:nvPr/>
        </p:nvSpPr>
        <p:spPr>
          <a:xfrm>
            <a:off x="0" y="130100"/>
            <a:ext cx="9065400" cy="834300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8"/>
          <p:cNvSpPr txBox="1"/>
          <p:nvPr/>
        </p:nvSpPr>
        <p:spPr>
          <a:xfrm>
            <a:off x="0" y="704600"/>
            <a:ext cx="9144000" cy="3625500"/>
          </a:xfrm>
          <a:prstGeom prst="rect">
            <a:avLst/>
          </a:prstGeom>
          <a:solidFill>
            <a:srgbClr val="00A1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CLIMATE CHANGE</a:t>
            </a:r>
            <a:endParaRPr sz="46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ISN'T COMING….</a:t>
            </a:r>
            <a:endParaRPr sz="46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 b="1" u="sng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IT IS HERE</a:t>
            </a:r>
            <a:endParaRPr sz="6900" b="1" u="sng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9"/>
          <p:cNvPicPr preferRelativeResize="0"/>
          <p:nvPr/>
        </p:nvPicPr>
        <p:blipFill rotWithShape="1">
          <a:blip r:embed="rId3">
            <a:alphaModFix/>
          </a:blip>
          <a:srcRect t="5006"/>
          <a:stretch/>
        </p:blipFill>
        <p:spPr>
          <a:xfrm>
            <a:off x="38100" y="848900"/>
            <a:ext cx="9067798" cy="34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9"/>
          <p:cNvSpPr txBox="1"/>
          <p:nvPr/>
        </p:nvSpPr>
        <p:spPr>
          <a:xfrm>
            <a:off x="637025" y="4105775"/>
            <a:ext cx="3611100" cy="923400"/>
          </a:xfrm>
          <a:prstGeom prst="rect">
            <a:avLst/>
          </a:prstGeom>
          <a:solidFill>
            <a:srgbClr val="003E74"/>
          </a:solidFill>
          <a:ln w="9525" cap="flat" cmpd="sng">
            <a:solidFill>
              <a:srgbClr val="003E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Just a f</a:t>
            </a:r>
            <a:r>
              <a:rPr lang="en" sz="1600">
                <a:solidFill>
                  <a:schemeClr val="lt1"/>
                </a:solidFill>
                <a:uFill>
                  <a:noFill/>
                </a:uFill>
                <a:latin typeface="Carlito"/>
                <a:ea typeface="Carlito"/>
                <a:cs typeface="Carlito"/>
                <a:sym typeface="Carl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ew more inches of rainfall could </a:t>
            </a:r>
            <a:r>
              <a:rPr lang="en" sz="1600" b="1">
                <a:solidFill>
                  <a:schemeClr val="lt1"/>
                </a:solidFill>
                <a:uFill>
                  <a:noFill/>
                </a:uFill>
                <a:latin typeface="Carlito"/>
                <a:ea typeface="Carlito"/>
                <a:cs typeface="Carlito"/>
                <a:sym typeface="Carl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increase the Charles River’s volume by millions of gallons</a:t>
            </a:r>
            <a:r>
              <a:rPr lang="en" sz="1600">
                <a:solidFill>
                  <a:schemeClr val="lt1"/>
                </a:solidFill>
                <a:uFill>
                  <a:noFill/>
                </a:uFill>
                <a:latin typeface="Carlito"/>
                <a:ea typeface="Carlito"/>
                <a:cs typeface="Carlito"/>
                <a:sym typeface="Carl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during a heavy storm.</a:t>
            </a:r>
            <a:endParaRPr sz="1600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256" name="Google Shape;256;p49"/>
          <p:cNvSpPr txBox="1"/>
          <p:nvPr/>
        </p:nvSpPr>
        <p:spPr>
          <a:xfrm>
            <a:off x="0" y="130100"/>
            <a:ext cx="7306500" cy="834300"/>
          </a:xfrm>
          <a:prstGeom prst="rect">
            <a:avLst/>
          </a:prstGeom>
          <a:solidFill>
            <a:srgbClr val="00A1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STORMS ARE GETTING STRONGER</a:t>
            </a:r>
            <a:endParaRPr sz="36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0"/>
          <p:cNvSpPr txBox="1"/>
          <p:nvPr/>
        </p:nvSpPr>
        <p:spPr>
          <a:xfrm>
            <a:off x="1755975" y="1362875"/>
            <a:ext cx="7247100" cy="3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675" tIns="79675" rIns="79675" bIns="79675" anchor="t" anchorCtr="0">
            <a:noAutofit/>
          </a:bodyPr>
          <a:lstStyle/>
          <a:p>
            <a:pPr marL="398433" lvl="0" indent="-330574" algn="l" rtl="0">
              <a:lnSpc>
                <a:spcPct val="115000"/>
              </a:lnSpc>
              <a:spcBef>
                <a:spcPts val="349"/>
              </a:spcBef>
              <a:spcAft>
                <a:spcPts val="0"/>
              </a:spcAft>
              <a:buClr>
                <a:schemeClr val="dk2"/>
              </a:buClr>
              <a:buSzPts val="2069"/>
              <a:buFont typeface="Montserrat SemiBold"/>
              <a:buChar char="●"/>
            </a:pPr>
            <a:r>
              <a:rPr lang="en" sz="2068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1. Compliance with the phosphorus reduction requirements set by the MS4 Permit</a:t>
            </a:r>
            <a:endParaRPr sz="2068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98433" lvl="0" indent="0" algn="l" rtl="0">
              <a:lnSpc>
                <a:spcPct val="115000"/>
              </a:lnSpc>
              <a:spcBef>
                <a:spcPts val="349"/>
              </a:spcBef>
              <a:spcAft>
                <a:spcPts val="0"/>
              </a:spcAft>
              <a:buNone/>
            </a:pPr>
            <a:endParaRPr sz="2068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98433" lvl="0" indent="-330574" algn="l" rtl="0">
              <a:lnSpc>
                <a:spcPct val="115000"/>
              </a:lnSpc>
              <a:spcBef>
                <a:spcPts val="349"/>
              </a:spcBef>
              <a:spcAft>
                <a:spcPts val="0"/>
              </a:spcAft>
              <a:buClr>
                <a:schemeClr val="dk2"/>
              </a:buClr>
              <a:buSzPts val="2069"/>
              <a:buFont typeface="Montserrat SemiBold"/>
              <a:buChar char="●"/>
            </a:pPr>
            <a:r>
              <a:rPr lang="en" sz="2068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2. Climate related Flooding is increasing in frequency </a:t>
            </a:r>
            <a:endParaRPr sz="2068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98433" lvl="0" indent="0" algn="l" rtl="0">
              <a:lnSpc>
                <a:spcPct val="115000"/>
              </a:lnSpc>
              <a:spcBef>
                <a:spcPts val="349"/>
              </a:spcBef>
              <a:spcAft>
                <a:spcPts val="0"/>
              </a:spcAft>
              <a:buNone/>
            </a:pPr>
            <a:endParaRPr sz="2068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98433" lvl="0" indent="-330574" algn="l" rtl="0">
              <a:lnSpc>
                <a:spcPct val="115000"/>
              </a:lnSpc>
              <a:spcBef>
                <a:spcPts val="349"/>
              </a:spcBef>
              <a:spcAft>
                <a:spcPts val="0"/>
              </a:spcAft>
              <a:buClr>
                <a:schemeClr val="dk2"/>
              </a:buClr>
              <a:buSzPts val="2069"/>
              <a:buFont typeface="Montserrat SemiBold"/>
              <a:buChar char="●"/>
            </a:pPr>
            <a:r>
              <a:rPr lang="en" sz="2068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3. Existing storm drain networks are aging and too small. </a:t>
            </a:r>
            <a:endParaRPr sz="2068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2" name="Google Shape;262;p50"/>
          <p:cNvSpPr/>
          <p:nvPr/>
        </p:nvSpPr>
        <p:spPr>
          <a:xfrm>
            <a:off x="413224" y="2289064"/>
            <a:ext cx="1137639" cy="1137639"/>
          </a:xfrm>
          <a:custGeom>
            <a:avLst/>
            <a:gdLst/>
            <a:ahLst/>
            <a:cxnLst/>
            <a:rect l="l" t="t" r="r" b="b"/>
            <a:pathLst>
              <a:path w="2615261" h="2615261" extrusionOk="0">
                <a:moveTo>
                  <a:pt x="0" y="0"/>
                </a:moveTo>
                <a:lnTo>
                  <a:pt x="2615260" y="0"/>
                </a:lnTo>
                <a:lnTo>
                  <a:pt x="2615260" y="2615260"/>
                </a:lnTo>
                <a:lnTo>
                  <a:pt x="0" y="2615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3" name="Google Shape;263;p50"/>
          <p:cNvSpPr/>
          <p:nvPr/>
        </p:nvSpPr>
        <p:spPr>
          <a:xfrm>
            <a:off x="413226" y="3665718"/>
            <a:ext cx="1137639" cy="1137639"/>
          </a:xfrm>
          <a:custGeom>
            <a:avLst/>
            <a:gdLst/>
            <a:ahLst/>
            <a:cxnLst/>
            <a:rect l="l" t="t" r="r" b="b"/>
            <a:pathLst>
              <a:path w="2615261" h="2615261" extrusionOk="0">
                <a:moveTo>
                  <a:pt x="0" y="0"/>
                </a:moveTo>
                <a:lnTo>
                  <a:pt x="2615261" y="0"/>
                </a:lnTo>
                <a:lnTo>
                  <a:pt x="2615261" y="2615260"/>
                </a:lnTo>
                <a:lnTo>
                  <a:pt x="0" y="2615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4" name="Google Shape;264;p50"/>
          <p:cNvSpPr txBox="1"/>
          <p:nvPr/>
        </p:nvSpPr>
        <p:spPr>
          <a:xfrm rot="-885204">
            <a:off x="404606" y="1106260"/>
            <a:ext cx="1156840" cy="74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675" tIns="79675" rIns="79675" bIns="79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74" b="1">
                <a:solidFill>
                  <a:srgbClr val="00A19F"/>
                </a:solidFill>
              </a:rPr>
              <a:t>$</a:t>
            </a:r>
            <a:endParaRPr sz="6274" b="1">
              <a:solidFill>
                <a:srgbClr val="00A19F"/>
              </a:solidFill>
            </a:endParaRPr>
          </a:p>
        </p:txBody>
      </p:sp>
      <p:sp>
        <p:nvSpPr>
          <p:cNvPr id="265" name="Google Shape;265;p50"/>
          <p:cNvSpPr txBox="1"/>
          <p:nvPr/>
        </p:nvSpPr>
        <p:spPr>
          <a:xfrm>
            <a:off x="864117" y="907024"/>
            <a:ext cx="11568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675" tIns="79675" rIns="79675" bIns="79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74" b="1">
                <a:solidFill>
                  <a:srgbClr val="00A19F"/>
                </a:solidFill>
              </a:rPr>
              <a:t>$</a:t>
            </a:r>
            <a:endParaRPr sz="6274" b="1">
              <a:solidFill>
                <a:srgbClr val="00A19F"/>
              </a:solidFill>
            </a:endParaRPr>
          </a:p>
        </p:txBody>
      </p:sp>
      <p:sp>
        <p:nvSpPr>
          <p:cNvPr id="266" name="Google Shape;266;p50"/>
          <p:cNvSpPr txBox="1"/>
          <p:nvPr/>
        </p:nvSpPr>
        <p:spPr>
          <a:xfrm rot="419207">
            <a:off x="1379379" y="1241243"/>
            <a:ext cx="1156689" cy="74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675" tIns="79675" rIns="79675" bIns="79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74" b="1">
                <a:solidFill>
                  <a:srgbClr val="00A19F"/>
                </a:solidFill>
              </a:rPr>
              <a:t>$</a:t>
            </a:r>
            <a:endParaRPr sz="6274" b="1">
              <a:solidFill>
                <a:srgbClr val="00A19F"/>
              </a:solidFill>
            </a:endParaRPr>
          </a:p>
        </p:txBody>
      </p:sp>
      <p:sp>
        <p:nvSpPr>
          <p:cNvPr id="267" name="Google Shape;267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5930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TOWNS ARE FACING?</a:t>
            </a:r>
            <a:endParaRPr sz="35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368175" y="709325"/>
            <a:ext cx="29079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meet this challenge</a:t>
            </a:r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422500" y="3012625"/>
            <a:ext cx="3415500" cy="19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strengthening local regulations: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A19F"/>
              </a:buClr>
              <a:buSzPts val="1800"/>
              <a:buChar char="●"/>
            </a:pPr>
            <a:r>
              <a:rPr lang="en" i="1"/>
              <a:t>Protect the river?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A19F"/>
              </a:buClr>
              <a:buSzPts val="1800"/>
              <a:buChar char="●"/>
            </a:pPr>
            <a:r>
              <a:rPr lang="en" i="1"/>
              <a:t>Save $?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A19F"/>
              </a:buClr>
              <a:buSzPts val="1800"/>
              <a:buChar char="●"/>
            </a:pPr>
            <a:r>
              <a:rPr lang="en" i="1"/>
              <a:t>Mitigate climate change?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4" name="Google Shape;274;p51"/>
          <p:cNvCxnSpPr/>
          <p:nvPr/>
        </p:nvCxnSpPr>
        <p:spPr>
          <a:xfrm>
            <a:off x="368175" y="2862525"/>
            <a:ext cx="2702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2"/>
          <p:cNvSpPr/>
          <p:nvPr/>
        </p:nvSpPr>
        <p:spPr>
          <a:xfrm>
            <a:off x="75200" y="769500"/>
            <a:ext cx="2802600" cy="17706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00A8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2023 PCP Review</a:t>
            </a:r>
            <a:endParaRPr sz="3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280" name="Google Shape;280;p52"/>
          <p:cNvSpPr txBox="1"/>
          <p:nvPr/>
        </p:nvSpPr>
        <p:spPr>
          <a:xfrm>
            <a:off x="280750" y="0"/>
            <a:ext cx="7900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WE DID…</a:t>
            </a:r>
            <a:endParaRPr sz="38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81" name="Google Shape;281;p52"/>
          <p:cNvSpPr txBox="1"/>
          <p:nvPr/>
        </p:nvSpPr>
        <p:spPr>
          <a:xfrm>
            <a:off x="401702" y="1117883"/>
            <a:ext cx="13419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p52"/>
          <p:cNvPicPr preferRelativeResize="0"/>
          <p:nvPr/>
        </p:nvPicPr>
        <p:blipFill rotWithShape="1">
          <a:blip r:embed="rId3">
            <a:alphaModFix/>
          </a:blip>
          <a:srcRect b="11331"/>
          <a:stretch/>
        </p:blipFill>
        <p:spPr>
          <a:xfrm>
            <a:off x="6188650" y="2816419"/>
            <a:ext cx="2802475" cy="2027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2"/>
          <p:cNvSpPr txBox="1"/>
          <p:nvPr/>
        </p:nvSpPr>
        <p:spPr>
          <a:xfrm>
            <a:off x="5557088" y="2110100"/>
            <a:ext cx="337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2"/>
          <p:cNvSpPr txBox="1"/>
          <p:nvPr/>
        </p:nvSpPr>
        <p:spPr>
          <a:xfrm>
            <a:off x="3091125" y="1248300"/>
            <a:ext cx="445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225" y="2816425"/>
            <a:ext cx="2802474" cy="201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75" y="2816425"/>
            <a:ext cx="2881750" cy="2027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7" name="Google Shape;287;p52"/>
          <p:cNvSpPr/>
          <p:nvPr/>
        </p:nvSpPr>
        <p:spPr>
          <a:xfrm>
            <a:off x="3131925" y="769500"/>
            <a:ext cx="2802600" cy="17877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00A8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CRWA</a:t>
            </a:r>
            <a:endParaRPr sz="36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Flood</a:t>
            </a:r>
            <a:endParaRPr sz="36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Modeling</a:t>
            </a:r>
            <a:endParaRPr sz="35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6188675" y="786475"/>
            <a:ext cx="2802600" cy="17706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00A8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2024-25 Bylaw Review </a:t>
            </a:r>
            <a:endParaRPr sz="3500">
              <a:solidFill>
                <a:schemeClr val="lt1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Macintosh PowerPoint</Application>
  <PresentationFormat>On-screen Show (16:9)</PresentationFormat>
  <Paragraphs>157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League Spartan</vt:lpstr>
      <vt:lpstr>Calibri</vt:lpstr>
      <vt:lpstr>League Spartan ExtraBold</vt:lpstr>
      <vt:lpstr>Montserrat SemiBold</vt:lpstr>
      <vt:lpstr>League Spartan SemiBold</vt:lpstr>
      <vt:lpstr>Caveat</vt:lpstr>
      <vt:lpstr>Montserrat</vt:lpstr>
      <vt:lpstr>Arial</vt:lpstr>
      <vt:lpstr>Carlito</vt:lpstr>
      <vt:lpstr>Simple Light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TOWNS ARE FACING?</vt:lpstr>
      <vt:lpstr>How do we  meet this challenge</vt:lpstr>
      <vt:lpstr>PowerPoint Presentation</vt:lpstr>
      <vt:lpstr>PowerPoint Presentation</vt:lpstr>
      <vt:lpstr>Introducing C.A.S.S</vt:lpstr>
      <vt:lpstr>PowerPoint Presentation</vt:lpstr>
      <vt:lpstr>PowerPoint Presentation</vt:lpstr>
      <vt:lpstr>PowerPoint Presentation</vt:lpstr>
      <vt:lpstr>Does it  work? </vt:lpstr>
      <vt:lpstr>PowerPoint Presentation</vt:lpstr>
      <vt:lpstr>PowerPoint Presentation</vt:lpstr>
      <vt:lpstr>Implementing  CASS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Lydia Olson</cp:lastModifiedBy>
  <cp:revision>1</cp:revision>
  <dcterms:modified xsi:type="dcterms:W3CDTF">2025-09-25T02:46:39Z</dcterms:modified>
</cp:coreProperties>
</file>