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62" r:id="rId5"/>
    <p:sldId id="261" r:id="rId6"/>
    <p:sldId id="579" r:id="rId7"/>
    <p:sldId id="258" r:id="rId8"/>
    <p:sldId id="265" r:id="rId9"/>
    <p:sldId id="467"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73118-F718-4BF4-B86E-5A25D7CF4F8C}" name="Murad, Emily (EEA)" initials="EM" userId="S::Emily.Murad@mass.gov::d18eb653-997a-4b74-8696-72b2e2a1c5a4" providerId="AD"/>
  <p188:author id="{CA732447-B0A4-279E-0B09-D383045B92FC}" name="Runsten, Kara (EEA)" initials="KR" userId="S::Kara.Runsten@mass.gov::6460a0ac-789b-4644-8691-637a1214a5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316D1-12F1-4346-9F36-C2EB6ECD2A5F}" v="41" dt="2025-04-02T15:42:15.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97" autoAdjust="0"/>
  </p:normalViewPr>
  <p:slideViewPr>
    <p:cSldViewPr snapToGrid="0">
      <p:cViewPr varScale="1">
        <p:scale>
          <a:sx n="95" d="100"/>
          <a:sy n="95" d="100"/>
        </p:scale>
        <p:origin x="11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sten, Kara (EEA)" userId="6460a0ac-789b-4644-8691-637a1214a579" providerId="ADAL" clId="{6DF316D1-12F1-4346-9F36-C2EB6ECD2A5F}"/>
    <pc:docChg chg="custSel addSld delSld modSld sldOrd">
      <pc:chgData name="Runsten, Kara (EEA)" userId="6460a0ac-789b-4644-8691-637a1214a579" providerId="ADAL" clId="{6DF316D1-12F1-4346-9F36-C2EB6ECD2A5F}" dt="2025-04-02T16:15:46.795" v="466"/>
      <pc:docMkLst>
        <pc:docMk/>
      </pc:docMkLst>
      <pc:sldChg chg="ord modNotesTx">
        <pc:chgData name="Runsten, Kara (EEA)" userId="6460a0ac-789b-4644-8691-637a1214a579" providerId="ADAL" clId="{6DF316D1-12F1-4346-9F36-C2EB6ECD2A5F}" dt="2025-04-02T16:15:46.795" v="466"/>
        <pc:sldMkLst>
          <pc:docMk/>
          <pc:sldMk cId="2055293225" sldId="258"/>
        </pc:sldMkLst>
      </pc:sldChg>
      <pc:sldChg chg="addSp delSp modSp del mod">
        <pc:chgData name="Runsten, Kara (EEA)" userId="6460a0ac-789b-4644-8691-637a1214a579" providerId="ADAL" clId="{6DF316D1-12F1-4346-9F36-C2EB6ECD2A5F}" dt="2025-03-28T20:52:35.906" v="277" actId="47"/>
        <pc:sldMkLst>
          <pc:docMk/>
          <pc:sldMk cId="2993920242" sldId="260"/>
        </pc:sldMkLst>
      </pc:sldChg>
      <pc:sldChg chg="modNotesTx">
        <pc:chgData name="Runsten, Kara (EEA)" userId="6460a0ac-789b-4644-8691-637a1214a579" providerId="ADAL" clId="{6DF316D1-12F1-4346-9F36-C2EB6ECD2A5F}" dt="2025-03-28T20:54:09.251" v="326" actId="20577"/>
        <pc:sldMkLst>
          <pc:docMk/>
          <pc:sldMk cId="2084623632" sldId="261"/>
        </pc:sldMkLst>
      </pc:sldChg>
      <pc:sldChg chg="modSp mod">
        <pc:chgData name="Runsten, Kara (EEA)" userId="6460a0ac-789b-4644-8691-637a1214a579" providerId="ADAL" clId="{6DF316D1-12F1-4346-9F36-C2EB6ECD2A5F}" dt="2025-03-24T17:27:39.622" v="73" actId="20577"/>
        <pc:sldMkLst>
          <pc:docMk/>
          <pc:sldMk cId="4110269845" sldId="262"/>
        </pc:sldMkLst>
        <pc:spChg chg="mod">
          <ac:chgData name="Runsten, Kara (EEA)" userId="6460a0ac-789b-4644-8691-637a1214a579" providerId="ADAL" clId="{6DF316D1-12F1-4346-9F36-C2EB6ECD2A5F}" dt="2025-03-24T17:27:39.622" v="73" actId="20577"/>
          <ac:spMkLst>
            <pc:docMk/>
            <pc:sldMk cId="4110269845" sldId="262"/>
            <ac:spMk id="9" creationId="{FDD275DD-5F42-4E35-8ACD-1954E3D5ECB5}"/>
          </ac:spMkLst>
        </pc:spChg>
      </pc:sldChg>
      <pc:sldChg chg="addSp modSp mod modNotesTx">
        <pc:chgData name="Runsten, Kara (EEA)" userId="6460a0ac-789b-4644-8691-637a1214a579" providerId="ADAL" clId="{6DF316D1-12F1-4346-9F36-C2EB6ECD2A5F}" dt="2025-03-28T20:53:05.292" v="293" actId="20577"/>
        <pc:sldMkLst>
          <pc:docMk/>
          <pc:sldMk cId="3061252289" sldId="264"/>
        </pc:sldMkLst>
        <pc:spChg chg="add mod">
          <ac:chgData name="Runsten, Kara (EEA)" userId="6460a0ac-789b-4644-8691-637a1214a579" providerId="ADAL" clId="{6DF316D1-12F1-4346-9F36-C2EB6ECD2A5F}" dt="2025-03-28T20:52:59.706" v="292" actId="1076"/>
          <ac:spMkLst>
            <pc:docMk/>
            <pc:sldMk cId="3061252289" sldId="264"/>
            <ac:spMk id="8" creationId="{519E30EB-9A2A-DE93-5955-AD0CCD243ACE}"/>
          </ac:spMkLst>
        </pc:spChg>
        <pc:spChg chg="mod">
          <ac:chgData name="Runsten, Kara (EEA)" userId="6460a0ac-789b-4644-8691-637a1214a579" providerId="ADAL" clId="{6DF316D1-12F1-4346-9F36-C2EB6ECD2A5F}" dt="2025-03-24T17:27:57.450" v="85" actId="20577"/>
          <ac:spMkLst>
            <pc:docMk/>
            <pc:sldMk cId="3061252289" sldId="264"/>
            <ac:spMk id="23" creationId="{C94623FB-0869-474B-AFB2-28187DEC6C9C}"/>
          </ac:spMkLst>
        </pc:spChg>
      </pc:sldChg>
      <pc:sldChg chg="add">
        <pc:chgData name="Runsten, Kara (EEA)" userId="6460a0ac-789b-4644-8691-637a1214a579" providerId="ADAL" clId="{6DF316D1-12F1-4346-9F36-C2EB6ECD2A5F}" dt="2025-03-24T17:29:57.969" v="86"/>
        <pc:sldMkLst>
          <pc:docMk/>
          <pc:sldMk cId="1507110468" sldId="265"/>
        </pc:sldMkLst>
      </pc:sldChg>
      <pc:sldChg chg="new del">
        <pc:chgData name="Runsten, Kara (EEA)" userId="6460a0ac-789b-4644-8691-637a1214a579" providerId="ADAL" clId="{6DF316D1-12F1-4346-9F36-C2EB6ECD2A5F}" dt="2025-03-24T17:31:15.713" v="89" actId="47"/>
        <pc:sldMkLst>
          <pc:docMk/>
          <pc:sldMk cId="1688774731" sldId="266"/>
        </pc:sldMkLst>
      </pc:sldChg>
      <pc:sldChg chg="new del">
        <pc:chgData name="Runsten, Kara (EEA)" userId="6460a0ac-789b-4644-8691-637a1214a579" providerId="ADAL" clId="{6DF316D1-12F1-4346-9F36-C2EB6ECD2A5F}" dt="2025-03-28T18:06:18.480" v="126" actId="47"/>
        <pc:sldMkLst>
          <pc:docMk/>
          <pc:sldMk cId="3558777833" sldId="267"/>
        </pc:sldMkLst>
      </pc:sldChg>
      <pc:sldChg chg="del">
        <pc:chgData name="Runsten, Kara (EEA)" userId="6460a0ac-789b-4644-8691-637a1214a579" providerId="ADAL" clId="{6DF316D1-12F1-4346-9F36-C2EB6ECD2A5F}" dt="2025-03-28T18:06:24.255" v="127" actId="47"/>
        <pc:sldMkLst>
          <pc:docMk/>
          <pc:sldMk cId="230237749" sldId="466"/>
        </pc:sldMkLst>
      </pc:sldChg>
      <pc:sldChg chg="modSp mod">
        <pc:chgData name="Runsten, Kara (EEA)" userId="6460a0ac-789b-4644-8691-637a1214a579" providerId="ADAL" clId="{6DF316D1-12F1-4346-9F36-C2EB6ECD2A5F}" dt="2025-03-28T18:06:11.452" v="125" actId="20577"/>
        <pc:sldMkLst>
          <pc:docMk/>
          <pc:sldMk cId="3106227114" sldId="467"/>
        </pc:sldMkLst>
        <pc:spChg chg="mod">
          <ac:chgData name="Runsten, Kara (EEA)" userId="6460a0ac-789b-4644-8691-637a1214a579" providerId="ADAL" clId="{6DF316D1-12F1-4346-9F36-C2EB6ECD2A5F}" dt="2025-03-28T18:06:11.452" v="125" actId="20577"/>
          <ac:spMkLst>
            <pc:docMk/>
            <pc:sldMk cId="3106227114" sldId="467"/>
            <ac:spMk id="7" creationId="{C2EF22D5-827A-4E1C-B521-1A3608F4E23D}"/>
          </ac:spMkLst>
        </pc:spChg>
      </pc:sldChg>
      <pc:sldChg chg="addSp delSp modSp add mod">
        <pc:chgData name="Runsten, Kara (EEA)" userId="6460a0ac-789b-4644-8691-637a1214a579" providerId="ADAL" clId="{6DF316D1-12F1-4346-9F36-C2EB6ECD2A5F}" dt="2025-04-02T16:07:05.376" v="464" actId="1076"/>
        <pc:sldMkLst>
          <pc:docMk/>
          <pc:sldMk cId="2217207986" sldId="579"/>
        </pc:sldMkLst>
        <pc:spChg chg="mod">
          <ac:chgData name="Runsten, Kara (EEA)" userId="6460a0ac-789b-4644-8691-637a1214a579" providerId="ADAL" clId="{6DF316D1-12F1-4346-9F36-C2EB6ECD2A5F}" dt="2025-03-28T20:52:41.819" v="290" actId="20577"/>
          <ac:spMkLst>
            <pc:docMk/>
            <pc:sldMk cId="2217207986" sldId="579"/>
            <ac:spMk id="2" creationId="{00000000-0000-0000-0000-000000000000}"/>
          </ac:spMkLst>
        </pc:spChg>
        <pc:spChg chg="mod">
          <ac:chgData name="Runsten, Kara (EEA)" userId="6460a0ac-789b-4644-8691-637a1214a579" providerId="ADAL" clId="{6DF316D1-12F1-4346-9F36-C2EB6ECD2A5F}" dt="2025-04-02T16:07:05.376" v="464" actId="1076"/>
          <ac:spMkLst>
            <pc:docMk/>
            <pc:sldMk cId="2217207986" sldId="579"/>
            <ac:spMk id="9" creationId="{CEFD1D4E-44FF-4711-8AB2-26E3E56F0D7E}"/>
          </ac:spMkLst>
        </pc:spChg>
        <pc:spChg chg="mod">
          <ac:chgData name="Runsten, Kara (EEA)" userId="6460a0ac-789b-4644-8691-637a1214a579" providerId="ADAL" clId="{6DF316D1-12F1-4346-9F36-C2EB6ECD2A5F}" dt="2025-03-28T20:52:16.315" v="275" actId="1035"/>
          <ac:spMkLst>
            <pc:docMk/>
            <pc:sldMk cId="2217207986" sldId="579"/>
            <ac:spMk id="12" creationId="{D51DC149-DAF9-4318-B8B0-E2D93B424164}"/>
          </ac:spMkLst>
        </pc:spChg>
        <pc:spChg chg="mod">
          <ac:chgData name="Runsten, Kara (EEA)" userId="6460a0ac-789b-4644-8691-637a1214a579" providerId="ADAL" clId="{6DF316D1-12F1-4346-9F36-C2EB6ECD2A5F}" dt="2025-03-28T20:51:55.742" v="250" actId="20577"/>
          <ac:spMkLst>
            <pc:docMk/>
            <pc:sldMk cId="2217207986" sldId="579"/>
            <ac:spMk id="13" creationId="{F5BFEC6B-C646-4C91-951B-7526614B260B}"/>
          </ac:spMkLst>
        </pc:spChg>
        <pc:spChg chg="mod">
          <ac:chgData name="Runsten, Kara (EEA)" userId="6460a0ac-789b-4644-8691-637a1214a579" providerId="ADAL" clId="{6DF316D1-12F1-4346-9F36-C2EB6ECD2A5F}" dt="2025-04-02T16:06:58.977" v="463" actId="1035"/>
          <ac:spMkLst>
            <pc:docMk/>
            <pc:sldMk cId="2217207986" sldId="579"/>
            <ac:spMk id="14" creationId="{DB81B8EA-9154-47F7-B231-3172646A1E06}"/>
          </ac:spMkLst>
        </pc:spChg>
        <pc:picChg chg="mod">
          <ac:chgData name="Runsten, Kara (EEA)" userId="6460a0ac-789b-4644-8691-637a1214a579" providerId="ADAL" clId="{6DF316D1-12F1-4346-9F36-C2EB6ECD2A5F}" dt="2025-03-28T20:52:16.315" v="275" actId="1035"/>
          <ac:picMkLst>
            <pc:docMk/>
            <pc:sldMk cId="2217207986" sldId="579"/>
            <ac:picMk id="6" creationId="{AC1CE93C-3791-4D4C-8800-80D3F3462A7B}"/>
          </ac:picMkLst>
        </pc:picChg>
        <pc:picChg chg="mod">
          <ac:chgData name="Runsten, Kara (EEA)" userId="6460a0ac-789b-4644-8691-637a1214a579" providerId="ADAL" clId="{6DF316D1-12F1-4346-9F36-C2EB6ECD2A5F}" dt="2025-04-02T16:06:58.977" v="463" actId="1035"/>
          <ac:picMkLst>
            <pc:docMk/>
            <pc:sldMk cId="2217207986" sldId="579"/>
            <ac:picMk id="7" creationId="{3244F761-4F9D-4AAD-9FCD-A5D040EF2DE1}"/>
          </ac:picMkLst>
        </pc:picChg>
      </pc:sldChg>
      <pc:sldMasterChg chg="delSldLayout">
        <pc:chgData name="Runsten, Kara (EEA)" userId="6460a0ac-789b-4644-8691-637a1214a579" providerId="ADAL" clId="{6DF316D1-12F1-4346-9F36-C2EB6ECD2A5F}" dt="2025-03-28T18:06:24.255" v="127" actId="47"/>
        <pc:sldMasterMkLst>
          <pc:docMk/>
          <pc:sldMasterMk cId="2460954070" sldId="2147483660"/>
        </pc:sldMasterMkLst>
        <pc:sldLayoutChg chg="del">
          <pc:chgData name="Runsten, Kara (EEA)" userId="6460a0ac-789b-4644-8691-637a1214a579" providerId="ADAL" clId="{6DF316D1-12F1-4346-9F36-C2EB6ECD2A5F}" dt="2025-03-28T18:06:24.255" v="127" actId="47"/>
          <pc:sldLayoutMkLst>
            <pc:docMk/>
            <pc:sldMasterMk cId="2460954070" sldId="2147483660"/>
            <pc:sldLayoutMk cId="471591457" sldId="2147483672"/>
          </pc:sldLayoutMkLst>
        </pc:sldLayoutChg>
      </pc:sldMasterChg>
    </pc:docChg>
  </pc:docChgLst>
  <pc:docChgLst>
    <pc:chgData name="Norkiewicz, Carolyn M (EEA)" userId="S::carolyn.m.norkiewicz@mass.gov::a2d75a65-dd41-4f03-b8c7-a4b49fb62362" providerId="AD" clId="Web-{CD6F8152-93F1-3129-27DB-5ECAD4DE8C05}"/>
    <pc:docChg chg="modSld">
      <pc:chgData name="Norkiewicz, Carolyn M (EEA)" userId="S::carolyn.m.norkiewicz@mass.gov::a2d75a65-dd41-4f03-b8c7-a4b49fb62362" providerId="AD" clId="Web-{CD6F8152-93F1-3129-27DB-5ECAD4DE8C05}" dt="2023-12-04T21:01:53.798" v="50" actId="20577"/>
      <pc:docMkLst>
        <pc:docMk/>
      </pc:docMkLst>
      <pc:sldChg chg="addSp delSp modSp">
        <pc:chgData name="Norkiewicz, Carolyn M (EEA)" userId="S::carolyn.m.norkiewicz@mass.gov::a2d75a65-dd41-4f03-b8c7-a4b49fb62362" providerId="AD" clId="Web-{CD6F8152-93F1-3129-27DB-5ECAD4DE8C05}" dt="2023-12-04T21:01:53.798" v="50" actId="20577"/>
        <pc:sldMkLst>
          <pc:docMk/>
          <pc:sldMk cId="2084623632" sldId="261"/>
        </pc:sldMkLst>
      </pc:sldChg>
    </pc:docChg>
  </pc:docChgLst>
  <pc:docChgLst>
    <pc:chgData name="Murad, Emily (EEA)" userId="d18eb653-997a-4b74-8696-72b2e2a1c5a4" providerId="ADAL" clId="{420C279F-A092-4410-8D86-B3C3F87FF66B}"/>
    <pc:docChg chg="addSld modSld">
      <pc:chgData name="Murad, Emily (EEA)" userId="d18eb653-997a-4b74-8696-72b2e2a1c5a4" providerId="ADAL" clId="{420C279F-A092-4410-8D86-B3C3F87FF66B}" dt="2025-03-28T15:50:11.221" v="3"/>
      <pc:docMkLst>
        <pc:docMk/>
      </pc:docMkLst>
      <pc:sldChg chg="modSp add mod">
        <pc:chgData name="Murad, Emily (EEA)" userId="d18eb653-997a-4b74-8696-72b2e2a1c5a4" providerId="ADAL" clId="{420C279F-A092-4410-8D86-B3C3F87FF66B}" dt="2025-03-24T20:11:37.577" v="2" actId="1076"/>
        <pc:sldMkLst>
          <pc:docMk/>
          <pc:sldMk cId="230237749" sldId="466"/>
        </pc:sldMkLst>
      </pc:sldChg>
      <pc:sldChg chg="add">
        <pc:chgData name="Murad, Emily (EEA)" userId="d18eb653-997a-4b74-8696-72b2e2a1c5a4" providerId="ADAL" clId="{420C279F-A092-4410-8D86-B3C3F87FF66B}" dt="2025-03-28T15:50:11.221" v="3"/>
        <pc:sldMkLst>
          <pc:docMk/>
          <pc:sldMk cId="3106227114" sldId="467"/>
        </pc:sldMkLst>
      </pc:sldChg>
    </pc:docChg>
  </pc:docChgLst>
  <pc:docChgLst>
    <pc:chgData name="Murad, Emily (EEA)" userId="S::emily.murad@mass.gov::d18eb653-997a-4b74-8696-72b2e2a1c5a4" providerId="AD" clId="Web-{496DB392-2760-D365-B54C-10D1A4AD1150}"/>
    <pc:docChg chg="addSld delSld">
      <pc:chgData name="Murad, Emily (EEA)" userId="S::emily.murad@mass.gov::d18eb653-997a-4b74-8696-72b2e2a1c5a4" providerId="AD" clId="Web-{496DB392-2760-D365-B54C-10D1A4AD1150}" dt="2025-03-24T20:10:12.946" v="1"/>
      <pc:docMkLst>
        <pc:docMk/>
      </pc:docMkLst>
      <pc:sldChg chg="add del">
        <pc:chgData name="Murad, Emily (EEA)" userId="S::emily.murad@mass.gov::d18eb653-997a-4b74-8696-72b2e2a1c5a4" providerId="AD" clId="Web-{496DB392-2760-D365-B54C-10D1A4AD1150}" dt="2025-03-24T20:10:12.946" v="1"/>
        <pc:sldMkLst>
          <pc:docMk/>
          <pc:sldMk cId="230237749" sldId="268"/>
        </pc:sldMkLst>
      </pc:sldChg>
      <pc:sldMasterChg chg="addSldLayout delSldLayout">
        <pc:chgData name="Murad, Emily (EEA)" userId="S::emily.murad@mass.gov::d18eb653-997a-4b74-8696-72b2e2a1c5a4" providerId="AD" clId="Web-{496DB392-2760-D365-B54C-10D1A4AD1150}" dt="2025-03-24T20:10:12.946" v="1"/>
        <pc:sldMasterMkLst>
          <pc:docMk/>
          <pc:sldMasterMk cId="2460954070" sldId="2147483660"/>
        </pc:sldMasterMkLst>
        <pc:sldLayoutChg chg="add del">
          <pc:chgData name="Murad, Emily (EEA)" userId="S::emily.murad@mass.gov::d18eb653-997a-4b74-8696-72b2e2a1c5a4" providerId="AD" clId="Web-{496DB392-2760-D365-B54C-10D1A4AD1150}" dt="2025-03-24T20:10:12.946" v="1"/>
          <pc:sldLayoutMkLst>
            <pc:docMk/>
            <pc:sldMasterMk cId="2460954070" sldId="2147483660"/>
            <pc:sldLayoutMk cId="4101837604" sldId="2147483672"/>
          </pc:sldLayoutMkLst>
        </pc:sldLayoutChg>
      </pc:sldMasterChg>
    </pc:docChg>
  </pc:docChgLst>
  <pc:docChgLst>
    <pc:chgData name="Norkiewicz, Carolyn M (EEA)" userId="S::carolyn.m.norkiewicz@mass.gov::a2d75a65-dd41-4f03-b8c7-a4b49fb62362" providerId="AD" clId="Web-{6C32F845-C2B0-7C23-0613-B7B4A2BEAD15}"/>
    <pc:docChg chg="addSld delSld modSld sldOrd">
      <pc:chgData name="Norkiewicz, Carolyn M (EEA)" userId="S::carolyn.m.norkiewicz@mass.gov::a2d75a65-dd41-4f03-b8c7-a4b49fb62362" providerId="AD" clId="Web-{6C32F845-C2B0-7C23-0613-B7B4A2BEAD15}" dt="2023-12-04T21:45:16.859" v="587"/>
      <pc:docMkLst>
        <pc:docMk/>
      </pc:docMkLst>
      <pc:sldChg chg="del">
        <pc:chgData name="Norkiewicz, Carolyn M (EEA)" userId="S::carolyn.m.norkiewicz@mass.gov::a2d75a65-dd41-4f03-b8c7-a4b49fb62362" providerId="AD" clId="Web-{6C32F845-C2B0-7C23-0613-B7B4A2BEAD15}" dt="2023-12-04T21:15:16.674" v="25"/>
        <pc:sldMkLst>
          <pc:docMk/>
          <pc:sldMk cId="2262513438" sldId="257"/>
        </pc:sldMkLst>
      </pc:sldChg>
      <pc:sldChg chg="del">
        <pc:chgData name="Norkiewicz, Carolyn M (EEA)" userId="S::carolyn.m.norkiewicz@mass.gov::a2d75a65-dd41-4f03-b8c7-a4b49fb62362" providerId="AD" clId="Web-{6C32F845-C2B0-7C23-0613-B7B4A2BEAD15}" dt="2023-12-04T21:36:41.429" v="479"/>
        <pc:sldMkLst>
          <pc:docMk/>
          <pc:sldMk cId="3124544121" sldId="259"/>
        </pc:sldMkLst>
      </pc:sldChg>
      <pc:sldChg chg="addSp delSp modSp mod setBg">
        <pc:chgData name="Norkiewicz, Carolyn M (EEA)" userId="S::carolyn.m.norkiewicz@mass.gov::a2d75a65-dd41-4f03-b8c7-a4b49fb62362" providerId="AD" clId="Web-{6C32F845-C2B0-7C23-0613-B7B4A2BEAD15}" dt="2023-12-04T21:35:52.710" v="477" actId="20577"/>
        <pc:sldMkLst>
          <pc:docMk/>
          <pc:sldMk cId="2993920242" sldId="260"/>
        </pc:sldMkLst>
      </pc:sldChg>
      <pc:sldChg chg="addSp delSp modSp add mod ord setBg">
        <pc:chgData name="Norkiewicz, Carolyn M (EEA)" userId="S::carolyn.m.norkiewicz@mass.gov::a2d75a65-dd41-4f03-b8c7-a4b49fb62362" providerId="AD" clId="Web-{6C32F845-C2B0-7C23-0613-B7B4A2BEAD15}" dt="2023-12-04T21:37:03.289" v="482" actId="1076"/>
        <pc:sldMkLst>
          <pc:docMk/>
          <pc:sldMk cId="4110269845" sldId="262"/>
        </pc:sldMkLst>
      </pc:sldChg>
      <pc:sldChg chg="modSp new del">
        <pc:chgData name="Norkiewicz, Carolyn M (EEA)" userId="S::carolyn.m.norkiewicz@mass.gov::a2d75a65-dd41-4f03-b8c7-a4b49fb62362" providerId="AD" clId="Web-{6C32F845-C2B0-7C23-0613-B7B4A2BEAD15}" dt="2023-12-04T21:45:16.859" v="587"/>
        <pc:sldMkLst>
          <pc:docMk/>
          <pc:sldMk cId="1331397761" sldId="263"/>
        </pc:sldMkLst>
      </pc:sldChg>
      <pc:sldChg chg="delSp modSp add">
        <pc:chgData name="Norkiewicz, Carolyn M (EEA)" userId="S::carolyn.m.norkiewicz@mass.gov::a2d75a65-dd41-4f03-b8c7-a4b49fb62362" providerId="AD" clId="Web-{6C32F845-C2B0-7C23-0613-B7B4A2BEAD15}" dt="2023-12-04T21:45:08.875" v="586"/>
        <pc:sldMkLst>
          <pc:docMk/>
          <pc:sldMk cId="3061252289" sldId="264"/>
        </pc:sldMkLst>
      </pc:sldChg>
    </pc:docChg>
  </pc:docChgLst>
  <pc:docChgLst>
    <pc:chgData name="Norkiewicz, Carolyn M (EEA)" userId="S::carolyn.m.norkiewicz@mass.gov::a2d75a65-dd41-4f03-b8c7-a4b49fb62362" providerId="AD" clId="Web-{1F047088-658A-FB9F-00D6-F0BACDB9B15D}"/>
    <pc:docChg chg="addSld modSld sldOrd">
      <pc:chgData name="Norkiewicz, Carolyn M (EEA)" userId="S::carolyn.m.norkiewicz@mass.gov::a2d75a65-dd41-4f03-b8c7-a4b49fb62362" providerId="AD" clId="Web-{1F047088-658A-FB9F-00D6-F0BACDB9B15D}" dt="2023-12-04T20:54:57.435" v="166"/>
      <pc:docMkLst>
        <pc:docMk/>
      </pc:docMkLst>
      <pc:sldChg chg="modSp">
        <pc:chgData name="Norkiewicz, Carolyn M (EEA)" userId="S::carolyn.m.norkiewicz@mass.gov::a2d75a65-dd41-4f03-b8c7-a4b49fb62362" providerId="AD" clId="Web-{1F047088-658A-FB9F-00D6-F0BACDB9B15D}" dt="2023-12-04T20:40:13.782" v="163" actId="20577"/>
        <pc:sldMkLst>
          <pc:docMk/>
          <pc:sldMk cId="2262513438" sldId="257"/>
        </pc:sldMkLst>
      </pc:sldChg>
      <pc:sldChg chg="delSp modSp">
        <pc:chgData name="Norkiewicz, Carolyn M (EEA)" userId="S::carolyn.m.norkiewicz@mass.gov::a2d75a65-dd41-4f03-b8c7-a4b49fb62362" providerId="AD" clId="Web-{1F047088-658A-FB9F-00D6-F0BACDB9B15D}" dt="2023-12-04T20:54:57.435" v="166"/>
        <pc:sldMkLst>
          <pc:docMk/>
          <pc:sldMk cId="2055293225" sldId="258"/>
        </pc:sldMkLst>
      </pc:sldChg>
      <pc:sldChg chg="ord">
        <pc:chgData name="Norkiewicz, Carolyn M (EEA)" userId="S::carolyn.m.norkiewicz@mass.gov::a2d75a65-dd41-4f03-b8c7-a4b49fb62362" providerId="AD" clId="Web-{1F047088-658A-FB9F-00D6-F0BACDB9B15D}" dt="2023-12-04T20:49:15.836" v="164"/>
        <pc:sldMkLst>
          <pc:docMk/>
          <pc:sldMk cId="2993920242" sldId="260"/>
        </pc:sldMkLst>
      </pc:sldChg>
      <pc:sldChg chg="add">
        <pc:chgData name="Norkiewicz, Carolyn M (EEA)" userId="S::carolyn.m.norkiewicz@mass.gov::a2d75a65-dd41-4f03-b8c7-a4b49fb62362" providerId="AD" clId="Web-{1F047088-658A-FB9F-00D6-F0BACDB9B15D}" dt="2023-12-04T20:54:29.872" v="165"/>
        <pc:sldMkLst>
          <pc:docMk/>
          <pc:sldMk cId="2084623632" sldId="261"/>
        </pc:sldMkLst>
      </pc:sldChg>
    </pc:docChg>
  </pc:docChgLst>
  <pc:docChgLst>
    <pc:chgData name="Norkiewicz, Carolyn M (EEA)" userId="S::carolyn.m.norkiewicz@mass.gov::a2d75a65-dd41-4f03-b8c7-a4b49fb62362" providerId="AD" clId="Web-{036CBB2D-C8BD-93A5-9F41-C4FB88152F9F}"/>
    <pc:docChg chg="modSld">
      <pc:chgData name="Norkiewicz, Carolyn M (EEA)" userId="S::carolyn.m.norkiewicz@mass.gov::a2d75a65-dd41-4f03-b8c7-a4b49fb62362" providerId="AD" clId="Web-{036CBB2D-C8BD-93A5-9F41-C4FB88152F9F}" dt="2023-12-06T16:04:20.178" v="41" actId="1076"/>
      <pc:docMkLst>
        <pc:docMk/>
      </pc:docMkLst>
      <pc:sldChg chg="modSp">
        <pc:chgData name="Norkiewicz, Carolyn M (EEA)" userId="S::carolyn.m.norkiewicz@mass.gov::a2d75a65-dd41-4f03-b8c7-a4b49fb62362" providerId="AD" clId="Web-{036CBB2D-C8BD-93A5-9F41-C4FB88152F9F}" dt="2023-12-06T16:04:20.178" v="41" actId="1076"/>
        <pc:sldMkLst>
          <pc:docMk/>
          <pc:sldMk cId="2993920242" sldId="260"/>
        </pc:sldMkLst>
      </pc:sldChg>
    </pc:docChg>
  </pc:docChgLst>
  <pc:docChgLst>
    <pc:chgData name="Runsten, Kara (EEA)" userId="6460a0ac-789b-4644-8691-637a1214a579" providerId="ADAL" clId="{F2E7DBB3-6727-4215-931F-2A32F6D082D8}"/>
    <pc:docChg chg="undo redo custSel modSld">
      <pc:chgData name="Runsten, Kara (EEA)" userId="6460a0ac-789b-4644-8691-637a1214a579" providerId="ADAL" clId="{F2E7DBB3-6727-4215-931F-2A32F6D082D8}" dt="2025-03-24T17:25:44.585" v="190" actId="20577"/>
      <pc:docMkLst>
        <pc:docMk/>
      </pc:docMkLst>
      <pc:sldChg chg="modSp mod">
        <pc:chgData name="Runsten, Kara (EEA)" userId="6460a0ac-789b-4644-8691-637a1214a579" providerId="ADAL" clId="{F2E7DBB3-6727-4215-931F-2A32F6D082D8}" dt="2025-03-24T17:24:06.294" v="120" actId="15"/>
        <pc:sldMkLst>
          <pc:docMk/>
          <pc:sldMk cId="2993920242" sldId="260"/>
        </pc:sldMkLst>
      </pc:sldChg>
      <pc:sldChg chg="modSp mod">
        <pc:chgData name="Runsten, Kara (EEA)" userId="6460a0ac-789b-4644-8691-637a1214a579" providerId="ADAL" clId="{F2E7DBB3-6727-4215-931F-2A32F6D082D8}" dt="2025-03-24T17:25:44.585" v="190" actId="20577"/>
        <pc:sldMkLst>
          <pc:docMk/>
          <pc:sldMk cId="3061252289" sldId="264"/>
        </pc:sldMkLst>
        <pc:spChg chg="mod">
          <ac:chgData name="Runsten, Kara (EEA)" userId="6460a0ac-789b-4644-8691-637a1214a579" providerId="ADAL" clId="{F2E7DBB3-6727-4215-931F-2A32F6D082D8}" dt="2025-03-24T17:24:44.602" v="136" actId="20577"/>
          <ac:spMkLst>
            <pc:docMk/>
            <pc:sldMk cId="3061252289" sldId="264"/>
            <ac:spMk id="6" creationId="{179793FA-1696-4D12-8873-64A6CC17C7CC}"/>
          </ac:spMkLst>
        </pc:spChg>
        <pc:spChg chg="mod">
          <ac:chgData name="Runsten, Kara (EEA)" userId="6460a0ac-789b-4644-8691-637a1214a579" providerId="ADAL" clId="{F2E7DBB3-6727-4215-931F-2A32F6D082D8}" dt="2025-03-24T17:24:41.045" v="135" actId="20577"/>
          <ac:spMkLst>
            <pc:docMk/>
            <pc:sldMk cId="3061252289" sldId="264"/>
            <ac:spMk id="9" creationId="{B6820883-6DA2-4E0F-9184-4D72E02F3324}"/>
          </ac:spMkLst>
        </pc:spChg>
        <pc:spChg chg="mod">
          <ac:chgData name="Runsten, Kara (EEA)" userId="6460a0ac-789b-4644-8691-637a1214a579" providerId="ADAL" clId="{F2E7DBB3-6727-4215-931F-2A32F6D082D8}" dt="2025-03-24T17:24:35.443" v="132" actId="20577"/>
          <ac:spMkLst>
            <pc:docMk/>
            <pc:sldMk cId="3061252289" sldId="264"/>
            <ac:spMk id="11" creationId="{6F0D53B4-D3F4-4FEC-BFB3-2DCFFE275439}"/>
          </ac:spMkLst>
        </pc:spChg>
        <pc:spChg chg="mod">
          <ac:chgData name="Runsten, Kara (EEA)" userId="6460a0ac-789b-4644-8691-637a1214a579" providerId="ADAL" clId="{F2E7DBB3-6727-4215-931F-2A32F6D082D8}" dt="2025-03-24T17:25:44.585" v="190" actId="20577"/>
          <ac:spMkLst>
            <pc:docMk/>
            <pc:sldMk cId="3061252289" sldId="264"/>
            <ac:spMk id="14" creationId="{B1BFB26D-A603-4D2F-BD34-A466AAABBDEE}"/>
          </ac:spMkLst>
        </pc:spChg>
        <pc:spChg chg="mod">
          <ac:chgData name="Runsten, Kara (EEA)" userId="6460a0ac-789b-4644-8691-637a1214a579" providerId="ADAL" clId="{F2E7DBB3-6727-4215-931F-2A32F6D082D8}" dt="2025-03-24T17:24:33.482" v="131" actId="20577"/>
          <ac:spMkLst>
            <pc:docMk/>
            <pc:sldMk cId="3061252289" sldId="264"/>
            <ac:spMk id="54" creationId="{C526E241-0DBF-4C29-8074-F35CF0E09349}"/>
          </ac:spMkLst>
        </pc:spChg>
        <pc:spChg chg="mod">
          <ac:chgData name="Runsten, Kara (EEA)" userId="6460a0ac-789b-4644-8691-637a1214a579" providerId="ADAL" clId="{F2E7DBB3-6727-4215-931F-2A32F6D082D8}" dt="2025-03-24T17:24:47.817" v="137" actId="20577"/>
          <ac:spMkLst>
            <pc:docMk/>
            <pc:sldMk cId="3061252289" sldId="264"/>
            <ac:spMk id="58" creationId="{1AFDA28D-4EB2-4E5F-82FE-AD00E95C1061}"/>
          </ac:spMkLst>
        </pc:spChg>
        <pc:picChg chg="mod">
          <ac:chgData name="Runsten, Kara (EEA)" userId="6460a0ac-789b-4644-8691-637a1214a579" providerId="ADAL" clId="{F2E7DBB3-6727-4215-931F-2A32F6D082D8}" dt="2025-03-24T17:24:55.621" v="139" actId="1076"/>
          <ac:picMkLst>
            <pc:docMk/>
            <pc:sldMk cId="3061252289" sldId="264"/>
            <ac:picMk id="3" creationId="{6FF93763-FBD8-4054-8E25-3D877B71B2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4E17E-91BD-4417-BC10-8CB49315D72D}" type="datetimeFigureOut">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0F0EA-FAEA-4079-9BB4-B557C251FB1E}" type="slidenum">
              <a:t>‹#›</a:t>
            </a:fld>
            <a:endParaRPr lang="en-US"/>
          </a:p>
        </p:txBody>
      </p:sp>
    </p:spTree>
    <p:extLst>
      <p:ext uri="{BB962C8B-B14F-4D97-AF65-F5344CB8AC3E}">
        <p14:creationId xmlns:p14="http://schemas.microsoft.com/office/powerpoint/2010/main" val="486120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93800" y="3932238"/>
            <a:ext cx="34961513" cy="19665950"/>
          </a:xfrm>
        </p:spPr>
      </p:sp>
      <p:sp>
        <p:nvSpPr>
          <p:cNvPr id="3" name="Notes Placeholder 2"/>
          <p:cNvSpPr>
            <a:spLocks noGrp="1"/>
          </p:cNvSpPr>
          <p:nvPr>
            <p:ph type="body" idx="1"/>
          </p:nvPr>
        </p:nvSpPr>
        <p:spPr/>
        <p:txBody>
          <a:bodyPr/>
          <a:lstStyle/>
          <a:p>
            <a:pPr marL="328671" indent="-328671">
              <a:buFont typeface="Arial"/>
              <a:buChar char="•"/>
            </a:pPr>
            <a:endParaRPr lang="en-US">
              <a:cs typeface="Calibri"/>
            </a:endParaRPr>
          </a:p>
        </p:txBody>
      </p:sp>
      <p:sp>
        <p:nvSpPr>
          <p:cNvPr id="4" name="Slide Number Placeholder 3"/>
          <p:cNvSpPr>
            <a:spLocks noGrp="1"/>
          </p:cNvSpPr>
          <p:nvPr>
            <p:ph type="sldNum" sz="quarter" idx="10"/>
          </p:nvPr>
        </p:nvSpPr>
        <p:spPr/>
        <p:txBody>
          <a:bodyPr/>
          <a:lstStyle/>
          <a:p>
            <a:fld id="{710A1234-D502-4021-9A06-9DE804F31FA5}" type="slidenum">
              <a:rPr lang="en-US" smtClean="0"/>
              <a:t>1</a:t>
            </a:fld>
            <a:endParaRPr lang="en-US"/>
          </a:p>
        </p:txBody>
      </p:sp>
    </p:spTree>
    <p:extLst>
      <p:ext uri="{BB962C8B-B14F-4D97-AF65-F5344CB8AC3E}">
        <p14:creationId xmlns:p14="http://schemas.microsoft.com/office/powerpoint/2010/main" val="166148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73C2528-2F62-4E8C-BBAB-3DFB8285CEC7}" type="slidenum">
              <a:rPr lang="en-US" smtClean="0"/>
              <a:t>2</a:t>
            </a:fld>
            <a:endParaRPr lang="en-US"/>
          </a:p>
        </p:txBody>
      </p:sp>
    </p:spTree>
    <p:extLst>
      <p:ext uri="{BB962C8B-B14F-4D97-AF65-F5344CB8AC3E}">
        <p14:creationId xmlns:p14="http://schemas.microsoft.com/office/powerpoint/2010/main" val="399835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a:p>
            <a:pPr marL="259715" indent="-259715">
              <a:buFont typeface="Calibri" panose="020B0604020202020204" pitchFamily="34" charset="0"/>
              <a:buChar char="-"/>
            </a:pPr>
            <a:endParaRPr lang="en-US" dirty="0">
              <a:ea typeface="Calibri"/>
              <a:cs typeface="Calibri" panose="020F0502020204030204"/>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3</a:t>
            </a:fld>
            <a:endParaRPr lang="en-US"/>
          </a:p>
        </p:txBody>
      </p:sp>
    </p:spTree>
    <p:extLst>
      <p:ext uri="{BB962C8B-B14F-4D97-AF65-F5344CB8AC3E}">
        <p14:creationId xmlns:p14="http://schemas.microsoft.com/office/powerpoint/2010/main" val="4257560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73C2528-2F62-4E8C-BBAB-3DFB8285CEC7}" type="slidenum">
              <a:rPr lang="en-US" smtClean="0"/>
              <a:t>4</a:t>
            </a:fld>
            <a:endParaRPr lang="en-US"/>
          </a:p>
        </p:txBody>
      </p:sp>
    </p:spTree>
    <p:extLst>
      <p:ext uri="{BB962C8B-B14F-4D97-AF65-F5344CB8AC3E}">
        <p14:creationId xmlns:p14="http://schemas.microsoft.com/office/powerpoint/2010/main" val="124291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2976" indent="-432976">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710A1234-D502-4021-9A06-9DE804F31FA5}" type="slidenum">
              <a:rPr lang="en-US" smtClean="0"/>
              <a:t>7</a:t>
            </a:fld>
            <a:endParaRPr lang="en-US"/>
          </a:p>
        </p:txBody>
      </p:sp>
    </p:spTree>
    <p:extLst>
      <p:ext uri="{BB962C8B-B14F-4D97-AF65-F5344CB8AC3E}">
        <p14:creationId xmlns:p14="http://schemas.microsoft.com/office/powerpoint/2010/main" val="41827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esign 2">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BAACDD-ABB9-4CC8-8F68-64DDA6957D52}"/>
              </a:ext>
            </a:extLst>
          </p:cNvPr>
          <p:cNvSpPr txBox="1"/>
          <p:nvPr userDrawn="1"/>
        </p:nvSpPr>
        <p:spPr>
          <a:xfrm>
            <a:off x="1" y="2984735"/>
            <a:ext cx="1879668" cy="2015873"/>
          </a:xfrm>
          <a:prstGeom prst="rect">
            <a:avLst/>
          </a:prstGeom>
          <a:noFill/>
        </p:spPr>
        <p:txBody>
          <a:bodyPr wrap="square" rtlCol="0">
            <a:spAutoFit/>
          </a:bodyPr>
          <a:lstStyle/>
          <a:p>
            <a:pPr algn="r">
              <a:lnSpc>
                <a:spcPct val="150000"/>
              </a:lnSpc>
            </a:pPr>
            <a:r>
              <a:rPr lang="en-US" sz="1400" b="0" cap="none" spc="0">
                <a:ln w="0"/>
                <a:solidFill>
                  <a:schemeClr val="accent3"/>
                </a:solidFill>
                <a:effectLst>
                  <a:outerShdw blurRad="38100" dist="19050" dir="2700000" algn="tl" rotWithShape="0">
                    <a:schemeClr val="dk1">
                      <a:alpha val="40000"/>
                    </a:schemeClr>
                  </a:outerShdw>
                </a:effectLst>
              </a:rPr>
              <a:t>AWARD</a:t>
            </a:r>
          </a:p>
          <a:p>
            <a:pPr marL="0" algn="r" defTabSz="914377" rtl="0" eaLnBrk="1" latinLnBrk="0" hangingPunct="1">
              <a:lnSpc>
                <a:spcPct val="150000"/>
              </a:lnSpc>
            </a:pPr>
            <a:r>
              <a:rPr lang="en-US" sz="1800" b="0" kern="1200" cap="none" spc="0">
                <a:ln w="0"/>
                <a:solidFill>
                  <a:schemeClr val="accent3"/>
                </a:solidFill>
                <a:effectLst>
                  <a:outerShdw blurRad="38100" dist="19050" dir="2700000" algn="tl" rotWithShape="0">
                    <a:schemeClr val="dk1">
                      <a:alpha val="40000"/>
                    </a:schemeClr>
                  </a:outerShdw>
                </a:effectLst>
                <a:latin typeface="+mn-lt"/>
                <a:ea typeface="+mn-ea"/>
                <a:cs typeface="+mn-cs"/>
              </a:rPr>
              <a:t>PROJECT TYPE</a:t>
            </a:r>
          </a:p>
          <a:p>
            <a:pPr algn="r">
              <a:lnSpc>
                <a:spcPct val="100000"/>
              </a:lnSpc>
              <a:spcBef>
                <a:spcPts val="1400"/>
              </a:spcBef>
            </a:pPr>
            <a:r>
              <a:rPr lang="en-US" sz="1800" b="0" kern="1200" cap="none" spc="0">
                <a:ln w="0"/>
                <a:solidFill>
                  <a:schemeClr val="accent3"/>
                </a:solidFill>
                <a:effectLst>
                  <a:outerShdw blurRad="38100" dist="19050" dir="2700000" algn="tl" rotWithShape="0">
                    <a:schemeClr val="dk1">
                      <a:alpha val="40000"/>
                    </a:schemeClr>
                  </a:outerShdw>
                </a:effectLst>
                <a:latin typeface="+mn-lt"/>
                <a:ea typeface="+mn-ea"/>
                <a:cs typeface="+mn-cs"/>
              </a:rPr>
              <a:t>CORE PRINCIPLES DEMONSTRATED</a:t>
            </a:r>
          </a:p>
          <a:p>
            <a:pPr algn="r">
              <a:lnSpc>
                <a:spcPct val="250000"/>
              </a:lnSpc>
            </a:pPr>
            <a:r>
              <a:rPr lang="en-US" sz="1400" b="0" cap="none" spc="0">
                <a:ln w="0"/>
                <a:solidFill>
                  <a:schemeClr val="accent3"/>
                </a:solidFill>
                <a:effectLst>
                  <a:outerShdw blurRad="38100" dist="19050" dir="2700000" algn="tl" rotWithShape="0">
                    <a:schemeClr val="dk1">
                      <a:alpha val="40000"/>
                    </a:schemeClr>
                  </a:outerShdw>
                </a:effectLst>
              </a:rPr>
              <a:t>DESCRIPTION</a:t>
            </a:r>
          </a:p>
        </p:txBody>
      </p:sp>
      <p:sp>
        <p:nvSpPr>
          <p:cNvPr id="26" name="Rectangle 25">
            <a:extLst>
              <a:ext uri="{FF2B5EF4-FFF2-40B4-BE49-F238E27FC236}">
                <a16:creationId xmlns:a16="http://schemas.microsoft.com/office/drawing/2014/main" id="{DE57A0F8-FE16-40CC-862E-78DE1CF1FDA2}"/>
              </a:ext>
            </a:extLst>
          </p:cNvPr>
          <p:cNvSpPr/>
          <p:nvPr userDrawn="1"/>
        </p:nvSpPr>
        <p:spPr>
          <a:xfrm>
            <a:off x="0" y="217443"/>
            <a:ext cx="12192000" cy="118746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2F611C61-05C1-4330-A8C5-0CFEE674A6FE}"/>
              </a:ext>
            </a:extLst>
          </p:cNvPr>
          <p:cNvSpPr>
            <a:spLocks noGrp="1"/>
          </p:cNvSpPr>
          <p:nvPr>
            <p:ph type="title" hasCustomPrompt="1"/>
          </p:nvPr>
        </p:nvSpPr>
        <p:spPr>
          <a:xfrm>
            <a:off x="149621" y="249094"/>
            <a:ext cx="10025687" cy="1205471"/>
          </a:xfrm>
        </p:spPr>
        <p:txBody>
          <a:bodyPr/>
          <a:lstStyle>
            <a:lvl1pPr>
              <a:defRPr sz="3600">
                <a:solidFill>
                  <a:schemeClr val="bg2"/>
                </a:solidFill>
              </a:defRPr>
            </a:lvl1pPr>
          </a:lstStyle>
          <a:p>
            <a:r>
              <a:rPr lang="en-US"/>
              <a:t>Project Title</a:t>
            </a:r>
          </a:p>
        </p:txBody>
      </p:sp>
      <p:pic>
        <p:nvPicPr>
          <p:cNvPr id="10" name="Picture 9" descr="A close up of a map&#10;&#10;Description automatically generated">
            <a:extLst>
              <a:ext uri="{FF2B5EF4-FFF2-40B4-BE49-F238E27FC236}">
                <a16:creationId xmlns:a16="http://schemas.microsoft.com/office/drawing/2014/main" id="{38AB4CCF-DF00-4EFF-B237-38B76492A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349" y="1982579"/>
            <a:ext cx="1585539" cy="1021524"/>
          </a:xfrm>
          <a:prstGeom prst="rect">
            <a:avLst/>
          </a:prstGeom>
        </p:spPr>
      </p:pic>
      <p:sp>
        <p:nvSpPr>
          <p:cNvPr id="15" name="Text Placeholder 14">
            <a:extLst>
              <a:ext uri="{FF2B5EF4-FFF2-40B4-BE49-F238E27FC236}">
                <a16:creationId xmlns:a16="http://schemas.microsoft.com/office/drawing/2014/main" id="{491B18FE-4CFC-4318-8FB7-D0607C597325}"/>
              </a:ext>
            </a:extLst>
          </p:cNvPr>
          <p:cNvSpPr>
            <a:spLocks noGrp="1"/>
          </p:cNvSpPr>
          <p:nvPr>
            <p:ph type="body" sz="quarter" idx="11" hasCustomPrompt="1"/>
          </p:nvPr>
        </p:nvSpPr>
        <p:spPr>
          <a:xfrm>
            <a:off x="133351" y="1540553"/>
            <a:ext cx="10515600" cy="352059"/>
          </a:xfrm>
        </p:spPr>
        <p:txBody>
          <a:bodyPr>
            <a:noAutofit/>
          </a:bodyPr>
          <a:lstStyle>
            <a:lvl1pPr marL="0" indent="0">
              <a:buNone/>
              <a:defRPr sz="2400" b="0" cap="none" spc="0">
                <a:ln w="0"/>
                <a:solidFill>
                  <a:schemeClr val="tx1"/>
                </a:solidFill>
                <a:effectLst>
                  <a:outerShdw blurRad="38100" dist="19050" dir="2700000" algn="tl" rotWithShape="0">
                    <a:schemeClr val="dk1">
                      <a:alpha val="40000"/>
                    </a:schemeClr>
                  </a:outerShdw>
                </a:effectLst>
              </a:defRPr>
            </a:lvl1pPr>
            <a:lvl2pPr marL="457189" indent="0">
              <a:buNone/>
              <a:defRPr/>
            </a:lvl2pPr>
            <a:lvl3pPr marL="914377" indent="0">
              <a:buNone/>
              <a:defRPr/>
            </a:lvl3pPr>
            <a:lvl4pPr marL="1371566" indent="0">
              <a:buNone/>
              <a:defRPr/>
            </a:lvl4pPr>
            <a:lvl5pPr marL="1828754" indent="0">
              <a:buNone/>
              <a:defRPr/>
            </a:lvl5pPr>
          </a:lstStyle>
          <a:p>
            <a:pPr lvl="0"/>
            <a:r>
              <a:rPr lang="en-US"/>
              <a:t>Municipality Name FY##</a:t>
            </a:r>
          </a:p>
        </p:txBody>
      </p:sp>
      <p:sp>
        <p:nvSpPr>
          <p:cNvPr id="18" name="Picture Placeholder 17">
            <a:extLst>
              <a:ext uri="{FF2B5EF4-FFF2-40B4-BE49-F238E27FC236}">
                <a16:creationId xmlns:a16="http://schemas.microsoft.com/office/drawing/2014/main" id="{7D8CB982-3E8E-4751-9D0C-3B0BF945A8D7}"/>
              </a:ext>
            </a:extLst>
          </p:cNvPr>
          <p:cNvSpPr>
            <a:spLocks noGrp="1"/>
          </p:cNvSpPr>
          <p:nvPr>
            <p:ph type="pic" sz="quarter" idx="12"/>
          </p:nvPr>
        </p:nvSpPr>
        <p:spPr>
          <a:xfrm>
            <a:off x="6967167" y="1540555"/>
            <a:ext cx="5091484" cy="2487581"/>
          </a:xfrm>
          <a:noFill/>
        </p:spPr>
        <p:txBody>
          <a:bodyPr/>
          <a:lstStyle/>
          <a:p>
            <a:endParaRPr lang="en-US"/>
          </a:p>
        </p:txBody>
      </p:sp>
      <p:sp>
        <p:nvSpPr>
          <p:cNvPr id="20" name="Picture Placeholder 19">
            <a:extLst>
              <a:ext uri="{FF2B5EF4-FFF2-40B4-BE49-F238E27FC236}">
                <a16:creationId xmlns:a16="http://schemas.microsoft.com/office/drawing/2014/main" id="{59EE13BD-0EA5-465E-BDC5-35D297F72FA1}"/>
              </a:ext>
            </a:extLst>
          </p:cNvPr>
          <p:cNvSpPr>
            <a:spLocks noGrp="1"/>
          </p:cNvSpPr>
          <p:nvPr>
            <p:ph type="pic" sz="quarter" idx="13"/>
          </p:nvPr>
        </p:nvSpPr>
        <p:spPr>
          <a:xfrm>
            <a:off x="6978650" y="4102444"/>
            <a:ext cx="5057535" cy="2624179"/>
          </a:xfrm>
        </p:spPr>
        <p:txBody>
          <a:bodyPr/>
          <a:lstStyle/>
          <a:p>
            <a:endParaRPr lang="en-US"/>
          </a:p>
        </p:txBody>
      </p:sp>
      <p:sp>
        <p:nvSpPr>
          <p:cNvPr id="27" name="Content Placeholder 2">
            <a:extLst>
              <a:ext uri="{FF2B5EF4-FFF2-40B4-BE49-F238E27FC236}">
                <a16:creationId xmlns:a16="http://schemas.microsoft.com/office/drawing/2014/main" id="{8B896929-798D-4488-BDBE-3A69257AFC10}"/>
              </a:ext>
            </a:extLst>
          </p:cNvPr>
          <p:cNvSpPr>
            <a:spLocks noGrp="1"/>
          </p:cNvSpPr>
          <p:nvPr>
            <p:ph sz="half" idx="19" hasCustomPrompt="1"/>
          </p:nvPr>
        </p:nvSpPr>
        <p:spPr>
          <a:xfrm>
            <a:off x="1979011" y="1998714"/>
            <a:ext cx="4787900" cy="957937"/>
          </a:xfrm>
        </p:spPr>
        <p:txBody>
          <a:bodyPr>
            <a:norm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Provide links to project resources here</a:t>
            </a:r>
          </a:p>
        </p:txBody>
      </p:sp>
      <p:pic>
        <p:nvPicPr>
          <p:cNvPr id="5" name="Picture 4" descr="Logo&#10;&#10;Description automatically generated with medium confidence">
            <a:extLst>
              <a:ext uri="{FF2B5EF4-FFF2-40B4-BE49-F238E27FC236}">
                <a16:creationId xmlns:a16="http://schemas.microsoft.com/office/drawing/2014/main" id="{27CC7C3E-6065-46CF-A0B6-48110013B4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1122" y="463015"/>
            <a:ext cx="1705063" cy="717587"/>
          </a:xfrm>
          <a:prstGeom prst="rect">
            <a:avLst/>
          </a:prstGeom>
        </p:spPr>
      </p:pic>
      <p:sp>
        <p:nvSpPr>
          <p:cNvPr id="19" name="Content Placeholder 2">
            <a:extLst>
              <a:ext uri="{FF2B5EF4-FFF2-40B4-BE49-F238E27FC236}">
                <a16:creationId xmlns:a16="http://schemas.microsoft.com/office/drawing/2014/main" id="{E46381B9-6383-4314-A83D-07CB43A92C49}"/>
              </a:ext>
            </a:extLst>
          </p:cNvPr>
          <p:cNvSpPr>
            <a:spLocks noGrp="1"/>
          </p:cNvSpPr>
          <p:nvPr>
            <p:ph sz="half" idx="1" hasCustomPrompt="1"/>
          </p:nvPr>
        </p:nvSpPr>
        <p:spPr>
          <a:xfrm>
            <a:off x="1986148" y="3112179"/>
            <a:ext cx="2175544" cy="352059"/>
          </a:xfrm>
        </p:spPr>
        <p:txBody>
          <a:bodyPr>
            <a:norm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 MVP Grant amount</a:t>
            </a:r>
          </a:p>
        </p:txBody>
      </p:sp>
      <p:sp>
        <p:nvSpPr>
          <p:cNvPr id="28" name="Content Placeholder 2">
            <a:extLst>
              <a:ext uri="{FF2B5EF4-FFF2-40B4-BE49-F238E27FC236}">
                <a16:creationId xmlns:a16="http://schemas.microsoft.com/office/drawing/2014/main" id="{2EF992C9-29BC-463A-B28F-11B2F4FBE3BE}"/>
              </a:ext>
            </a:extLst>
          </p:cNvPr>
          <p:cNvSpPr>
            <a:spLocks noGrp="1"/>
          </p:cNvSpPr>
          <p:nvPr>
            <p:ph sz="half" idx="14" hasCustomPrompt="1"/>
          </p:nvPr>
        </p:nvSpPr>
        <p:spPr>
          <a:xfrm>
            <a:off x="1986149" y="3519507"/>
            <a:ext cx="4787900" cy="352059"/>
          </a:xfrm>
        </p:spPr>
        <p:txBody>
          <a:bodyPr>
            <a:norm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(from RFR/application)</a:t>
            </a:r>
          </a:p>
        </p:txBody>
      </p:sp>
      <p:sp>
        <p:nvSpPr>
          <p:cNvPr id="32" name="Content Placeholder 2">
            <a:extLst>
              <a:ext uri="{FF2B5EF4-FFF2-40B4-BE49-F238E27FC236}">
                <a16:creationId xmlns:a16="http://schemas.microsoft.com/office/drawing/2014/main" id="{A971EB87-6BFA-4E9E-B865-2CA99AC7C208}"/>
              </a:ext>
            </a:extLst>
          </p:cNvPr>
          <p:cNvSpPr>
            <a:spLocks noGrp="1"/>
          </p:cNvSpPr>
          <p:nvPr>
            <p:ph sz="half" idx="18" hasCustomPrompt="1"/>
          </p:nvPr>
        </p:nvSpPr>
        <p:spPr>
          <a:xfrm>
            <a:off x="1979010" y="4849799"/>
            <a:ext cx="4795039" cy="1887335"/>
          </a:xfrm>
        </p:spPr>
        <p:txBody>
          <a:bodyPr>
            <a:norm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Please share project goals/major tasks and any unique attributes of the project (i.e., what makes it stand out). This could be a brief narrative or a few bullets. </a:t>
            </a:r>
          </a:p>
        </p:txBody>
      </p:sp>
      <p:sp>
        <p:nvSpPr>
          <p:cNvPr id="21" name="TextBox 20">
            <a:extLst>
              <a:ext uri="{FF2B5EF4-FFF2-40B4-BE49-F238E27FC236}">
                <a16:creationId xmlns:a16="http://schemas.microsoft.com/office/drawing/2014/main" id="{E2221B07-FECE-4730-8F52-068A1EF2235C}"/>
              </a:ext>
            </a:extLst>
          </p:cNvPr>
          <p:cNvSpPr txBox="1"/>
          <p:nvPr userDrawn="1"/>
        </p:nvSpPr>
        <p:spPr>
          <a:xfrm>
            <a:off x="3221859" y="2994419"/>
            <a:ext cx="1879668" cy="382092"/>
          </a:xfrm>
          <a:prstGeom prst="rect">
            <a:avLst/>
          </a:prstGeom>
          <a:noFill/>
        </p:spPr>
        <p:txBody>
          <a:bodyPr wrap="square" rtlCol="0">
            <a:spAutoFit/>
          </a:bodyPr>
          <a:lstStyle/>
          <a:p>
            <a:pPr algn="r">
              <a:lnSpc>
                <a:spcPct val="150000"/>
              </a:lnSpc>
            </a:pPr>
            <a:r>
              <a:rPr lang="en-US" sz="1400" b="0" cap="none" spc="0">
                <a:ln w="0"/>
                <a:solidFill>
                  <a:schemeClr val="accent3"/>
                </a:solidFill>
                <a:effectLst>
                  <a:outerShdw blurRad="38100" dist="19050" dir="2700000" algn="tl" rotWithShape="0">
                    <a:schemeClr val="dk1">
                      <a:alpha val="40000"/>
                    </a:schemeClr>
                  </a:outerShdw>
                </a:effectLst>
              </a:rPr>
              <a:t>MATCH</a:t>
            </a:r>
          </a:p>
        </p:txBody>
      </p:sp>
      <p:sp>
        <p:nvSpPr>
          <p:cNvPr id="22" name="Content Placeholder 2">
            <a:extLst>
              <a:ext uri="{FF2B5EF4-FFF2-40B4-BE49-F238E27FC236}">
                <a16:creationId xmlns:a16="http://schemas.microsoft.com/office/drawing/2014/main" id="{E271E597-A2C7-4097-BFBF-465B00600B0A}"/>
              </a:ext>
            </a:extLst>
          </p:cNvPr>
          <p:cNvSpPr>
            <a:spLocks noGrp="1"/>
          </p:cNvSpPr>
          <p:nvPr>
            <p:ph sz="half" idx="21" hasCustomPrompt="1"/>
          </p:nvPr>
        </p:nvSpPr>
        <p:spPr>
          <a:xfrm>
            <a:off x="5098416" y="3109705"/>
            <a:ext cx="1675632" cy="352059"/>
          </a:xfrm>
        </p:spPr>
        <p:txBody>
          <a:bodyPr>
            <a:normAutofit/>
          </a:bodyPr>
          <a:lstStyle>
            <a:lvl1pPr marL="0" indent="0">
              <a:buNone/>
              <a:defRPr sz="1800"/>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 Amount</a:t>
            </a:r>
          </a:p>
        </p:txBody>
      </p:sp>
      <p:sp>
        <p:nvSpPr>
          <p:cNvPr id="6" name="Text Placeholder 5">
            <a:extLst>
              <a:ext uri="{FF2B5EF4-FFF2-40B4-BE49-F238E27FC236}">
                <a16:creationId xmlns:a16="http://schemas.microsoft.com/office/drawing/2014/main" id="{8181B015-D849-4DBD-9010-9D65EB3DD6A2}"/>
              </a:ext>
            </a:extLst>
          </p:cNvPr>
          <p:cNvSpPr>
            <a:spLocks noGrp="1"/>
          </p:cNvSpPr>
          <p:nvPr>
            <p:ph type="body" sz="quarter" idx="22" hasCustomPrompt="1"/>
          </p:nvPr>
        </p:nvSpPr>
        <p:spPr>
          <a:xfrm>
            <a:off x="1982973" y="4053754"/>
            <a:ext cx="4794251" cy="647700"/>
          </a:xfrm>
        </p:spPr>
        <p:txBody>
          <a:bodyPr>
            <a:normAutofit/>
          </a:bodyPr>
          <a:lstStyle>
            <a:lvl1pPr marL="0" indent="0">
              <a:buNone/>
              <a:defRPr sz="1800">
                <a:latin typeface="+mn-lt"/>
              </a:defRPr>
            </a:lvl1pPr>
            <a:lvl2pPr marL="457189" indent="0">
              <a:buNone/>
              <a:defRPr>
                <a:latin typeface="+mn-lt"/>
              </a:defRPr>
            </a:lvl2pPr>
            <a:lvl3pPr marL="914377" indent="0">
              <a:buNone/>
              <a:defRPr>
                <a:latin typeface="+mn-lt"/>
              </a:defRPr>
            </a:lvl3pPr>
            <a:lvl4pPr marL="1371566" indent="0">
              <a:buNone/>
              <a:defRPr>
                <a:latin typeface="+mn-lt"/>
              </a:defRPr>
            </a:lvl4pPr>
            <a:lvl5pPr marL="1828754" indent="0">
              <a:buNone/>
              <a:defRPr>
                <a:latin typeface="+mn-lt"/>
              </a:defRPr>
            </a:lvl5pPr>
          </a:lstStyle>
          <a:p>
            <a:pPr lvl="0"/>
            <a:r>
              <a:rPr lang="en-US"/>
              <a:t>Choose only one or two core principles that your project exemplifies. (See resilientma.org/</a:t>
            </a:r>
            <a:r>
              <a:rPr lang="en-US" err="1"/>
              <a:t>mvp</a:t>
            </a:r>
            <a:r>
              <a:rPr lang="en-US"/>
              <a:t>)</a:t>
            </a:r>
          </a:p>
        </p:txBody>
      </p:sp>
    </p:spTree>
    <p:extLst>
      <p:ext uri="{BB962C8B-B14F-4D97-AF65-F5344CB8AC3E}">
        <p14:creationId xmlns:p14="http://schemas.microsoft.com/office/powerpoint/2010/main" val="3670346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595959"/>
                </a:solidFill>
              </a:rPr>
              <a:pPr/>
              <a:t>‹#›</a:t>
            </a:fld>
            <a:endParaRPr>
              <a:solidFill>
                <a:srgbClr val="595959"/>
              </a:solidFill>
            </a:endParaRPr>
          </a:p>
        </p:txBody>
      </p:sp>
    </p:spTree>
    <p:extLst>
      <p:ext uri="{BB962C8B-B14F-4D97-AF65-F5344CB8AC3E}">
        <p14:creationId xmlns:p14="http://schemas.microsoft.com/office/powerpoint/2010/main" val="345222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commbuys.com/bso/external/bidDetail.sdo?docId=BD-25-1042-ENV-ENV01-112577&amp;external=true&amp;parentUrl=close" TargetMode="External"/><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slideLayout" Target="../slideLayouts/slideLayout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mailto:emma.m.sass@mass.gov" TargetMode="External"/><Relationship Id="rId3" Type="http://schemas.openxmlformats.org/officeDocument/2006/relationships/image" Target="../media/image34.png"/><Relationship Id="rId7" Type="http://schemas.openxmlformats.org/officeDocument/2006/relationships/hyperlink" Target="mailto:courtney.rocha@mass.gov" TargetMode="External"/><Relationship Id="rId12" Type="http://schemas.openxmlformats.org/officeDocument/2006/relationships/hyperlink" Target="https://lp.constantcontactpages.com/su/oXOzsb8/EEAClimateNewslett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mailto:carolyn.meklenburg@mass.gov" TargetMode="External"/><Relationship Id="rId11" Type="http://schemas.openxmlformats.org/officeDocument/2006/relationships/hyperlink" Target="https://www.mass.gov/service-details/contact-mvp-regional-coordinator" TargetMode="External"/><Relationship Id="rId5" Type="http://schemas.openxmlformats.org/officeDocument/2006/relationships/hyperlink" Target="mailto:carolyn.m.norkiewicz@mass.gov" TargetMode="External"/><Relationship Id="rId10" Type="http://schemas.openxmlformats.org/officeDocument/2006/relationships/hyperlink" Target="mailto:Andrew.b.smith@mass.gov" TargetMode="External"/><Relationship Id="rId4" Type="http://schemas.openxmlformats.org/officeDocument/2006/relationships/hyperlink" Target="mailto:michelle.rowden@mass.gov" TargetMode="External"/><Relationship Id="rId9" Type="http://schemas.openxmlformats.org/officeDocument/2006/relationships/hyperlink" Target="mailto:hillary.king@mass.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20407" y="3681614"/>
            <a:ext cx="8271123" cy="1470025"/>
          </a:xfrm>
        </p:spPr>
        <p:txBody>
          <a:bodyPr>
            <a:noAutofit/>
          </a:bodyPr>
          <a:lstStyle/>
          <a:p>
            <a:pPr algn="l"/>
            <a:r>
              <a:rPr lang="en-US" b="1">
                <a:latin typeface="Bahnschrift"/>
                <a:cs typeface="Arial"/>
              </a:rPr>
              <a:t>Municipal Vulnerability Preparedness Program</a:t>
            </a:r>
            <a:endParaRPr lang="en-US" b="1">
              <a:latin typeface="Bahnschrift"/>
              <a:cs typeface="Arial" panose="020B0604020202020204" pitchFamily="34" charset="0"/>
            </a:endParaRPr>
          </a:p>
        </p:txBody>
      </p:sp>
      <p:sp>
        <p:nvSpPr>
          <p:cNvPr id="9" name="Title 1">
            <a:extLst>
              <a:ext uri="{FF2B5EF4-FFF2-40B4-BE49-F238E27FC236}">
                <a16:creationId xmlns:a16="http://schemas.microsoft.com/office/drawing/2014/main" id="{FDD275DD-5F42-4E35-8ACD-1954E3D5ECB5}"/>
              </a:ext>
            </a:extLst>
          </p:cNvPr>
          <p:cNvSpPr txBox="1">
            <a:spLocks/>
          </p:cNvSpPr>
          <p:nvPr/>
        </p:nvSpPr>
        <p:spPr>
          <a:xfrm>
            <a:off x="3824472" y="5246967"/>
            <a:ext cx="8870521" cy="1377219"/>
          </a:xfrm>
          <a:prstGeom prst="rect">
            <a:avLst/>
          </a:prstGeom>
        </p:spPr>
        <p:txBody>
          <a:bodyPr vert="horz" lIns="162560" tIns="81280" rIns="162560" bIns="8128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300" b="1">
                <a:solidFill>
                  <a:srgbClr val="007954"/>
                </a:solidFill>
                <a:latin typeface="Bahnschrift"/>
                <a:cs typeface="Arial"/>
              </a:rPr>
              <a:t>Kara Runsten</a:t>
            </a:r>
          </a:p>
          <a:p>
            <a:pPr algn="l"/>
            <a:r>
              <a:rPr lang="en-US" sz="2400" b="1">
                <a:solidFill>
                  <a:srgbClr val="007954"/>
                </a:solidFill>
                <a:latin typeface="Bahnschrift"/>
                <a:cs typeface="Arial"/>
              </a:rPr>
              <a:t>MVP Program Director</a:t>
            </a:r>
            <a:endParaRPr lang="en-US" sz="2400">
              <a:solidFill>
                <a:srgbClr val="007954"/>
              </a:solidFill>
              <a:latin typeface="Bahnschrift"/>
              <a:cs typeface="Arial" panose="020B0604020202020204" pitchFamily="34" charset="0"/>
            </a:endParaRPr>
          </a:p>
          <a:p>
            <a:pPr algn="l"/>
            <a:r>
              <a:rPr lang="en-US" sz="2400">
                <a:solidFill>
                  <a:srgbClr val="007954"/>
                </a:solidFill>
                <a:latin typeface="Bahnschrift"/>
                <a:cs typeface="Arial"/>
              </a:rPr>
              <a:t>MA Executive Office of Energy and Environmental Affairs</a:t>
            </a:r>
          </a:p>
        </p:txBody>
      </p:sp>
      <p:pic>
        <p:nvPicPr>
          <p:cNvPr id="10" name="Picture 9" descr="A picture containing logo&#10;&#10;Description automatically generated">
            <a:extLst>
              <a:ext uri="{FF2B5EF4-FFF2-40B4-BE49-F238E27FC236}">
                <a16:creationId xmlns:a16="http://schemas.microsoft.com/office/drawing/2014/main" id="{CCB19B4F-EED0-4539-8ADD-A6864C38FF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225" y="3520605"/>
            <a:ext cx="3552183" cy="3177481"/>
          </a:xfrm>
          <a:prstGeom prst="rect">
            <a:avLst/>
          </a:prstGeom>
        </p:spPr>
      </p:pic>
      <p:pic>
        <p:nvPicPr>
          <p:cNvPr id="3" name="Picture 2">
            <a:extLst>
              <a:ext uri="{FF2B5EF4-FFF2-40B4-BE49-F238E27FC236}">
                <a16:creationId xmlns:a16="http://schemas.microsoft.com/office/drawing/2014/main" id="{8F70109F-3466-E3B8-33E1-D622F05BF3CC}"/>
              </a:ext>
            </a:extLst>
          </p:cNvPr>
          <p:cNvPicPr>
            <a:picLocks noChangeAspect="1"/>
          </p:cNvPicPr>
          <p:nvPr/>
        </p:nvPicPr>
        <p:blipFill rotWithShape="1">
          <a:blip r:embed="rId4"/>
          <a:srcRect l="855" t="24804" r="172" b="40668"/>
          <a:stretch/>
        </p:blipFill>
        <p:spPr>
          <a:xfrm>
            <a:off x="-1267" y="-1576"/>
            <a:ext cx="12194576" cy="3176925"/>
          </a:xfrm>
          <a:prstGeom prst="rect">
            <a:avLst/>
          </a:prstGeom>
        </p:spPr>
      </p:pic>
      <p:sp>
        <p:nvSpPr>
          <p:cNvPr id="5" name="TextBox 4">
            <a:extLst>
              <a:ext uri="{FF2B5EF4-FFF2-40B4-BE49-F238E27FC236}">
                <a16:creationId xmlns:a16="http://schemas.microsoft.com/office/drawing/2014/main" id="{99C222E8-9509-ED93-D4FB-400AED284090}"/>
              </a:ext>
            </a:extLst>
          </p:cNvPr>
          <p:cNvSpPr txBox="1"/>
          <p:nvPr/>
        </p:nvSpPr>
        <p:spPr>
          <a:xfrm>
            <a:off x="8875768" y="2909558"/>
            <a:ext cx="3425914" cy="523220"/>
          </a:xfrm>
          <a:prstGeom prst="rect">
            <a:avLst/>
          </a:prstGeom>
          <a:noFill/>
        </p:spPr>
        <p:txBody>
          <a:bodyPr wrap="square" lIns="91440" tIns="45720" rIns="91440" bIns="45720" rtlCol="0" anchor="t">
            <a:spAutoFit/>
          </a:bodyPr>
          <a:lstStyle/>
          <a:p>
            <a:r>
              <a:rPr lang="en-US" sz="1400">
                <a:solidFill>
                  <a:schemeClr val="bg1"/>
                </a:solidFill>
              </a:rPr>
              <a:t>Photo Credit: Sean </a:t>
            </a:r>
            <a:r>
              <a:rPr lang="en-US" sz="1400" err="1">
                <a:solidFill>
                  <a:schemeClr val="bg1"/>
                </a:solidFill>
              </a:rPr>
              <a:t>McCanty</a:t>
            </a:r>
            <a:r>
              <a:rPr lang="en-US" sz="1400">
                <a:solidFill>
                  <a:schemeClr val="bg1"/>
                </a:solidFill>
              </a:rPr>
              <a:t>, NepRWA, 2022</a:t>
            </a:r>
            <a:endParaRPr lang="en-US">
              <a:solidFill>
                <a:schemeClr val="bg1"/>
              </a:solidFill>
              <a:cs typeface="Calibri"/>
            </a:endParaRPr>
          </a:p>
          <a:p>
            <a:endParaRPr lang="en-US" sz="1400">
              <a:solidFill>
                <a:srgbClr val="E7E6E6"/>
              </a:solidFill>
              <a:cs typeface="Calibri"/>
            </a:endParaRPr>
          </a:p>
        </p:txBody>
      </p:sp>
    </p:spTree>
    <p:extLst>
      <p:ext uri="{BB962C8B-B14F-4D97-AF65-F5344CB8AC3E}">
        <p14:creationId xmlns:p14="http://schemas.microsoft.com/office/powerpoint/2010/main" val="411026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8C3B-8A56-4783-BF19-02C4BC29AF4A}"/>
              </a:ext>
            </a:extLst>
          </p:cNvPr>
          <p:cNvSpPr>
            <a:spLocks noGrp="1"/>
          </p:cNvSpPr>
          <p:nvPr>
            <p:ph type="title"/>
          </p:nvPr>
        </p:nvSpPr>
        <p:spPr>
          <a:xfrm>
            <a:off x="3983180" y="614075"/>
            <a:ext cx="7952509" cy="6243925"/>
          </a:xfrm>
        </p:spPr>
        <p:txBody>
          <a:bodyPr vert="horz" lIns="91440" tIns="45720" rIns="91440" bIns="45720" rtlCol="0" anchor="ctr">
            <a:noAutofit/>
          </a:bodyPr>
          <a:lstStyle/>
          <a:p>
            <a:r>
              <a:rPr lang="en-US" sz="3200" b="1">
                <a:latin typeface="Bahnschrift"/>
                <a:ea typeface="+mj-lt"/>
                <a:cs typeface="+mj-lt"/>
              </a:rPr>
              <a:t>Climate resilience </a:t>
            </a:r>
            <a:r>
              <a:rPr lang="en-US" sz="3200">
                <a:latin typeface="Bahnschrift"/>
                <a:ea typeface="+mj-lt"/>
                <a:cs typeface="+mj-lt"/>
              </a:rPr>
              <a:t>is the ability of a community to </a:t>
            </a:r>
            <a:r>
              <a:rPr lang="en-US" sz="3200" b="1">
                <a:latin typeface="Bahnschrift"/>
                <a:ea typeface="+mj-lt"/>
                <a:cs typeface="+mj-lt"/>
              </a:rPr>
              <a:t>address the needs </a:t>
            </a:r>
            <a:r>
              <a:rPr lang="en-US" sz="3200">
                <a:latin typeface="Bahnschrift"/>
                <a:ea typeface="+mj-lt"/>
                <a:cs typeface="+mj-lt"/>
              </a:rPr>
              <a:t>of its built, social, and natural environment </a:t>
            </a:r>
            <a:r>
              <a:rPr lang="en-US" sz="3200" b="1">
                <a:latin typeface="Bahnschrift"/>
                <a:ea typeface="+mj-lt"/>
                <a:cs typeface="+mj-lt"/>
              </a:rPr>
              <a:t>to anticipate, cope with, and rebound stronger </a:t>
            </a:r>
            <a:r>
              <a:rPr lang="en-US" sz="3200">
                <a:latin typeface="Bahnschrift"/>
                <a:ea typeface="+mj-lt"/>
                <a:cs typeface="+mj-lt"/>
              </a:rPr>
              <a:t>from events and trends related to </a:t>
            </a:r>
            <a:r>
              <a:rPr lang="en-US" sz="3200" b="1">
                <a:latin typeface="Bahnschrift"/>
                <a:ea typeface="+mj-lt"/>
                <a:cs typeface="+mj-lt"/>
              </a:rPr>
              <a:t>climate change hazards. </a:t>
            </a:r>
            <a:br>
              <a:rPr lang="en-US" sz="3600" b="1">
                <a:latin typeface="Bahnschrift"/>
                <a:ea typeface="+mj-lt"/>
                <a:cs typeface="+mj-lt"/>
              </a:rPr>
            </a:br>
            <a:endParaRPr lang="en-US" sz="3600">
              <a:latin typeface="Bahnschrift"/>
            </a:endParaRPr>
          </a:p>
          <a:p>
            <a:r>
              <a:rPr lang="en-US" sz="3600" b="1">
                <a:latin typeface="Bahnschrift"/>
                <a:ea typeface="+mj-lt"/>
                <a:cs typeface="+mj-lt"/>
              </a:rPr>
              <a:t>Resilient communities don’t just recover—they </a:t>
            </a:r>
            <a:r>
              <a:rPr lang="en-US" sz="3600" b="1" i="1">
                <a:latin typeface="Bahnschrift"/>
                <a:ea typeface="+mj-lt"/>
                <a:cs typeface="+mj-lt"/>
              </a:rPr>
              <a:t>continuously build capacity  </a:t>
            </a:r>
            <a:r>
              <a:rPr lang="en-US" sz="3600" b="1">
                <a:latin typeface="Bahnschrift"/>
                <a:ea typeface="+mj-lt"/>
                <a:cs typeface="+mj-lt"/>
              </a:rPr>
              <a:t>to reduce the impacts of future climate events. </a:t>
            </a:r>
            <a:endParaRPr lang="en-US" sz="3600">
              <a:latin typeface="Bahnschrift"/>
            </a:endParaRPr>
          </a:p>
          <a:p>
            <a:endParaRPr lang="en-US">
              <a:cs typeface="Calibri Light"/>
            </a:endParaRPr>
          </a:p>
        </p:txBody>
      </p:sp>
      <p:pic>
        <p:nvPicPr>
          <p:cNvPr id="3" name="Picture 2">
            <a:extLst>
              <a:ext uri="{FF2B5EF4-FFF2-40B4-BE49-F238E27FC236}">
                <a16:creationId xmlns:a16="http://schemas.microsoft.com/office/drawing/2014/main" id="{13997509-182F-1364-B03F-C8ABDBF83AE2}"/>
              </a:ext>
            </a:extLst>
          </p:cNvPr>
          <p:cNvPicPr>
            <a:picLocks noChangeAspect="1"/>
          </p:cNvPicPr>
          <p:nvPr/>
        </p:nvPicPr>
        <p:blipFill rotWithShape="1">
          <a:blip r:embed="rId3"/>
          <a:srcRect l="34177" t="463" r="26542" b="-463"/>
          <a:stretch/>
        </p:blipFill>
        <p:spPr>
          <a:xfrm>
            <a:off x="338" y="-2117"/>
            <a:ext cx="3611612" cy="6925739"/>
          </a:xfrm>
          <a:prstGeom prst="rect">
            <a:avLst/>
          </a:prstGeom>
        </p:spPr>
      </p:pic>
      <p:sp>
        <p:nvSpPr>
          <p:cNvPr id="6" name="TextBox 5">
            <a:extLst>
              <a:ext uri="{FF2B5EF4-FFF2-40B4-BE49-F238E27FC236}">
                <a16:creationId xmlns:a16="http://schemas.microsoft.com/office/drawing/2014/main" id="{922164F8-5E26-43D8-BF80-36F4DF13F655}"/>
              </a:ext>
            </a:extLst>
          </p:cNvPr>
          <p:cNvSpPr txBox="1"/>
          <p:nvPr/>
        </p:nvSpPr>
        <p:spPr>
          <a:xfrm>
            <a:off x="271518" y="6634891"/>
            <a:ext cx="3425914" cy="523220"/>
          </a:xfrm>
          <a:prstGeom prst="rect">
            <a:avLst/>
          </a:prstGeom>
          <a:noFill/>
        </p:spPr>
        <p:txBody>
          <a:bodyPr wrap="square" lIns="91440" tIns="45720" rIns="91440" bIns="45720" rtlCol="0" anchor="t">
            <a:spAutoFit/>
          </a:bodyPr>
          <a:lstStyle/>
          <a:p>
            <a:r>
              <a:rPr lang="en-US" sz="1400">
                <a:solidFill>
                  <a:schemeClr val="bg1"/>
                </a:solidFill>
              </a:rPr>
              <a:t>Photo Credit: Sean </a:t>
            </a:r>
            <a:r>
              <a:rPr lang="en-US" sz="1400" err="1">
                <a:solidFill>
                  <a:schemeClr val="bg1"/>
                </a:solidFill>
              </a:rPr>
              <a:t>McCanty</a:t>
            </a:r>
            <a:r>
              <a:rPr lang="en-US" sz="1400">
                <a:solidFill>
                  <a:schemeClr val="bg1"/>
                </a:solidFill>
              </a:rPr>
              <a:t>, NepRWA, 2022</a:t>
            </a:r>
            <a:endParaRPr lang="en-US">
              <a:solidFill>
                <a:schemeClr val="bg1"/>
              </a:solidFill>
              <a:cs typeface="Calibri"/>
            </a:endParaRPr>
          </a:p>
          <a:p>
            <a:endParaRPr lang="en-US" sz="1400">
              <a:solidFill>
                <a:srgbClr val="E7E6E6"/>
              </a:solidFill>
              <a:cs typeface="Calibri"/>
            </a:endParaRPr>
          </a:p>
        </p:txBody>
      </p:sp>
    </p:spTree>
    <p:extLst>
      <p:ext uri="{BB962C8B-B14F-4D97-AF65-F5344CB8AC3E}">
        <p14:creationId xmlns:p14="http://schemas.microsoft.com/office/powerpoint/2010/main" val="2084623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74"/>
            <a:ext cx="12192000" cy="1064127"/>
          </a:xfrm>
          <a:solidFill>
            <a:srgbClr val="C55A11"/>
          </a:solidFill>
        </p:spPr>
        <p:txBody>
          <a:bodyPr spcFirstLastPara="1" vert="horz" wrap="square" lIns="91425" tIns="91425" rIns="91425" bIns="91425" rtlCol="0" anchor="ctr" anchorCtr="0">
            <a:noAutofit/>
          </a:bodyPr>
          <a:lstStyle/>
          <a:p>
            <a:pPr algn="ctr"/>
            <a:r>
              <a:rPr lang="en-US" b="1" dirty="0">
                <a:solidFill>
                  <a:schemeClr val="bg1"/>
                </a:solidFill>
                <a:latin typeface="Bahnschrift"/>
              </a:rPr>
              <a:t>FY26 Action Grant Round Details</a:t>
            </a:r>
          </a:p>
        </p:txBody>
      </p:sp>
      <p:sp>
        <p:nvSpPr>
          <p:cNvPr id="4" name="Slide Number Placeholder 3">
            <a:extLst>
              <a:ext uri="{FF2B5EF4-FFF2-40B4-BE49-F238E27FC236}">
                <a16:creationId xmlns:a16="http://schemas.microsoft.com/office/drawing/2014/main" id="{7F86D86A-E196-4B30-A162-6487FFD56B5A}"/>
              </a:ext>
            </a:extLst>
          </p:cNvPr>
          <p:cNvSpPr>
            <a:spLocks noGrp="1"/>
          </p:cNvSpPr>
          <p:nvPr>
            <p:ph type="sldNum" idx="12"/>
          </p:nvPr>
        </p:nvSpPr>
        <p:spPr/>
        <p:txBody>
          <a:bodyPr/>
          <a:lstStyle/>
          <a:p>
            <a:fld id="{00000000-1234-1234-1234-123412341234}" type="slidenum">
              <a:rPr lang="en" smtClean="0">
                <a:solidFill>
                  <a:srgbClr val="595959"/>
                </a:solidFill>
              </a:rPr>
              <a:pPr/>
              <a:t>3</a:t>
            </a:fld>
            <a:endParaRPr lang="en">
              <a:solidFill>
                <a:srgbClr val="595959"/>
              </a:solidFill>
            </a:endParaRPr>
          </a:p>
        </p:txBody>
      </p:sp>
      <p:sp>
        <p:nvSpPr>
          <p:cNvPr id="13" name="TextBox 12">
            <a:extLst>
              <a:ext uri="{FF2B5EF4-FFF2-40B4-BE49-F238E27FC236}">
                <a16:creationId xmlns:a16="http://schemas.microsoft.com/office/drawing/2014/main" id="{F5BFEC6B-C646-4C91-951B-7526614B260B}"/>
              </a:ext>
            </a:extLst>
          </p:cNvPr>
          <p:cNvSpPr txBox="1"/>
          <p:nvPr/>
        </p:nvSpPr>
        <p:spPr>
          <a:xfrm>
            <a:off x="4796465" y="1422828"/>
            <a:ext cx="7264225" cy="392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09600" indent="-266700">
              <a:spcAft>
                <a:spcPts val="600"/>
              </a:spcAft>
              <a:buFont typeface="Wingdings 3" panose="05040102010807070707" pitchFamily="18" charset="2"/>
              <a:buChar char="ê"/>
            </a:pPr>
            <a:r>
              <a:rPr lang="en-US" sz="2800" dirty="0">
                <a:latin typeface="Bahnschrift"/>
                <a:ea typeface="+mn-lt"/>
                <a:cs typeface="+mn-lt"/>
              </a:rPr>
              <a:t>RFR release: Late February 2025</a:t>
            </a:r>
          </a:p>
          <a:p>
            <a:pPr marL="1066800" lvl="1" indent="-266700">
              <a:spcAft>
                <a:spcPts val="600"/>
              </a:spcAft>
              <a:buFont typeface="Wingdings 3" panose="05040102010807070707" pitchFamily="18" charset="2"/>
              <a:buChar char="ê"/>
            </a:pPr>
            <a:r>
              <a:rPr lang="en-US" sz="2800" dirty="0"/>
              <a:t>Access the </a:t>
            </a:r>
            <a:r>
              <a:rPr lang="en-US" sz="2800" dirty="0">
                <a:hlinkClick r:id="rId3"/>
              </a:rPr>
              <a:t>application on CommBuys</a:t>
            </a:r>
            <a:endParaRPr lang="en-US" sz="2800" dirty="0">
              <a:latin typeface="Bahnschrift"/>
              <a:ea typeface="+mn-lt"/>
              <a:cs typeface="+mn-lt"/>
            </a:endParaRPr>
          </a:p>
          <a:p>
            <a:pPr marL="609600" indent="-266700">
              <a:spcAft>
                <a:spcPts val="600"/>
              </a:spcAft>
              <a:buFont typeface="Wingdings 3" panose="05040102010807070707" pitchFamily="18" charset="2"/>
              <a:buChar char="ê"/>
            </a:pPr>
            <a:r>
              <a:rPr lang="en-US" sz="2800" dirty="0">
                <a:latin typeface="Bahnschrift"/>
                <a:ea typeface="+mn-lt"/>
                <a:cs typeface="+mn-lt"/>
              </a:rPr>
              <a:t>Applications due: April 4, 2025</a:t>
            </a:r>
          </a:p>
          <a:p>
            <a:pPr marL="609600" indent="-266700">
              <a:spcAft>
                <a:spcPts val="600"/>
              </a:spcAft>
              <a:buFont typeface="Wingdings 3" panose="05040102010807070707" pitchFamily="18" charset="2"/>
              <a:buChar char="ê"/>
            </a:pPr>
            <a:r>
              <a:rPr lang="en-US" sz="2800" dirty="0">
                <a:latin typeface="Bahnschrift"/>
                <a:ea typeface="+mn-lt"/>
                <a:cs typeface="+mn-lt"/>
              </a:rPr>
              <a:t>Award announcement: ~June 2025</a:t>
            </a:r>
          </a:p>
          <a:p>
            <a:pPr marL="609600" indent="-266700">
              <a:spcAft>
                <a:spcPts val="600"/>
              </a:spcAft>
              <a:buFont typeface="Wingdings 3" panose="05040102010807070707" pitchFamily="18" charset="2"/>
              <a:buChar char="ê"/>
            </a:pPr>
            <a:r>
              <a:rPr lang="en-US" sz="2800" dirty="0">
                <a:latin typeface="Bahnschrift"/>
                <a:ea typeface="+mn-lt"/>
                <a:cs typeface="+mn-lt"/>
              </a:rPr>
              <a:t>Projects start: ~September 2025 </a:t>
            </a:r>
          </a:p>
          <a:p>
            <a:pPr marL="609600" indent="-266700">
              <a:spcAft>
                <a:spcPts val="600"/>
              </a:spcAft>
              <a:buFont typeface="Wingdings 3" panose="05040102010807070707" pitchFamily="18" charset="2"/>
              <a:buChar char="ê"/>
            </a:pPr>
            <a:r>
              <a:rPr lang="en-US" sz="2800" dirty="0">
                <a:latin typeface="Bahnschrift"/>
                <a:ea typeface="+mn-lt"/>
                <a:cs typeface="+mn-lt"/>
              </a:rPr>
              <a:t>Projects end: June 30, 2026 OR June 30, 2027 (make clear phases in each fiscal year)</a:t>
            </a:r>
          </a:p>
        </p:txBody>
      </p:sp>
      <p:sp>
        <p:nvSpPr>
          <p:cNvPr id="9" name="TextBox 8">
            <a:extLst>
              <a:ext uri="{FF2B5EF4-FFF2-40B4-BE49-F238E27FC236}">
                <a16:creationId xmlns:a16="http://schemas.microsoft.com/office/drawing/2014/main" id="{CEFD1D4E-44FF-4711-8AB2-26E3E56F0D7E}"/>
              </a:ext>
            </a:extLst>
          </p:cNvPr>
          <p:cNvSpPr txBox="1"/>
          <p:nvPr/>
        </p:nvSpPr>
        <p:spPr>
          <a:xfrm>
            <a:off x="-287262" y="1341777"/>
            <a:ext cx="5410036" cy="4201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09600" indent="-266700">
              <a:spcAft>
                <a:spcPts val="600"/>
              </a:spcAft>
              <a:buFont typeface="Wingdings 3" panose="05040102010807070707" pitchFamily="18" charset="2"/>
              <a:buChar char="ê"/>
            </a:pPr>
            <a:r>
              <a:rPr lang="en-US" sz="2800" dirty="0">
                <a:latin typeface="Bahnschrift"/>
                <a:ea typeface="+mn-lt"/>
                <a:cs typeface="+mn-lt"/>
              </a:rPr>
              <a:t>Eligible entities: Municipalities, political subdivisions, tribal governments</a:t>
            </a:r>
          </a:p>
          <a:p>
            <a:pPr marL="609600" indent="-266700">
              <a:spcAft>
                <a:spcPts val="600"/>
              </a:spcAft>
              <a:buFont typeface="Wingdings 3" panose="05040102010807070707" pitchFamily="18" charset="2"/>
              <a:buChar char="ê"/>
            </a:pPr>
            <a:r>
              <a:rPr lang="en-US" sz="2800" dirty="0">
                <a:latin typeface="Bahnschrift"/>
                <a:ea typeface="+mn-lt"/>
                <a:cs typeface="+mn-lt"/>
              </a:rPr>
              <a:t>Max $3M for individual; $5M for regional projects</a:t>
            </a:r>
          </a:p>
          <a:p>
            <a:pPr marL="609600" indent="-266700">
              <a:spcAft>
                <a:spcPts val="600"/>
              </a:spcAft>
              <a:buFont typeface="Wingdings 3" panose="05040102010807070707" pitchFamily="18" charset="2"/>
              <a:buChar char="ê"/>
            </a:pPr>
            <a:r>
              <a:rPr lang="en-US" sz="2800" u="sng" dirty="0">
                <a:solidFill>
                  <a:srgbClr val="000000"/>
                </a:solidFill>
                <a:latin typeface="Bahnschrift"/>
                <a:ea typeface="+mn-lt"/>
                <a:cs typeface="+mn-lt"/>
              </a:rPr>
              <a:t>10%</a:t>
            </a:r>
            <a:r>
              <a:rPr lang="en-US" sz="2800" u="sng" dirty="0">
                <a:latin typeface="Bahnschrift"/>
                <a:ea typeface="+mn-lt"/>
                <a:cs typeface="+mn-lt"/>
              </a:rPr>
              <a:t> match required</a:t>
            </a:r>
            <a:r>
              <a:rPr lang="en-US" sz="2800" dirty="0">
                <a:latin typeface="Bahnschrift"/>
                <a:ea typeface="+mn-lt"/>
                <a:cs typeface="+mn-lt"/>
              </a:rPr>
              <a:t>, with exceptions</a:t>
            </a:r>
          </a:p>
          <a:p>
            <a:pPr marL="609600" indent="-266700">
              <a:spcAft>
                <a:spcPts val="600"/>
              </a:spcAft>
              <a:buFont typeface="Wingdings 3" panose="05040102010807070707" pitchFamily="18" charset="2"/>
              <a:buChar char="ê"/>
            </a:pPr>
            <a:r>
              <a:rPr lang="en-US" sz="2800" dirty="0">
                <a:latin typeface="Bahnschrift"/>
                <a:ea typeface="+mn-lt"/>
                <a:cs typeface="+mn-lt"/>
              </a:rPr>
              <a:t>Reimbursement based</a:t>
            </a:r>
          </a:p>
        </p:txBody>
      </p:sp>
      <p:pic>
        <p:nvPicPr>
          <p:cNvPr id="7" name="Graphic 7" descr="Email">
            <a:extLst>
              <a:ext uri="{FF2B5EF4-FFF2-40B4-BE49-F238E27FC236}">
                <a16:creationId xmlns:a16="http://schemas.microsoft.com/office/drawing/2014/main" id="{3244F761-4F9D-4AAD-9FCD-A5D040EF2D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621" y="5676284"/>
            <a:ext cx="904450" cy="907244"/>
          </a:xfrm>
          <a:prstGeom prst="rect">
            <a:avLst/>
          </a:prstGeom>
        </p:spPr>
      </p:pic>
      <p:sp>
        <p:nvSpPr>
          <p:cNvPr id="14" name="Oval 13">
            <a:extLst>
              <a:ext uri="{FF2B5EF4-FFF2-40B4-BE49-F238E27FC236}">
                <a16:creationId xmlns:a16="http://schemas.microsoft.com/office/drawing/2014/main" id="{DB81B8EA-9154-47F7-B231-3172646A1E06}"/>
              </a:ext>
            </a:extLst>
          </p:cNvPr>
          <p:cNvSpPr/>
          <p:nvPr/>
        </p:nvSpPr>
        <p:spPr>
          <a:xfrm>
            <a:off x="3739797" y="5676284"/>
            <a:ext cx="1093585" cy="1061835"/>
          </a:xfrm>
          <a:prstGeom prst="ellipse">
            <a:avLst/>
          </a:prstGeom>
          <a:noFill/>
          <a:ln w="571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51DC149-DAF9-4318-B8B0-E2D93B424164}"/>
              </a:ext>
            </a:extLst>
          </p:cNvPr>
          <p:cNvSpPr/>
          <p:nvPr/>
        </p:nvSpPr>
        <p:spPr>
          <a:xfrm>
            <a:off x="10910926" y="1052593"/>
            <a:ext cx="1063065" cy="1046884"/>
          </a:xfrm>
          <a:prstGeom prst="ellipse">
            <a:avLst/>
          </a:prstGeom>
          <a:solidFill>
            <a:schemeClr val="bg1"/>
          </a:solidFill>
          <a:ln w="57150">
            <a:solidFill>
              <a:srgbClr val="C55A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7" descr="Flip calendar">
            <a:extLst>
              <a:ext uri="{FF2B5EF4-FFF2-40B4-BE49-F238E27FC236}">
                <a16:creationId xmlns:a16="http://schemas.microsoft.com/office/drawing/2014/main" id="{AC1CE93C-3791-4D4C-8800-80D3F3462A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8307" y="1052593"/>
            <a:ext cx="1008301" cy="1008302"/>
          </a:xfrm>
          <a:prstGeom prst="rect">
            <a:avLst/>
          </a:prstGeom>
        </p:spPr>
      </p:pic>
      <p:cxnSp>
        <p:nvCxnSpPr>
          <p:cNvPr id="22" name="Straight Arrow Connector 21">
            <a:extLst>
              <a:ext uri="{FF2B5EF4-FFF2-40B4-BE49-F238E27FC236}">
                <a16:creationId xmlns:a16="http://schemas.microsoft.com/office/drawing/2014/main" id="{73762333-96EC-4812-96D5-A0E383D6B2C6}"/>
              </a:ext>
            </a:extLst>
          </p:cNvPr>
          <p:cNvCxnSpPr/>
          <p:nvPr/>
        </p:nvCxnSpPr>
        <p:spPr>
          <a:xfrm>
            <a:off x="5106676" y="1325718"/>
            <a:ext cx="32197" cy="5087153"/>
          </a:xfrm>
          <a:prstGeom prst="straightConnector1">
            <a:avLst/>
          </a:prstGeom>
          <a:ln w="57150">
            <a:solidFill>
              <a:srgbClr val="C55A1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3BDD43F-87B2-4F9B-9254-37F270F3FA59}"/>
              </a:ext>
            </a:extLst>
          </p:cNvPr>
          <p:cNvSpPr/>
          <p:nvPr/>
        </p:nvSpPr>
        <p:spPr>
          <a:xfrm>
            <a:off x="11442459" y="6142068"/>
            <a:ext cx="682625" cy="67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20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7" descr="Users outline">
            <a:extLst>
              <a:ext uri="{FF2B5EF4-FFF2-40B4-BE49-F238E27FC236}">
                <a16:creationId xmlns:a16="http://schemas.microsoft.com/office/drawing/2014/main" id="{97922667-806E-F104-5C24-BC116BF5CF0F}"/>
              </a:ext>
            </a:extLst>
          </p:cNvPr>
          <p:cNvPicPr>
            <a:picLocks noGrp="1" noChangeAspect="1"/>
          </p:cNvPicPr>
          <p:nvPr>
            <p:ph sz="half"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flipH="1">
            <a:off x="925519" y="1719399"/>
            <a:ext cx="626603" cy="635459"/>
          </a:xfrm>
        </p:spPr>
      </p:pic>
      <p:sp>
        <p:nvSpPr>
          <p:cNvPr id="5" name="TextBox 4">
            <a:extLst>
              <a:ext uri="{FF2B5EF4-FFF2-40B4-BE49-F238E27FC236}">
                <a16:creationId xmlns:a16="http://schemas.microsoft.com/office/drawing/2014/main" id="{772B6187-F624-DACA-B016-16E7C55FC3F9}"/>
              </a:ext>
            </a:extLst>
          </p:cNvPr>
          <p:cNvSpPr txBox="1"/>
          <p:nvPr/>
        </p:nvSpPr>
        <p:spPr>
          <a:xfrm>
            <a:off x="1529112" y="1735005"/>
            <a:ext cx="4604989" cy="584775"/>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Bef>
                <a:spcPct val="0"/>
              </a:spcBef>
            </a:pPr>
            <a:r>
              <a:rPr lang="en-US" sz="1600">
                <a:latin typeface="Bahnschrift"/>
              </a:rPr>
              <a:t>Furthers a community identified priority action to address climate change impacts.</a:t>
            </a:r>
            <a:endParaRPr lang="en-US" sz="1600">
              <a:cs typeface="Calibri" panose="020F0502020204030204"/>
            </a:endParaRPr>
          </a:p>
        </p:txBody>
      </p:sp>
      <p:sp>
        <p:nvSpPr>
          <p:cNvPr id="3" name="Rectangle 2">
            <a:extLst>
              <a:ext uri="{FF2B5EF4-FFF2-40B4-BE49-F238E27FC236}">
                <a16:creationId xmlns:a16="http://schemas.microsoft.com/office/drawing/2014/main" id="{78C62580-7C84-7AC9-15DE-54F30D6CBDB9}"/>
              </a:ext>
            </a:extLst>
          </p:cNvPr>
          <p:cNvSpPr/>
          <p:nvPr/>
        </p:nvSpPr>
        <p:spPr>
          <a:xfrm>
            <a:off x="831231" y="1573048"/>
            <a:ext cx="5257800" cy="879377"/>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BFA48FBF-6883-54EF-E894-53936EF87EBC}"/>
              </a:ext>
            </a:extLst>
          </p:cNvPr>
          <p:cNvSpPr/>
          <p:nvPr/>
        </p:nvSpPr>
        <p:spPr>
          <a:xfrm>
            <a:off x="827635" y="2530098"/>
            <a:ext cx="5257800" cy="928687"/>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a:solidFill>
                <a:srgbClr val="074D6C"/>
              </a:solidFill>
              <a:cs typeface="Calibri"/>
            </a:endParaRPr>
          </a:p>
        </p:txBody>
      </p:sp>
      <p:pic>
        <p:nvPicPr>
          <p:cNvPr id="8" name="Graphic 7" descr="Clenched Fist outline">
            <a:extLst>
              <a:ext uri="{FF2B5EF4-FFF2-40B4-BE49-F238E27FC236}">
                <a16:creationId xmlns:a16="http://schemas.microsoft.com/office/drawing/2014/main" id="{5780BCF9-5E63-D967-76E6-518A669C93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flipH="1">
            <a:off x="936629" y="2666876"/>
            <a:ext cx="626603" cy="626603"/>
          </a:xfrm>
          <a:prstGeom prst="rect">
            <a:avLst/>
          </a:prstGeom>
        </p:spPr>
      </p:pic>
      <p:sp>
        <p:nvSpPr>
          <p:cNvPr id="9" name="Rectangle 8">
            <a:extLst>
              <a:ext uri="{FF2B5EF4-FFF2-40B4-BE49-F238E27FC236}">
                <a16:creationId xmlns:a16="http://schemas.microsoft.com/office/drawing/2014/main" id="{F7F7DF83-3C5C-4B3F-D347-E7E801DF40E3}"/>
              </a:ext>
            </a:extLst>
          </p:cNvPr>
          <p:cNvSpPr/>
          <p:nvPr/>
        </p:nvSpPr>
        <p:spPr>
          <a:xfrm>
            <a:off x="827635" y="3496827"/>
            <a:ext cx="5257800" cy="907851"/>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a:extLst>
              <a:ext uri="{FF2B5EF4-FFF2-40B4-BE49-F238E27FC236}">
                <a16:creationId xmlns:a16="http://schemas.microsoft.com/office/drawing/2014/main" id="{0FEE8380-79F1-7F2F-2633-BF0820D1E8E0}"/>
              </a:ext>
            </a:extLst>
          </p:cNvPr>
          <p:cNvSpPr txBox="1"/>
          <p:nvPr/>
        </p:nvSpPr>
        <p:spPr>
          <a:xfrm>
            <a:off x="1406569" y="2613650"/>
            <a:ext cx="4841927" cy="830997"/>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Bef>
                <a:spcPct val="0"/>
              </a:spcBef>
            </a:pPr>
            <a:r>
              <a:rPr lang="en-US" sz="1600">
                <a:latin typeface="Bahnschrift" panose="020B0502040204020203" pitchFamily="34" charset="0"/>
                <a:ea typeface="Calibri" panose="020F0502020204030204" pitchFamily="34" charset="0"/>
                <a:cs typeface="Times New Roman" panose="02020603050405020304" pitchFamily="18" charset="0"/>
              </a:rPr>
              <a:t>Increasing equitable outcomes for Environmental Justice (EJ) and other priority populations and addressing the root causes of social vulnerability.</a:t>
            </a:r>
            <a:endParaRPr lang="en-US" sz="1600">
              <a:latin typeface="Bahnschrift" panose="020B0502040204020203" pitchFamily="34" charset="0"/>
              <a:cs typeface="Calibri" panose="020F0502020204030204"/>
            </a:endParaRPr>
          </a:p>
        </p:txBody>
      </p:sp>
      <p:sp>
        <p:nvSpPr>
          <p:cNvPr id="15" name="TextBox 14">
            <a:extLst>
              <a:ext uri="{FF2B5EF4-FFF2-40B4-BE49-F238E27FC236}">
                <a16:creationId xmlns:a16="http://schemas.microsoft.com/office/drawing/2014/main" id="{0A476A48-5631-E91C-556A-2E03DD4E6B34}"/>
              </a:ext>
            </a:extLst>
          </p:cNvPr>
          <p:cNvSpPr txBox="1"/>
          <p:nvPr/>
        </p:nvSpPr>
        <p:spPr>
          <a:xfrm>
            <a:off x="1596107" y="3634847"/>
            <a:ext cx="4598020" cy="646331"/>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800">
                <a:latin typeface="Bahnschrift" panose="020B0502040204020203" pitchFamily="34" charset="0"/>
                <a:ea typeface="Calibri" panose="020F0502020204030204" pitchFamily="34" charset="0"/>
                <a:cs typeface="Calibri" panose="020F0502020204030204" pitchFamily="34" charset="0"/>
              </a:rPr>
              <a:t>Builds community capacity for climate resilience.</a:t>
            </a:r>
          </a:p>
        </p:txBody>
      </p:sp>
      <p:pic>
        <p:nvPicPr>
          <p:cNvPr id="17" name="Graphic 16" descr="Open hand with plant outline">
            <a:extLst>
              <a:ext uri="{FF2B5EF4-FFF2-40B4-BE49-F238E27FC236}">
                <a16:creationId xmlns:a16="http://schemas.microsoft.com/office/drawing/2014/main" id="{F54C0DCE-D240-4591-864A-B4D1489656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1004709" y="3644824"/>
            <a:ext cx="558523" cy="558523"/>
          </a:xfrm>
          <a:prstGeom prst="rect">
            <a:avLst/>
          </a:prstGeom>
        </p:spPr>
      </p:pic>
      <p:sp>
        <p:nvSpPr>
          <p:cNvPr id="18" name="Rectangle 17">
            <a:extLst>
              <a:ext uri="{FF2B5EF4-FFF2-40B4-BE49-F238E27FC236}">
                <a16:creationId xmlns:a16="http://schemas.microsoft.com/office/drawing/2014/main" id="{A91FAAB0-2B0A-9953-9C77-2691671686D7}"/>
              </a:ext>
            </a:extLst>
          </p:cNvPr>
          <p:cNvSpPr/>
          <p:nvPr/>
        </p:nvSpPr>
        <p:spPr>
          <a:xfrm>
            <a:off x="838200" y="4454145"/>
            <a:ext cx="5257800" cy="919199"/>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BD8CB565-7588-2EBF-EF04-6DF41D786364}"/>
              </a:ext>
            </a:extLst>
          </p:cNvPr>
          <p:cNvSpPr txBox="1"/>
          <p:nvPr/>
        </p:nvSpPr>
        <p:spPr>
          <a:xfrm>
            <a:off x="1519937" y="4494568"/>
            <a:ext cx="4754607" cy="1085297"/>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51">
                <a:latin typeface="Bahnschrift"/>
                <a:ea typeface="Calibri" panose="020F0502020204030204" pitchFamily="34" charset="0"/>
                <a:cs typeface="Calibri"/>
              </a:rPr>
              <a:t>Conducts robust community engagement and supports strong partnerships with EJ and other priority populations.</a:t>
            </a:r>
          </a:p>
          <a:p>
            <a:endParaRPr lang="en-US" sz="1500">
              <a:latin typeface="Bahnschrift" panose="020B0502040204020203" pitchFamily="34" charset="0"/>
              <a:ea typeface="Calibri" panose="020F0502020204030204" pitchFamily="34" charset="0"/>
              <a:cs typeface="Calibri" panose="020F0502020204030204" pitchFamily="34" charset="0"/>
            </a:endParaRPr>
          </a:p>
        </p:txBody>
      </p:sp>
      <p:pic>
        <p:nvPicPr>
          <p:cNvPr id="20" name="Graphic 19" descr="Chat outline">
            <a:extLst>
              <a:ext uri="{FF2B5EF4-FFF2-40B4-BE49-F238E27FC236}">
                <a16:creationId xmlns:a16="http://schemas.microsoft.com/office/drawing/2014/main" id="{0F5F79BC-9A1B-24D4-6514-4A3299C7DA9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976091" y="4628539"/>
            <a:ext cx="587140" cy="587140"/>
          </a:xfrm>
          <a:prstGeom prst="rect">
            <a:avLst/>
          </a:prstGeom>
        </p:spPr>
      </p:pic>
      <p:sp>
        <p:nvSpPr>
          <p:cNvPr id="21" name="Rectangle 20">
            <a:extLst>
              <a:ext uri="{FF2B5EF4-FFF2-40B4-BE49-F238E27FC236}">
                <a16:creationId xmlns:a16="http://schemas.microsoft.com/office/drawing/2014/main" id="{297D264F-A643-C997-8180-1E57E58FCC20}"/>
              </a:ext>
            </a:extLst>
          </p:cNvPr>
          <p:cNvSpPr/>
          <p:nvPr/>
        </p:nvSpPr>
        <p:spPr>
          <a:xfrm>
            <a:off x="827635" y="5430119"/>
            <a:ext cx="5257800" cy="919199"/>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extBox 21">
            <a:extLst>
              <a:ext uri="{FF2B5EF4-FFF2-40B4-BE49-F238E27FC236}">
                <a16:creationId xmlns:a16="http://schemas.microsoft.com/office/drawing/2014/main" id="{4896E92D-B0DE-85C8-4676-5739E0420A83}"/>
              </a:ext>
            </a:extLst>
          </p:cNvPr>
          <p:cNvSpPr txBox="1"/>
          <p:nvPr/>
        </p:nvSpPr>
        <p:spPr>
          <a:xfrm>
            <a:off x="1532406" y="5540476"/>
            <a:ext cx="5181599" cy="877163"/>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800">
                <a:latin typeface="Bahnschrift" panose="020B0502040204020203" pitchFamily="34" charset="0"/>
                <a:ea typeface="Calibri" panose="020F0502020204030204" pitchFamily="34" charset="0"/>
                <a:cs typeface="Calibri" panose="020F0502020204030204" pitchFamily="34" charset="0"/>
              </a:rPr>
              <a:t>Utilizes climate change data for a proactive solution. </a:t>
            </a:r>
          </a:p>
          <a:p>
            <a:endParaRPr lang="en-US" sz="1500">
              <a:latin typeface="Bahnschrift" panose="020B0502040204020203" pitchFamily="34" charset="0"/>
              <a:ea typeface="Calibri" panose="020F0502020204030204" pitchFamily="34" charset="0"/>
              <a:cs typeface="Calibri" panose="020F0502020204030204" pitchFamily="34" charset="0"/>
            </a:endParaRPr>
          </a:p>
        </p:txBody>
      </p:sp>
      <p:pic>
        <p:nvPicPr>
          <p:cNvPr id="25" name="Graphic 24" descr="Business Growth outline">
            <a:extLst>
              <a:ext uri="{FF2B5EF4-FFF2-40B4-BE49-F238E27FC236}">
                <a16:creationId xmlns:a16="http://schemas.microsoft.com/office/drawing/2014/main" id="{88161043-C259-6128-B628-F0679CD630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flipH="1">
            <a:off x="860327" y="5591288"/>
            <a:ext cx="635531" cy="635531"/>
          </a:xfrm>
          <a:prstGeom prst="rect">
            <a:avLst/>
          </a:prstGeom>
        </p:spPr>
      </p:pic>
      <p:sp>
        <p:nvSpPr>
          <p:cNvPr id="29" name="Rectangle 28">
            <a:extLst>
              <a:ext uri="{FF2B5EF4-FFF2-40B4-BE49-F238E27FC236}">
                <a16:creationId xmlns:a16="http://schemas.microsoft.com/office/drawing/2014/main" id="{69895AAC-5AF8-2BF8-5DFC-528C07E039B5}"/>
              </a:ext>
            </a:extLst>
          </p:cNvPr>
          <p:cNvSpPr/>
          <p:nvPr/>
        </p:nvSpPr>
        <p:spPr>
          <a:xfrm>
            <a:off x="6183319" y="1567544"/>
            <a:ext cx="5257800" cy="909272"/>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a:solidFill>
                <a:srgbClr val="074D6C"/>
              </a:solidFill>
              <a:cs typeface="Calibri"/>
            </a:endParaRPr>
          </a:p>
        </p:txBody>
      </p:sp>
      <p:sp>
        <p:nvSpPr>
          <p:cNvPr id="30" name="TextBox 29">
            <a:extLst>
              <a:ext uri="{FF2B5EF4-FFF2-40B4-BE49-F238E27FC236}">
                <a16:creationId xmlns:a16="http://schemas.microsoft.com/office/drawing/2014/main" id="{9DCBCAA3-A835-DAA2-0230-B6F79F99200B}"/>
              </a:ext>
            </a:extLst>
          </p:cNvPr>
          <p:cNvSpPr txBox="1"/>
          <p:nvPr/>
        </p:nvSpPr>
        <p:spPr>
          <a:xfrm>
            <a:off x="7053514" y="1835373"/>
            <a:ext cx="4604989" cy="353943"/>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700">
                <a:latin typeface="Bahnschrift" panose="020B0502040204020203" pitchFamily="34" charset="0"/>
                <a:ea typeface="Calibri" panose="020F0502020204030204" pitchFamily="34" charset="0"/>
                <a:cs typeface="Calibri" panose="020F0502020204030204" pitchFamily="34" charset="0"/>
              </a:rPr>
              <a:t>Employs Nature-based solutions (NBS).</a:t>
            </a:r>
          </a:p>
        </p:txBody>
      </p:sp>
      <p:pic>
        <p:nvPicPr>
          <p:cNvPr id="31" name="Graphic 7" descr="Fir tree outline">
            <a:extLst>
              <a:ext uri="{FF2B5EF4-FFF2-40B4-BE49-F238E27FC236}">
                <a16:creationId xmlns:a16="http://schemas.microsoft.com/office/drawing/2014/main" id="{A2B81CB9-4292-7311-9B04-87D9F9422E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flipH="1">
            <a:off x="6406693" y="1723825"/>
            <a:ext cx="626603" cy="626603"/>
          </a:xfrm>
          <a:prstGeom prst="rect">
            <a:avLst/>
          </a:prstGeom>
        </p:spPr>
      </p:pic>
      <p:sp>
        <p:nvSpPr>
          <p:cNvPr id="32" name="Rectangle 31">
            <a:extLst>
              <a:ext uri="{FF2B5EF4-FFF2-40B4-BE49-F238E27FC236}">
                <a16:creationId xmlns:a16="http://schemas.microsoft.com/office/drawing/2014/main" id="{A75454D0-1B56-CA9F-AA80-9F6D1A1239DF}"/>
              </a:ext>
            </a:extLst>
          </p:cNvPr>
          <p:cNvSpPr/>
          <p:nvPr/>
        </p:nvSpPr>
        <p:spPr>
          <a:xfrm>
            <a:off x="6183319" y="2550696"/>
            <a:ext cx="5257800" cy="909272"/>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a:extLst>
              <a:ext uri="{FF2B5EF4-FFF2-40B4-BE49-F238E27FC236}">
                <a16:creationId xmlns:a16="http://schemas.microsoft.com/office/drawing/2014/main" id="{1954F919-188A-40EC-263E-86F199D5118D}"/>
              </a:ext>
            </a:extLst>
          </p:cNvPr>
          <p:cNvSpPr txBox="1"/>
          <p:nvPr/>
        </p:nvSpPr>
        <p:spPr>
          <a:xfrm>
            <a:off x="7053514" y="2715407"/>
            <a:ext cx="4604989" cy="615553"/>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700">
                <a:latin typeface="Bahnschrift" panose="020B0502040204020203" pitchFamily="34" charset="0"/>
                <a:ea typeface="Calibri" panose="020F0502020204030204" pitchFamily="34" charset="0"/>
                <a:cs typeface="Calibri" panose="020F0502020204030204" pitchFamily="34" charset="0"/>
              </a:rPr>
              <a:t>Achieves broad and multiple community benefits.</a:t>
            </a:r>
          </a:p>
        </p:txBody>
      </p:sp>
      <p:pic>
        <p:nvPicPr>
          <p:cNvPr id="35" name="Graphic 7" descr="Group outline">
            <a:extLst>
              <a:ext uri="{FF2B5EF4-FFF2-40B4-BE49-F238E27FC236}">
                <a16:creationId xmlns:a16="http://schemas.microsoft.com/office/drawing/2014/main" id="{926912FB-B4E2-17B2-5ACB-545000314C4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6400701" y="2641269"/>
            <a:ext cx="626603" cy="626603"/>
          </a:xfrm>
          <a:prstGeom prst="rect">
            <a:avLst/>
          </a:prstGeom>
        </p:spPr>
      </p:pic>
      <p:sp>
        <p:nvSpPr>
          <p:cNvPr id="36" name="Rectangle 35">
            <a:extLst>
              <a:ext uri="{FF2B5EF4-FFF2-40B4-BE49-F238E27FC236}">
                <a16:creationId xmlns:a16="http://schemas.microsoft.com/office/drawing/2014/main" id="{DFE99190-E1CE-D552-2635-F42D07A7829C}"/>
              </a:ext>
            </a:extLst>
          </p:cNvPr>
          <p:cNvSpPr/>
          <p:nvPr/>
        </p:nvSpPr>
        <p:spPr>
          <a:xfrm>
            <a:off x="6183319" y="3506516"/>
            <a:ext cx="5257800" cy="909272"/>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800">
              <a:solidFill>
                <a:srgbClr val="074D6C"/>
              </a:solidFill>
              <a:cs typeface="Calibri"/>
            </a:endParaRPr>
          </a:p>
        </p:txBody>
      </p:sp>
      <p:sp>
        <p:nvSpPr>
          <p:cNvPr id="37" name="TextBox 36">
            <a:extLst>
              <a:ext uri="{FF2B5EF4-FFF2-40B4-BE49-F238E27FC236}">
                <a16:creationId xmlns:a16="http://schemas.microsoft.com/office/drawing/2014/main" id="{51F54971-9F46-B517-CF81-192DF71EF88A}"/>
              </a:ext>
            </a:extLst>
          </p:cNvPr>
          <p:cNvSpPr txBox="1"/>
          <p:nvPr/>
        </p:nvSpPr>
        <p:spPr>
          <a:xfrm>
            <a:off x="7053514" y="3648778"/>
            <a:ext cx="4604989" cy="584775"/>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a:latin typeface="Bahnschrift" panose="020B0502040204020203" pitchFamily="34" charset="0"/>
                <a:ea typeface="Calibri" panose="020F0502020204030204" pitchFamily="34" charset="0"/>
                <a:cs typeface="Calibri" panose="020F0502020204030204" pitchFamily="34" charset="0"/>
              </a:rPr>
              <a:t>Commits to monitoring project success and maintaining the project into the future.</a:t>
            </a:r>
          </a:p>
        </p:txBody>
      </p:sp>
      <p:pic>
        <p:nvPicPr>
          <p:cNvPr id="38" name="Graphic 7" descr="Future outline">
            <a:extLst>
              <a:ext uri="{FF2B5EF4-FFF2-40B4-BE49-F238E27FC236}">
                <a16:creationId xmlns:a16="http://schemas.microsoft.com/office/drawing/2014/main" id="{D9A48079-4E0D-240F-CA5D-F32C1F0398D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flipH="1">
            <a:off x="6435509" y="3624633"/>
            <a:ext cx="626603" cy="626603"/>
          </a:xfrm>
          <a:prstGeom prst="rect">
            <a:avLst/>
          </a:prstGeom>
        </p:spPr>
      </p:pic>
      <p:sp>
        <p:nvSpPr>
          <p:cNvPr id="40" name="Rectangle 39">
            <a:extLst>
              <a:ext uri="{FF2B5EF4-FFF2-40B4-BE49-F238E27FC236}">
                <a16:creationId xmlns:a16="http://schemas.microsoft.com/office/drawing/2014/main" id="{4489BA62-AC8D-7DAE-16EA-8625CE950664}"/>
              </a:ext>
            </a:extLst>
          </p:cNvPr>
          <p:cNvSpPr/>
          <p:nvPr/>
        </p:nvSpPr>
        <p:spPr>
          <a:xfrm>
            <a:off x="6183319" y="4462336"/>
            <a:ext cx="5257800" cy="909272"/>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TextBox 40">
            <a:extLst>
              <a:ext uri="{FF2B5EF4-FFF2-40B4-BE49-F238E27FC236}">
                <a16:creationId xmlns:a16="http://schemas.microsoft.com/office/drawing/2014/main" id="{647CF58D-2C3D-2917-B399-B73B5AF45D8C}"/>
              </a:ext>
            </a:extLst>
          </p:cNvPr>
          <p:cNvSpPr txBox="1"/>
          <p:nvPr/>
        </p:nvSpPr>
        <p:spPr>
          <a:xfrm>
            <a:off x="7027304" y="4733605"/>
            <a:ext cx="5234677" cy="338554"/>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00">
                <a:latin typeface="Bahnschrift" panose="020B0502040204020203" pitchFamily="34" charset="0"/>
                <a:ea typeface="Calibri" panose="020F0502020204030204" pitchFamily="34" charset="0"/>
                <a:cs typeface="Calibri" panose="020F0502020204030204" pitchFamily="34" charset="0"/>
              </a:rPr>
              <a:t>Utilizes regional solutions for regional benefit.</a:t>
            </a:r>
          </a:p>
        </p:txBody>
      </p:sp>
      <p:pic>
        <p:nvPicPr>
          <p:cNvPr id="42" name="Graphic 7" descr="Cycle with people outline">
            <a:extLst>
              <a:ext uri="{FF2B5EF4-FFF2-40B4-BE49-F238E27FC236}">
                <a16:creationId xmlns:a16="http://schemas.microsoft.com/office/drawing/2014/main" id="{0AB7B45F-FF9A-A9B3-A8C9-3A7F1BD1D41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flipH="1">
            <a:off x="6405464" y="4608807"/>
            <a:ext cx="626603" cy="626603"/>
          </a:xfrm>
          <a:prstGeom prst="rect">
            <a:avLst/>
          </a:prstGeom>
        </p:spPr>
      </p:pic>
      <p:sp>
        <p:nvSpPr>
          <p:cNvPr id="43" name="Rectangle 42">
            <a:extLst>
              <a:ext uri="{FF2B5EF4-FFF2-40B4-BE49-F238E27FC236}">
                <a16:creationId xmlns:a16="http://schemas.microsoft.com/office/drawing/2014/main" id="{A1ED5112-EF0C-F0C8-E7C6-8253C0C85372}"/>
              </a:ext>
            </a:extLst>
          </p:cNvPr>
          <p:cNvSpPr/>
          <p:nvPr/>
        </p:nvSpPr>
        <p:spPr>
          <a:xfrm>
            <a:off x="6200608" y="5440045"/>
            <a:ext cx="5257800" cy="909272"/>
          </a:xfrm>
          <a:prstGeom prst="rect">
            <a:avLst/>
          </a:prstGeom>
          <a:noFill/>
          <a:ln w="19050">
            <a:solidFill>
              <a:srgbClr val="074D6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TextBox 43">
            <a:extLst>
              <a:ext uri="{FF2B5EF4-FFF2-40B4-BE49-F238E27FC236}">
                <a16:creationId xmlns:a16="http://schemas.microsoft.com/office/drawing/2014/main" id="{22098219-1A68-F18F-A601-7130E6D48DBA}"/>
              </a:ext>
            </a:extLst>
          </p:cNvPr>
          <p:cNvSpPr txBox="1"/>
          <p:nvPr/>
        </p:nvSpPr>
        <p:spPr>
          <a:xfrm>
            <a:off x="7024312" y="5639980"/>
            <a:ext cx="5234677" cy="346377"/>
          </a:xfrm>
          <a:prstGeom prst="rect">
            <a:avLst/>
          </a:prstGeom>
          <a:noFill/>
          <a:ln w="28575">
            <a:noFill/>
            <a:prstDash val="sysDot"/>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651">
                <a:latin typeface="Bahnschrift" panose="020B0502040204020203" pitchFamily="34" charset="0"/>
                <a:ea typeface="Times New Roman" panose="02020603050405020304" pitchFamily="18" charset="0"/>
                <a:cs typeface="Calibri" panose="020F0502020204030204" pitchFamily="34" charset="0"/>
              </a:rPr>
              <a:t>Pursues innovative, transferable approaches.</a:t>
            </a:r>
            <a:endParaRPr lang="en-US" sz="1651">
              <a:latin typeface="Bahnschrift" panose="020B0502040204020203" pitchFamily="34" charset="0"/>
              <a:cs typeface="Calibri" panose="020F0502020204030204" pitchFamily="34" charset="0"/>
            </a:endParaRPr>
          </a:p>
        </p:txBody>
      </p:sp>
      <p:pic>
        <p:nvPicPr>
          <p:cNvPr id="45" name="Graphic 7" descr="Lightbulb and gear outline">
            <a:extLst>
              <a:ext uri="{FF2B5EF4-FFF2-40B4-BE49-F238E27FC236}">
                <a16:creationId xmlns:a16="http://schemas.microsoft.com/office/drawing/2014/main" id="{1060B6FB-C897-85FB-BEAE-A40D0131BDE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flipH="1">
            <a:off x="6422445" y="5561520"/>
            <a:ext cx="626603" cy="626603"/>
          </a:xfrm>
          <a:prstGeom prst="rect">
            <a:avLst/>
          </a:prstGeom>
        </p:spPr>
      </p:pic>
      <p:sp>
        <p:nvSpPr>
          <p:cNvPr id="23" name="Title 1">
            <a:extLst>
              <a:ext uri="{FF2B5EF4-FFF2-40B4-BE49-F238E27FC236}">
                <a16:creationId xmlns:a16="http://schemas.microsoft.com/office/drawing/2014/main" id="{A84E10FA-8272-226A-A4ED-956B3FBB69B0}"/>
              </a:ext>
            </a:extLst>
          </p:cNvPr>
          <p:cNvSpPr>
            <a:spLocks noGrp="1"/>
          </p:cNvSpPr>
          <p:nvPr>
            <p:ph type="title"/>
          </p:nvPr>
        </p:nvSpPr>
        <p:spPr>
          <a:xfrm>
            <a:off x="4789213" y="507928"/>
            <a:ext cx="3780571" cy="708037"/>
          </a:xfrm>
          <a:noFill/>
        </p:spPr>
        <p:txBody>
          <a:bodyPr vert="horz" lIns="121920" tIns="60960" rIns="121920" bIns="60960" rtlCol="0" anchor="ctr">
            <a:noAutofit/>
          </a:bodyPr>
          <a:lstStyle/>
          <a:p>
            <a:pPr algn="l"/>
            <a:r>
              <a:rPr lang="en-US" sz="2900" b="1">
                <a:solidFill>
                  <a:srgbClr val="074D6C"/>
                </a:solidFill>
                <a:latin typeface="Bahnschrift"/>
                <a:cs typeface="Arial"/>
              </a:rPr>
              <a:t>MVP Core Principles</a:t>
            </a:r>
            <a:endParaRPr lang="en-US" sz="2900" b="1">
              <a:solidFill>
                <a:srgbClr val="074D6C"/>
              </a:solidFill>
              <a:latin typeface="Bahnschrift" panose="020B0502040204020203" pitchFamily="34" charset="0"/>
              <a:cs typeface="Arial" panose="020B0604020202020204" pitchFamily="34" charset="0"/>
            </a:endParaRPr>
          </a:p>
        </p:txBody>
      </p:sp>
      <p:pic>
        <p:nvPicPr>
          <p:cNvPr id="4" name="Picture 9" descr="MVP_Logo_Horizontal.png">
            <a:extLst>
              <a:ext uri="{FF2B5EF4-FFF2-40B4-BE49-F238E27FC236}">
                <a16:creationId xmlns:a16="http://schemas.microsoft.com/office/drawing/2014/main" id="{819556E7-E3DD-4223-C3A9-3B87550C448A}"/>
              </a:ext>
            </a:extLst>
          </p:cNvPr>
          <p:cNvPicPr>
            <a:picLocks noChangeAspect="1"/>
          </p:cNvPicPr>
          <p:nvPr/>
        </p:nvPicPr>
        <p:blipFill rotWithShape="1">
          <a:blip r:embed="rId23"/>
          <a:srcRect r="57353"/>
          <a:stretch/>
        </p:blipFill>
        <p:spPr>
          <a:xfrm>
            <a:off x="3832640" y="443513"/>
            <a:ext cx="875970" cy="840721"/>
          </a:xfrm>
          <a:prstGeom prst="rect">
            <a:avLst/>
          </a:prstGeom>
        </p:spPr>
      </p:pic>
    </p:spTree>
    <p:extLst>
      <p:ext uri="{BB962C8B-B14F-4D97-AF65-F5344CB8AC3E}">
        <p14:creationId xmlns:p14="http://schemas.microsoft.com/office/powerpoint/2010/main" val="2055293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7EA5-F7F9-7094-E592-44DDC70B63C9}"/>
              </a:ext>
            </a:extLst>
          </p:cNvPr>
          <p:cNvSpPr>
            <a:spLocks noGrp="1"/>
          </p:cNvSpPr>
          <p:nvPr>
            <p:ph type="title"/>
          </p:nvPr>
        </p:nvSpPr>
        <p:spPr/>
        <p:txBody>
          <a:bodyPr/>
          <a:lstStyle/>
          <a:p>
            <a:r>
              <a:rPr lang="en-US"/>
              <a:t>Haverhill Little River Dam Removal</a:t>
            </a:r>
          </a:p>
        </p:txBody>
      </p:sp>
      <p:pic>
        <p:nvPicPr>
          <p:cNvPr id="5" name="Content Placeholder 4">
            <a:extLst>
              <a:ext uri="{FF2B5EF4-FFF2-40B4-BE49-F238E27FC236}">
                <a16:creationId xmlns:a16="http://schemas.microsoft.com/office/drawing/2014/main" id="{101C1F1E-F2CF-92A2-E688-A12DDAF4C651}"/>
              </a:ext>
            </a:extLst>
          </p:cNvPr>
          <p:cNvPicPr>
            <a:picLocks noGrp="1" noChangeAspect="1"/>
          </p:cNvPicPr>
          <p:nvPr>
            <p:ph idx="1"/>
          </p:nvPr>
        </p:nvPicPr>
        <p:blipFill>
          <a:blip r:embed="rId2"/>
          <a:stretch>
            <a:fillRect/>
          </a:stretch>
        </p:blipFill>
        <p:spPr>
          <a:xfrm>
            <a:off x="4767289" y="1690688"/>
            <a:ext cx="7178105" cy="3132011"/>
          </a:xfrm>
        </p:spPr>
      </p:pic>
      <p:sp>
        <p:nvSpPr>
          <p:cNvPr id="6" name="TextBox 5">
            <a:extLst>
              <a:ext uri="{FF2B5EF4-FFF2-40B4-BE49-F238E27FC236}">
                <a16:creationId xmlns:a16="http://schemas.microsoft.com/office/drawing/2014/main" id="{07627918-E7D0-7097-B96E-1A90159E82ED}"/>
              </a:ext>
            </a:extLst>
          </p:cNvPr>
          <p:cNvSpPr txBox="1"/>
          <p:nvPr/>
        </p:nvSpPr>
        <p:spPr>
          <a:xfrm>
            <a:off x="594361" y="1690688"/>
            <a:ext cx="4096512" cy="4678204"/>
          </a:xfrm>
          <a:prstGeom prst="rect">
            <a:avLst/>
          </a:prstGeom>
          <a:noFill/>
        </p:spPr>
        <p:txBody>
          <a:bodyPr wrap="square" rtlCol="0">
            <a:spAutoFit/>
          </a:bodyPr>
          <a:lstStyle/>
          <a:p>
            <a:pPr marL="285750" indent="-285750">
              <a:buFont typeface="Arial" panose="020B0604020202020204" pitchFamily="34" charset="0"/>
              <a:buChar char="•"/>
            </a:pPr>
            <a:r>
              <a:rPr lang="en-US" sz="1400"/>
              <a:t>MVP funded many phases of this dam removal project </a:t>
            </a:r>
          </a:p>
          <a:p>
            <a:pPr marL="285750" indent="-285750">
              <a:buFont typeface="Arial" panose="020B0604020202020204" pitchFamily="34" charset="0"/>
              <a:buChar char="•"/>
            </a:pPr>
            <a:r>
              <a:rPr lang="en-US" sz="1400"/>
              <a:t>Resilience impacts:</a:t>
            </a:r>
          </a:p>
          <a:p>
            <a:pPr marL="742950" lvl="1" indent="-285750">
              <a:buFont typeface="Arial" panose="020B0604020202020204" pitchFamily="34" charset="0"/>
              <a:buChar char="•"/>
            </a:pPr>
            <a:r>
              <a:rPr lang="en-US" sz="1400"/>
              <a:t>Reduces risk of riverine flooding in an EJ neighborhood</a:t>
            </a:r>
          </a:p>
          <a:p>
            <a:pPr marL="742950" lvl="1" indent="-285750">
              <a:buFont typeface="Arial" panose="020B0604020202020204" pitchFamily="34" charset="0"/>
              <a:buChar char="•"/>
            </a:pPr>
            <a:r>
              <a:rPr lang="en-US" sz="1400"/>
              <a:t>Increases access to the river for cooling and recreation</a:t>
            </a:r>
          </a:p>
          <a:p>
            <a:pPr marL="742950" lvl="1" indent="-285750">
              <a:buFont typeface="Arial" panose="020B0604020202020204" pitchFamily="34" charset="0"/>
              <a:buChar char="•"/>
            </a:pPr>
            <a:r>
              <a:rPr lang="en-US" sz="1400"/>
              <a:t>Restoration of river and riverfront</a:t>
            </a:r>
          </a:p>
          <a:p>
            <a:pPr marL="1200150" lvl="2" indent="-285750">
              <a:buFont typeface="Arial" panose="020B0604020202020204" pitchFamily="34" charset="0"/>
              <a:buChar char="•"/>
            </a:pPr>
            <a:r>
              <a:rPr lang="en-US" sz="1400"/>
              <a:t>Removal of high hazard dam</a:t>
            </a:r>
          </a:p>
          <a:p>
            <a:pPr marL="1200150" lvl="2" indent="-285750">
              <a:buFont typeface="Arial" panose="020B0604020202020204" pitchFamily="34" charset="0"/>
              <a:buChar char="•"/>
            </a:pPr>
            <a:r>
              <a:rPr lang="en-US" sz="1400"/>
              <a:t>Removal of debris and contamination</a:t>
            </a:r>
          </a:p>
          <a:p>
            <a:pPr marL="1200150" lvl="2" indent="-285750">
              <a:buFont typeface="Arial" panose="020B0604020202020204" pitchFamily="34" charset="0"/>
              <a:buChar char="•"/>
            </a:pPr>
            <a:r>
              <a:rPr lang="en-US" sz="1400"/>
              <a:t>Enhance fish passage and habitat</a:t>
            </a:r>
          </a:p>
          <a:p>
            <a:pPr marL="1200150" lvl="2" indent="-285750">
              <a:buFont typeface="Arial" panose="020B0604020202020204" pitchFamily="34" charset="0"/>
              <a:buChar char="•"/>
            </a:pPr>
            <a:r>
              <a:rPr lang="en-US" sz="1400"/>
              <a:t>Increase tree cover</a:t>
            </a:r>
          </a:p>
          <a:p>
            <a:pPr marL="285750" indent="-285750">
              <a:buFont typeface="Arial" panose="020B0604020202020204" pitchFamily="34" charset="0"/>
              <a:buChar char="•"/>
            </a:pPr>
            <a:r>
              <a:rPr lang="en-US" sz="1400"/>
              <a:t>Total construction cost ranges from $9.2 – 12.3 million</a:t>
            </a:r>
          </a:p>
          <a:p>
            <a:pPr marL="742950" lvl="1" indent="-285750">
              <a:buFont typeface="Arial" panose="020B0604020202020204" pitchFamily="34" charset="0"/>
              <a:buChar char="•"/>
            </a:pPr>
            <a:r>
              <a:rPr lang="en-US" sz="1400"/>
              <a:t>Current secured construction funding includes:</a:t>
            </a:r>
          </a:p>
          <a:p>
            <a:pPr marL="1200150" lvl="2" indent="-285750">
              <a:buFont typeface="Arial" panose="020B0604020202020204" pitchFamily="34" charset="0"/>
              <a:buChar char="•"/>
            </a:pPr>
            <a:r>
              <a:rPr lang="en-US" sz="1400"/>
              <a:t>$3M MVP Action Grant</a:t>
            </a:r>
          </a:p>
          <a:p>
            <a:pPr marL="1200150" lvl="2" indent="-285750">
              <a:buFont typeface="Arial" panose="020B0604020202020204" pitchFamily="34" charset="0"/>
              <a:buChar char="•"/>
            </a:pPr>
            <a:r>
              <a:rPr lang="en-US" sz="1400"/>
              <a:t>$1M Dams and Seawalls Grant</a:t>
            </a:r>
          </a:p>
          <a:p>
            <a:pPr marL="1200150" lvl="2" indent="-285750">
              <a:buFont typeface="Arial" panose="020B0604020202020204" pitchFamily="34" charset="0"/>
              <a:buChar char="•"/>
            </a:pPr>
            <a:r>
              <a:rPr lang="en-US" sz="1400"/>
              <a:t>$1M Inland Dredging Grant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507110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47579-0F2C-4794-BB24-38044BF9ABEA}"/>
              </a:ext>
            </a:extLst>
          </p:cNvPr>
          <p:cNvSpPr>
            <a:spLocks noGrp="1"/>
          </p:cNvSpPr>
          <p:nvPr>
            <p:ph type="title"/>
          </p:nvPr>
        </p:nvSpPr>
        <p:spPr/>
        <p:txBody>
          <a:bodyPr/>
          <a:lstStyle/>
          <a:p>
            <a:r>
              <a:rPr lang="en-US"/>
              <a:t>Monatiquot River Restoration </a:t>
            </a:r>
          </a:p>
        </p:txBody>
      </p:sp>
      <p:sp>
        <p:nvSpPr>
          <p:cNvPr id="3" name="Text Placeholder 2">
            <a:extLst>
              <a:ext uri="{FF2B5EF4-FFF2-40B4-BE49-F238E27FC236}">
                <a16:creationId xmlns:a16="http://schemas.microsoft.com/office/drawing/2014/main" id="{36509342-F7A3-4A2A-A471-BD08512E1104}"/>
              </a:ext>
            </a:extLst>
          </p:cNvPr>
          <p:cNvSpPr>
            <a:spLocks noGrp="1"/>
          </p:cNvSpPr>
          <p:nvPr>
            <p:ph type="body" sz="quarter" idx="11"/>
          </p:nvPr>
        </p:nvSpPr>
        <p:spPr/>
        <p:txBody>
          <a:bodyPr/>
          <a:lstStyle/>
          <a:p>
            <a:r>
              <a:rPr lang="en-US"/>
              <a:t>Braintree FY 21-24</a:t>
            </a:r>
          </a:p>
        </p:txBody>
      </p:sp>
      <p:pic>
        <p:nvPicPr>
          <p:cNvPr id="21" name="Picture Placeholder 20" descr="A river running through a city&#10;&#10;Description automatically generated">
            <a:extLst>
              <a:ext uri="{FF2B5EF4-FFF2-40B4-BE49-F238E27FC236}">
                <a16:creationId xmlns:a16="http://schemas.microsoft.com/office/drawing/2014/main" id="{3E9F1F18-D5AB-1C5B-0253-C908DE5AA52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963" b="17963"/>
          <a:stretch>
            <a:fillRect/>
          </a:stretch>
        </p:blipFill>
        <p:spPr/>
      </p:pic>
      <p:sp>
        <p:nvSpPr>
          <p:cNvPr id="8" name="Content Placeholder 7">
            <a:extLst>
              <a:ext uri="{FF2B5EF4-FFF2-40B4-BE49-F238E27FC236}">
                <a16:creationId xmlns:a16="http://schemas.microsoft.com/office/drawing/2014/main" id="{D450DBA7-83A2-412E-A40C-92A21ED5F36F}"/>
              </a:ext>
            </a:extLst>
          </p:cNvPr>
          <p:cNvSpPr>
            <a:spLocks noGrp="1"/>
          </p:cNvSpPr>
          <p:nvPr>
            <p:ph sz="half" idx="19"/>
          </p:nvPr>
        </p:nvSpPr>
        <p:spPr>
          <a:xfrm>
            <a:off x="1979010" y="1998714"/>
            <a:ext cx="4787900" cy="962646"/>
          </a:xfrm>
        </p:spPr>
        <p:txBody>
          <a:bodyPr>
            <a:normAutofit/>
          </a:bodyPr>
          <a:lstStyle/>
          <a:p>
            <a:r>
              <a:rPr lang="en-US"/>
              <a:t>Learn More:</a:t>
            </a:r>
            <a:endParaRPr lang="en-US">
              <a:hlinkClick r:id="" action="ppaction://noaction"/>
            </a:endParaRPr>
          </a:p>
          <a:p>
            <a:r>
              <a:rPr lang="en-US">
                <a:hlinkClick r:id="" action="ppaction://noaction"/>
              </a:rPr>
              <a:t>Project Website</a:t>
            </a:r>
            <a:endParaRPr lang="en-US"/>
          </a:p>
          <a:p>
            <a:endParaRPr lang="en-US"/>
          </a:p>
        </p:txBody>
      </p:sp>
      <p:sp>
        <p:nvSpPr>
          <p:cNvPr id="6" name="Content Placeholder 5">
            <a:extLst>
              <a:ext uri="{FF2B5EF4-FFF2-40B4-BE49-F238E27FC236}">
                <a16:creationId xmlns:a16="http://schemas.microsoft.com/office/drawing/2014/main" id="{763C22B1-FE5A-4FA1-960C-3B9FC5CFC1B3}"/>
              </a:ext>
            </a:extLst>
          </p:cNvPr>
          <p:cNvSpPr>
            <a:spLocks noGrp="1"/>
          </p:cNvSpPr>
          <p:nvPr>
            <p:ph sz="half" idx="14"/>
          </p:nvPr>
        </p:nvSpPr>
        <p:spPr/>
        <p:txBody>
          <a:bodyPr>
            <a:normAutofit/>
          </a:bodyPr>
          <a:lstStyle/>
          <a:p>
            <a:r>
              <a:rPr lang="en-US" sz="1700">
                <a:effectLst/>
                <a:ea typeface="Cambria" panose="02040503050406030204" pitchFamily="18" charset="0"/>
                <a:cs typeface="Times New Roman" panose="02020603050405020304" pitchFamily="18" charset="0"/>
              </a:rPr>
              <a:t>Construction </a:t>
            </a:r>
            <a:endParaRPr lang="en-US" sz="1700">
              <a:ea typeface="Cambria" panose="02040503050406030204" pitchFamily="18" charset="0"/>
            </a:endParaRPr>
          </a:p>
        </p:txBody>
      </p:sp>
      <p:sp>
        <p:nvSpPr>
          <p:cNvPr id="7" name="Content Placeholder 6">
            <a:extLst>
              <a:ext uri="{FF2B5EF4-FFF2-40B4-BE49-F238E27FC236}">
                <a16:creationId xmlns:a16="http://schemas.microsoft.com/office/drawing/2014/main" id="{C2EF22D5-827A-4E1C-B521-1A3608F4E23D}"/>
              </a:ext>
            </a:extLst>
          </p:cNvPr>
          <p:cNvSpPr>
            <a:spLocks noGrp="1"/>
          </p:cNvSpPr>
          <p:nvPr>
            <p:ph sz="half" idx="18"/>
          </p:nvPr>
        </p:nvSpPr>
        <p:spPr/>
        <p:txBody>
          <a:bodyPr>
            <a:normAutofit fontScale="92500" lnSpcReduction="10000"/>
          </a:bodyPr>
          <a:lstStyle/>
          <a:p>
            <a:r>
              <a:rPr lang="en-US" dirty="0"/>
              <a:t>The project is located on private property and</a:t>
            </a:r>
          </a:p>
          <a:p>
            <a:pPr marL="285750" indent="-285750">
              <a:buFont typeface="Arial" panose="020B0604020202020204" pitchFamily="34" charset="0"/>
              <a:buChar char="•"/>
            </a:pPr>
            <a:r>
              <a:rPr lang="en-US" dirty="0"/>
              <a:t>removed two obsolete dams</a:t>
            </a:r>
          </a:p>
          <a:p>
            <a:pPr marL="285750" indent="-285750">
              <a:buFont typeface="Arial" panose="020B0604020202020204" pitchFamily="34" charset="0"/>
              <a:buChar char="•"/>
            </a:pPr>
            <a:r>
              <a:rPr lang="en-US" dirty="0"/>
              <a:t>removed contaminated sediment and restored the river channel </a:t>
            </a:r>
          </a:p>
          <a:p>
            <a:pPr marL="285750" indent="-285750">
              <a:buFont typeface="Arial" panose="020B0604020202020204" pitchFamily="34" charset="0"/>
              <a:buChar char="•"/>
            </a:pPr>
            <a:r>
              <a:rPr lang="en-US" dirty="0"/>
              <a:t>created a public walking trail along the river</a:t>
            </a:r>
          </a:p>
          <a:p>
            <a:pPr marL="285750" indent="-285750">
              <a:buFont typeface="Arial" panose="020B0604020202020204" pitchFamily="34" charset="0"/>
              <a:buChar char="•"/>
            </a:pPr>
            <a:r>
              <a:rPr lang="en-US" dirty="0"/>
              <a:t>Located in an EJ neighborhood</a:t>
            </a:r>
          </a:p>
        </p:txBody>
      </p:sp>
      <p:sp>
        <p:nvSpPr>
          <p:cNvPr id="9" name="Content Placeholder 8">
            <a:extLst>
              <a:ext uri="{FF2B5EF4-FFF2-40B4-BE49-F238E27FC236}">
                <a16:creationId xmlns:a16="http://schemas.microsoft.com/office/drawing/2014/main" id="{F14A406C-6846-402B-B20D-2D915E0355A4}"/>
              </a:ext>
            </a:extLst>
          </p:cNvPr>
          <p:cNvSpPr>
            <a:spLocks noGrp="1"/>
          </p:cNvSpPr>
          <p:nvPr>
            <p:ph sz="half" idx="21"/>
          </p:nvPr>
        </p:nvSpPr>
        <p:spPr/>
        <p:txBody>
          <a:bodyPr vert="horz" lIns="91440" tIns="45720" rIns="91440" bIns="45720" rtlCol="0" anchor="t">
            <a:normAutofit/>
          </a:bodyPr>
          <a:lstStyle/>
          <a:p>
            <a:r>
              <a:rPr lang="en-US"/>
              <a:t>$250,000</a:t>
            </a:r>
          </a:p>
        </p:txBody>
      </p:sp>
      <p:sp>
        <p:nvSpPr>
          <p:cNvPr id="10" name="Text Placeholder 9">
            <a:extLst>
              <a:ext uri="{FF2B5EF4-FFF2-40B4-BE49-F238E27FC236}">
                <a16:creationId xmlns:a16="http://schemas.microsoft.com/office/drawing/2014/main" id="{C3E538C8-0AED-4F2D-92AA-54518552E135}"/>
              </a:ext>
            </a:extLst>
          </p:cNvPr>
          <p:cNvSpPr>
            <a:spLocks noGrp="1"/>
          </p:cNvSpPr>
          <p:nvPr>
            <p:ph type="body" sz="quarter" idx="22"/>
          </p:nvPr>
        </p:nvSpPr>
        <p:spPr/>
        <p:txBody>
          <a:bodyPr>
            <a:normAutofit/>
          </a:bodyPr>
          <a:lstStyle/>
          <a:p>
            <a:r>
              <a:rPr lang="en-US" sz="1700">
                <a:effectLst/>
                <a:ea typeface="Times New Roman" panose="02020603050405020304" pitchFamily="18" charset="0"/>
                <a:cs typeface="Times New Roman" panose="02020603050405020304" pitchFamily="18" charset="0"/>
              </a:rPr>
              <a:t>Nature-based Solutions for Ecological and Public Health </a:t>
            </a:r>
            <a:endParaRPr lang="en-US" sz="1700"/>
          </a:p>
        </p:txBody>
      </p:sp>
      <p:sp>
        <p:nvSpPr>
          <p:cNvPr id="35" name="Flowchart: Connector 34">
            <a:extLst>
              <a:ext uri="{FF2B5EF4-FFF2-40B4-BE49-F238E27FC236}">
                <a16:creationId xmlns:a16="http://schemas.microsoft.com/office/drawing/2014/main" id="{B13DC9F9-7919-4D77-A6E6-215E06566612}"/>
              </a:ext>
            </a:extLst>
          </p:cNvPr>
          <p:cNvSpPr/>
          <p:nvPr/>
        </p:nvSpPr>
        <p:spPr>
          <a:xfrm flipV="1">
            <a:off x="1110971" y="2404268"/>
            <a:ext cx="101600" cy="87244"/>
          </a:xfrm>
          <a:prstGeom prst="flowChartConnector">
            <a:avLst/>
          </a:prstGeom>
          <a:solidFill>
            <a:schemeClr val="accent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175">
                <a:solidFill>
                  <a:prstClr val="black"/>
                </a:solidFill>
              </a:ln>
              <a:solidFill>
                <a:srgbClr val="FF0000"/>
              </a:solidFill>
              <a:effectLst/>
              <a:uLnTx/>
              <a:uFillTx/>
              <a:latin typeface="Calibri"/>
              <a:ea typeface="+mn-ea"/>
              <a:cs typeface="+mn-cs"/>
            </a:endParaRPr>
          </a:p>
        </p:txBody>
      </p:sp>
      <p:sp>
        <p:nvSpPr>
          <p:cNvPr id="12" name="Content Placeholder 11">
            <a:extLst>
              <a:ext uri="{FF2B5EF4-FFF2-40B4-BE49-F238E27FC236}">
                <a16:creationId xmlns:a16="http://schemas.microsoft.com/office/drawing/2014/main" id="{2172FED7-C499-48EC-A7F5-71D0B1731473}"/>
              </a:ext>
            </a:extLst>
          </p:cNvPr>
          <p:cNvSpPr>
            <a:spLocks noGrp="1"/>
          </p:cNvSpPr>
          <p:nvPr>
            <p:ph sz="half" idx="1"/>
          </p:nvPr>
        </p:nvSpPr>
        <p:spPr/>
        <p:txBody>
          <a:bodyPr/>
          <a:lstStyle/>
          <a:p>
            <a:r>
              <a:rPr lang="en-US"/>
              <a:t>$750,000</a:t>
            </a:r>
          </a:p>
        </p:txBody>
      </p:sp>
      <p:pic>
        <p:nvPicPr>
          <p:cNvPr id="27" name="Picture Placeholder 26" descr="A couple of construction machines&#10;&#10;Description automatically generated">
            <a:extLst>
              <a:ext uri="{FF2B5EF4-FFF2-40B4-BE49-F238E27FC236}">
                <a16:creationId xmlns:a16="http://schemas.microsoft.com/office/drawing/2014/main" id="{8F41F393-B5F5-A08C-E690-7EFDC0E66B2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512" b="12512"/>
          <a:stretch>
            <a:fillRect/>
          </a:stretch>
        </p:blipFill>
        <p:spPr/>
      </p:pic>
    </p:spTree>
    <p:extLst>
      <p:ext uri="{BB962C8B-B14F-4D97-AF65-F5344CB8AC3E}">
        <p14:creationId xmlns:p14="http://schemas.microsoft.com/office/powerpoint/2010/main" val="310622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DE23B-1840-404C-8714-FAD990A101D6}"/>
              </a:ext>
            </a:extLst>
          </p:cNvPr>
          <p:cNvSpPr>
            <a:spLocks noGrp="1"/>
          </p:cNvSpPr>
          <p:nvPr>
            <p:ph type="sldNum" sz="quarter" idx="12"/>
          </p:nvPr>
        </p:nvSpPr>
        <p:spPr>
          <a:xfrm>
            <a:off x="8382000" y="6165850"/>
            <a:ext cx="2743200" cy="365125"/>
          </a:xfrm>
        </p:spPr>
        <p:txBody>
          <a:bodyPr/>
          <a:lstStyle/>
          <a:p>
            <a:fld id="{BC10594C-12C3-49D5-B979-B8F1D822F98F}" type="slidenum">
              <a:rPr lang="en-US" smtClean="0"/>
              <a:t>7</a:t>
            </a:fld>
            <a:endParaRPr lang="en-US"/>
          </a:p>
        </p:txBody>
      </p:sp>
      <p:pic>
        <p:nvPicPr>
          <p:cNvPr id="3" name="Picture 2" descr="A close up of a map&#10;&#10;Description automatically generated">
            <a:extLst>
              <a:ext uri="{FF2B5EF4-FFF2-40B4-BE49-F238E27FC236}">
                <a16:creationId xmlns:a16="http://schemas.microsoft.com/office/drawing/2014/main" id="{6FF93763-FBD8-4054-8E25-3D877B71B2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0" b="5361"/>
          <a:stretch/>
        </p:blipFill>
        <p:spPr>
          <a:xfrm>
            <a:off x="787401" y="-53978"/>
            <a:ext cx="10436993" cy="6721479"/>
          </a:xfrm>
          <a:prstGeom prst="rect">
            <a:avLst/>
          </a:prstGeom>
        </p:spPr>
      </p:pic>
      <p:cxnSp>
        <p:nvCxnSpPr>
          <p:cNvPr id="60" name="Straight Connector 59">
            <a:extLst>
              <a:ext uri="{FF2B5EF4-FFF2-40B4-BE49-F238E27FC236}">
                <a16:creationId xmlns:a16="http://schemas.microsoft.com/office/drawing/2014/main" id="{F8DF23EE-8EC3-4706-9FCC-3E9BCAB8C51B}"/>
              </a:ext>
            </a:extLst>
          </p:cNvPr>
          <p:cNvCxnSpPr>
            <a:cxnSpLocks/>
          </p:cNvCxnSpPr>
          <p:nvPr/>
        </p:nvCxnSpPr>
        <p:spPr>
          <a:xfrm flipV="1">
            <a:off x="4411134" y="497417"/>
            <a:ext cx="10583" cy="1661583"/>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89129AA-5349-4ADB-8AB2-7D59A90E1627}"/>
              </a:ext>
            </a:extLst>
          </p:cNvPr>
          <p:cNvGrpSpPr/>
          <p:nvPr/>
        </p:nvGrpSpPr>
        <p:grpSpPr>
          <a:xfrm>
            <a:off x="1397000" y="1308102"/>
            <a:ext cx="7823200" cy="3386558"/>
            <a:chOff x="1219200" y="1123950"/>
            <a:chExt cx="5867400" cy="2539916"/>
          </a:xfrm>
        </p:grpSpPr>
        <p:sp>
          <p:nvSpPr>
            <p:cNvPr id="31" name="TextBox 30">
              <a:extLst>
                <a:ext uri="{FF2B5EF4-FFF2-40B4-BE49-F238E27FC236}">
                  <a16:creationId xmlns:a16="http://schemas.microsoft.com/office/drawing/2014/main" id="{F55B605C-CE1E-48C1-A725-AE436897BAEB}"/>
                </a:ext>
              </a:extLst>
            </p:cNvPr>
            <p:cNvSpPr txBox="1"/>
            <p:nvPr/>
          </p:nvSpPr>
          <p:spPr>
            <a:xfrm>
              <a:off x="4343400" y="2433250"/>
              <a:ext cx="685800" cy="253916"/>
            </a:xfrm>
            <a:prstGeom prst="rect">
              <a:avLst/>
            </a:prstGeom>
            <a:solidFill>
              <a:srgbClr val="008080"/>
            </a:solidFill>
          </p:spPr>
          <p:txBody>
            <a:bodyPr wrap="square" rtlCol="0">
              <a:spAutoFit/>
            </a:bodyPr>
            <a:lstStyle/>
            <a:p>
              <a:pPr algn="ctr"/>
              <a:r>
                <a:rPr lang="en-US" sz="1600">
                  <a:solidFill>
                    <a:schemeClr val="bg1">
                      <a:lumMod val="95000"/>
                    </a:schemeClr>
                  </a:solidFill>
                  <a:latin typeface="Bahnschrift" panose="020B0502040204020203" pitchFamily="34" charset="0"/>
                </a:rPr>
                <a:t>Central</a:t>
              </a:r>
            </a:p>
          </p:txBody>
        </p:sp>
        <p:sp>
          <p:nvSpPr>
            <p:cNvPr id="32" name="TextBox 31">
              <a:extLst>
                <a:ext uri="{FF2B5EF4-FFF2-40B4-BE49-F238E27FC236}">
                  <a16:creationId xmlns:a16="http://schemas.microsoft.com/office/drawing/2014/main" id="{459581D8-6368-451E-B644-9BCCB3985452}"/>
                </a:ext>
              </a:extLst>
            </p:cNvPr>
            <p:cNvSpPr txBox="1"/>
            <p:nvPr/>
          </p:nvSpPr>
          <p:spPr>
            <a:xfrm>
              <a:off x="5410200" y="1123950"/>
              <a:ext cx="914400" cy="253916"/>
            </a:xfrm>
            <a:prstGeom prst="rect">
              <a:avLst/>
            </a:prstGeom>
            <a:solidFill>
              <a:srgbClr val="008080"/>
            </a:solidFill>
            <a:ln>
              <a:noFill/>
            </a:ln>
          </p:spPr>
          <p:txBody>
            <a:bodyPr wrap="square" rtlCol="0">
              <a:spAutoFit/>
            </a:bodyPr>
            <a:lstStyle/>
            <a:p>
              <a:pPr algn="ctr"/>
              <a:r>
                <a:rPr lang="en-US" sz="1600">
                  <a:solidFill>
                    <a:schemeClr val="bg1">
                      <a:lumMod val="95000"/>
                    </a:schemeClr>
                  </a:solidFill>
                  <a:latin typeface="Bahnschrift" panose="020B0502040204020203" pitchFamily="34" charset="0"/>
                </a:rPr>
                <a:t>Northeast</a:t>
              </a:r>
            </a:p>
          </p:txBody>
        </p:sp>
        <p:sp>
          <p:nvSpPr>
            <p:cNvPr id="33" name="TextBox 32">
              <a:extLst>
                <a:ext uri="{FF2B5EF4-FFF2-40B4-BE49-F238E27FC236}">
                  <a16:creationId xmlns:a16="http://schemas.microsoft.com/office/drawing/2014/main" id="{D42B0FD5-DAC2-4326-9408-EB1D5D6C8E5E}"/>
                </a:ext>
              </a:extLst>
            </p:cNvPr>
            <p:cNvSpPr txBox="1"/>
            <p:nvPr/>
          </p:nvSpPr>
          <p:spPr>
            <a:xfrm>
              <a:off x="5410200" y="2110085"/>
              <a:ext cx="762000" cy="438581"/>
            </a:xfrm>
            <a:prstGeom prst="rect">
              <a:avLst/>
            </a:prstGeom>
            <a:solidFill>
              <a:srgbClr val="008080"/>
            </a:solidFill>
            <a:ln>
              <a:noFill/>
            </a:ln>
          </p:spPr>
          <p:txBody>
            <a:bodyPr wrap="square" rtlCol="0">
              <a:spAutoFit/>
            </a:bodyPr>
            <a:lstStyle/>
            <a:p>
              <a:pPr algn="ctr"/>
              <a:r>
                <a:rPr lang="en-US" sz="1600">
                  <a:solidFill>
                    <a:schemeClr val="bg1">
                      <a:lumMod val="95000"/>
                    </a:schemeClr>
                  </a:solidFill>
                  <a:latin typeface="Bahnschrift" panose="020B0502040204020203" pitchFamily="34" charset="0"/>
                </a:rPr>
                <a:t>Greater Boston</a:t>
              </a:r>
            </a:p>
          </p:txBody>
        </p:sp>
        <p:sp>
          <p:nvSpPr>
            <p:cNvPr id="41" name="TextBox 40">
              <a:extLst>
                <a:ext uri="{FF2B5EF4-FFF2-40B4-BE49-F238E27FC236}">
                  <a16:creationId xmlns:a16="http://schemas.microsoft.com/office/drawing/2014/main" id="{019398C5-639B-4F06-976B-A5F6218E4319}"/>
                </a:ext>
              </a:extLst>
            </p:cNvPr>
            <p:cNvSpPr txBox="1"/>
            <p:nvPr/>
          </p:nvSpPr>
          <p:spPr>
            <a:xfrm>
              <a:off x="6172200" y="3409950"/>
              <a:ext cx="914400" cy="253916"/>
            </a:xfrm>
            <a:prstGeom prst="rect">
              <a:avLst/>
            </a:prstGeom>
            <a:solidFill>
              <a:srgbClr val="008080"/>
            </a:solidFill>
            <a:ln>
              <a:noFill/>
            </a:ln>
          </p:spPr>
          <p:txBody>
            <a:bodyPr wrap="square" rtlCol="0">
              <a:spAutoFit/>
            </a:bodyPr>
            <a:lstStyle/>
            <a:p>
              <a:pPr algn="ctr"/>
              <a:r>
                <a:rPr lang="en-US" sz="1600">
                  <a:solidFill>
                    <a:schemeClr val="bg1">
                      <a:lumMod val="95000"/>
                    </a:schemeClr>
                  </a:solidFill>
                  <a:latin typeface="Bahnschrift" panose="020B0502040204020203" pitchFamily="34" charset="0"/>
                </a:rPr>
                <a:t>Southeast</a:t>
              </a:r>
            </a:p>
          </p:txBody>
        </p:sp>
        <p:sp>
          <p:nvSpPr>
            <p:cNvPr id="42" name="TextBox 41">
              <a:extLst>
                <a:ext uri="{FF2B5EF4-FFF2-40B4-BE49-F238E27FC236}">
                  <a16:creationId xmlns:a16="http://schemas.microsoft.com/office/drawing/2014/main" id="{2381C699-1B04-4F53-83A7-EE32F24A80C9}"/>
                </a:ext>
              </a:extLst>
            </p:cNvPr>
            <p:cNvSpPr txBox="1"/>
            <p:nvPr/>
          </p:nvSpPr>
          <p:spPr>
            <a:xfrm>
              <a:off x="1219200" y="2110085"/>
              <a:ext cx="1066800" cy="438581"/>
            </a:xfrm>
            <a:prstGeom prst="rect">
              <a:avLst/>
            </a:prstGeom>
            <a:solidFill>
              <a:srgbClr val="008080"/>
            </a:solidFill>
          </p:spPr>
          <p:txBody>
            <a:bodyPr wrap="square" rtlCol="0">
              <a:spAutoFit/>
            </a:bodyPr>
            <a:lstStyle/>
            <a:p>
              <a:pPr algn="ctr"/>
              <a:r>
                <a:rPr lang="en-US" sz="1600">
                  <a:solidFill>
                    <a:schemeClr val="bg1">
                      <a:lumMod val="95000"/>
                    </a:schemeClr>
                  </a:solidFill>
                  <a:latin typeface="Bahnschrift" panose="020B0502040204020203" pitchFamily="34" charset="0"/>
                </a:rPr>
                <a:t>Berkshires &amp; </a:t>
              </a:r>
              <a:r>
                <a:rPr lang="en-US" sz="1600" err="1">
                  <a:solidFill>
                    <a:schemeClr val="bg1">
                      <a:lumMod val="95000"/>
                    </a:schemeClr>
                  </a:solidFill>
                  <a:latin typeface="Bahnschrift" panose="020B0502040204020203" pitchFamily="34" charset="0"/>
                </a:rPr>
                <a:t>Hilltowns</a:t>
              </a:r>
              <a:endParaRPr lang="en-US" sz="1600">
                <a:solidFill>
                  <a:schemeClr val="bg1">
                    <a:lumMod val="95000"/>
                  </a:schemeClr>
                </a:solidFill>
                <a:latin typeface="Bahnschrift" panose="020B0502040204020203" pitchFamily="34" charset="0"/>
              </a:endParaRPr>
            </a:p>
          </p:txBody>
        </p:sp>
        <p:sp>
          <p:nvSpPr>
            <p:cNvPr id="43" name="TextBox 42">
              <a:extLst>
                <a:ext uri="{FF2B5EF4-FFF2-40B4-BE49-F238E27FC236}">
                  <a16:creationId xmlns:a16="http://schemas.microsoft.com/office/drawing/2014/main" id="{C236C776-CA3E-42C8-83C8-5205BECD645E}"/>
                </a:ext>
              </a:extLst>
            </p:cNvPr>
            <p:cNvSpPr txBox="1"/>
            <p:nvPr/>
          </p:nvSpPr>
          <p:spPr>
            <a:xfrm>
              <a:off x="2971800" y="1428750"/>
              <a:ext cx="1066800" cy="438581"/>
            </a:xfrm>
            <a:prstGeom prst="rect">
              <a:avLst/>
            </a:prstGeom>
            <a:solidFill>
              <a:srgbClr val="008080"/>
            </a:solidFill>
            <a:ln>
              <a:noFill/>
            </a:ln>
          </p:spPr>
          <p:txBody>
            <a:bodyPr wrap="square" rtlCol="0">
              <a:spAutoFit/>
            </a:bodyPr>
            <a:lstStyle/>
            <a:p>
              <a:pPr algn="ctr"/>
              <a:r>
                <a:rPr lang="en-US" sz="1600">
                  <a:solidFill>
                    <a:schemeClr val="bg1">
                      <a:lumMod val="95000"/>
                    </a:schemeClr>
                  </a:solidFill>
                  <a:latin typeface="Bahnschrift" panose="020B0502040204020203" pitchFamily="34" charset="0"/>
                </a:rPr>
                <a:t>Greater CT River Valley</a:t>
              </a:r>
            </a:p>
          </p:txBody>
        </p:sp>
      </p:grpSp>
      <p:cxnSp>
        <p:nvCxnSpPr>
          <p:cNvPr id="5" name="Straight Connector 4">
            <a:extLst>
              <a:ext uri="{FF2B5EF4-FFF2-40B4-BE49-F238E27FC236}">
                <a16:creationId xmlns:a16="http://schemas.microsoft.com/office/drawing/2014/main" id="{AB4E5A87-F4AB-427E-8D0C-25347038AEA2}"/>
              </a:ext>
            </a:extLst>
          </p:cNvPr>
          <p:cNvCxnSpPr>
            <a:cxnSpLocks/>
          </p:cNvCxnSpPr>
          <p:nvPr/>
        </p:nvCxnSpPr>
        <p:spPr>
          <a:xfrm>
            <a:off x="8001000" y="1409700"/>
            <a:ext cx="8128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79793FA-1696-4D12-8873-64A6CC17C7CC}"/>
              </a:ext>
            </a:extLst>
          </p:cNvPr>
          <p:cNvSpPr/>
          <p:nvPr/>
        </p:nvSpPr>
        <p:spPr>
          <a:xfrm>
            <a:off x="8813800" y="1206500"/>
            <a:ext cx="2946400" cy="1107804"/>
          </a:xfrm>
          <a:prstGeom prst="rect">
            <a:avLst/>
          </a:prstGeom>
        </p:spPr>
        <p:txBody>
          <a:bodyPr wrap="square" anchor="t">
            <a:spAutoFit/>
          </a:bodyPr>
          <a:lstStyle/>
          <a:p>
            <a:r>
              <a:rPr lang="en-US" sz="1333">
                <a:solidFill>
                  <a:srgbClr val="008080"/>
                </a:solidFill>
                <a:latin typeface="Bahnschrift" panose="020B0502040204020203" pitchFamily="34" charset="0"/>
              </a:rPr>
              <a:t>Regional Coordinator: </a:t>
            </a:r>
          </a:p>
          <a:p>
            <a:r>
              <a:rPr lang="en-US" sz="1333">
                <a:latin typeface="Bahnschrift" panose="020B0502040204020203" pitchFamily="34" charset="0"/>
              </a:rPr>
              <a:t>Michelle Rowden </a:t>
            </a:r>
            <a:r>
              <a:rPr lang="en-US" sz="1300">
                <a:latin typeface="Bahnschrift"/>
                <a:hlinkClick r:id="rId4"/>
              </a:rPr>
              <a:t>michelle.rowden@mass.gov</a:t>
            </a:r>
            <a:endParaRPr lang="en-US" sz="1300">
              <a:latin typeface="Bahnschrift" panose="020B0502040204020203" pitchFamily="34" charset="0"/>
              <a:hlinkClick r:id="rId4"/>
            </a:endParaRPr>
          </a:p>
          <a:p>
            <a:r>
              <a:rPr lang="en-US" sz="1300">
                <a:latin typeface="Bahnschrift"/>
              </a:rPr>
              <a:t>857-343-0097</a:t>
            </a:r>
            <a:endParaRPr lang="en-US" sz="1300">
              <a:latin typeface="Bahnschrift" panose="020B0502040204020203" pitchFamily="34" charset="0"/>
            </a:endParaRPr>
          </a:p>
          <a:p>
            <a:endParaRPr lang="en-US" sz="1333">
              <a:latin typeface="Bahnschrift" panose="020B0502040204020203" pitchFamily="34" charset="0"/>
            </a:endParaRPr>
          </a:p>
        </p:txBody>
      </p:sp>
      <p:sp>
        <p:nvSpPr>
          <p:cNvPr id="9" name="Rectangle 8">
            <a:extLst>
              <a:ext uri="{FF2B5EF4-FFF2-40B4-BE49-F238E27FC236}">
                <a16:creationId xmlns:a16="http://schemas.microsoft.com/office/drawing/2014/main" id="{B6820883-6DA2-4E0F-9184-4D72E02F3324}"/>
              </a:ext>
            </a:extLst>
          </p:cNvPr>
          <p:cNvSpPr/>
          <p:nvPr/>
        </p:nvSpPr>
        <p:spPr>
          <a:xfrm>
            <a:off x="8712200" y="2628900"/>
            <a:ext cx="3883793" cy="902683"/>
          </a:xfrm>
          <a:prstGeom prst="rect">
            <a:avLst/>
          </a:prstGeom>
        </p:spPr>
        <p:txBody>
          <a:bodyPr wrap="square" lIns="91440" tIns="45720" rIns="91440" bIns="45720" anchor="t">
            <a:spAutoFit/>
          </a:bodyPr>
          <a:lstStyle/>
          <a:p>
            <a:r>
              <a:rPr lang="en-US" sz="1300">
                <a:solidFill>
                  <a:srgbClr val="008080"/>
                </a:solidFill>
                <a:latin typeface="Bahnschrift"/>
              </a:rPr>
              <a:t>Regional Coordinator: </a:t>
            </a:r>
            <a:endParaRPr lang="en-US" sz="1333">
              <a:solidFill>
                <a:srgbClr val="008080"/>
              </a:solidFill>
              <a:latin typeface="Bahnschrift" panose="020B0502040204020203" pitchFamily="34" charset="0"/>
            </a:endParaRPr>
          </a:p>
          <a:p>
            <a:r>
              <a:rPr lang="en-US" sz="1300">
                <a:latin typeface="Bahnschrift"/>
              </a:rPr>
              <a:t>Carolyn Norkiewicz </a:t>
            </a:r>
          </a:p>
          <a:p>
            <a:r>
              <a:rPr lang="en-US" sz="1300">
                <a:latin typeface="Bahnschrift"/>
                <a:hlinkClick r:id="rId5"/>
              </a:rPr>
              <a:t>carolyn.m.norkiewicz@mass.gov</a:t>
            </a:r>
            <a:r>
              <a:rPr lang="en-US" sz="1300">
                <a:latin typeface="Bahnschrift"/>
              </a:rPr>
              <a:t> </a:t>
            </a:r>
            <a:endParaRPr lang="en-US" sz="1300">
              <a:latin typeface="Bahnschrift" panose="020B0502040204020203" pitchFamily="34" charset="0"/>
              <a:hlinkClick r:id="rId6"/>
            </a:endParaRPr>
          </a:p>
          <a:p>
            <a:r>
              <a:rPr lang="en-US" sz="1300">
                <a:latin typeface="Bahnschrift"/>
              </a:rPr>
              <a:t>617-894-7128</a:t>
            </a:r>
            <a:endParaRPr lang="en-US" sz="1300">
              <a:latin typeface="Bahnschrift" panose="020B0502040204020203" pitchFamily="34" charset="0"/>
            </a:endParaRPr>
          </a:p>
        </p:txBody>
      </p:sp>
      <p:cxnSp>
        <p:nvCxnSpPr>
          <p:cNvPr id="10" name="Straight Connector 9">
            <a:extLst>
              <a:ext uri="{FF2B5EF4-FFF2-40B4-BE49-F238E27FC236}">
                <a16:creationId xmlns:a16="http://schemas.microsoft.com/office/drawing/2014/main" id="{F31E1474-162F-4B7C-8A7A-F17D32313C67}"/>
              </a:ext>
            </a:extLst>
          </p:cNvPr>
          <p:cNvCxnSpPr>
            <a:cxnSpLocks/>
          </p:cNvCxnSpPr>
          <p:nvPr/>
        </p:nvCxnSpPr>
        <p:spPr>
          <a:xfrm>
            <a:off x="7899400" y="2832100"/>
            <a:ext cx="8128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F0D53B4-D3F4-4FEC-BFB3-2DCFFE275439}"/>
              </a:ext>
            </a:extLst>
          </p:cNvPr>
          <p:cNvSpPr/>
          <p:nvPr/>
        </p:nvSpPr>
        <p:spPr>
          <a:xfrm>
            <a:off x="5359400" y="5473701"/>
            <a:ext cx="2743200" cy="902683"/>
          </a:xfrm>
          <a:prstGeom prst="rect">
            <a:avLst/>
          </a:prstGeom>
        </p:spPr>
        <p:txBody>
          <a:bodyPr wrap="square" anchor="t">
            <a:spAutoFit/>
          </a:bodyPr>
          <a:lstStyle/>
          <a:p>
            <a:r>
              <a:rPr lang="en-US" sz="1333">
                <a:solidFill>
                  <a:srgbClr val="008080"/>
                </a:solidFill>
                <a:latin typeface="Bahnschrift" panose="020B0502040204020203" pitchFamily="34" charset="0"/>
              </a:rPr>
              <a:t>Regional Coordinator: </a:t>
            </a:r>
          </a:p>
          <a:p>
            <a:r>
              <a:rPr lang="en-US" sz="1333">
                <a:latin typeface="Bahnschrift" panose="020B0502040204020203" pitchFamily="34" charset="0"/>
              </a:rPr>
              <a:t>Courtney Rocha</a:t>
            </a:r>
          </a:p>
          <a:p>
            <a:r>
              <a:rPr lang="en-US" sz="1300">
                <a:latin typeface="Bahnschrift"/>
                <a:hlinkClick r:id="rId7"/>
              </a:rPr>
              <a:t>courtney.rocha@mass.gov</a:t>
            </a:r>
            <a:endParaRPr lang="en-US" sz="1300">
              <a:latin typeface="Bahnschrift" panose="020B0502040204020203" pitchFamily="34" charset="0"/>
              <a:hlinkClick r:id="rId7"/>
            </a:endParaRPr>
          </a:p>
          <a:p>
            <a:r>
              <a:rPr lang="en-US" sz="1300">
                <a:latin typeface="Bahnschrift"/>
              </a:rPr>
              <a:t>617-877-3072</a:t>
            </a:r>
            <a:endParaRPr lang="en-US" sz="1300">
              <a:latin typeface="Bahnschrift" panose="020B0502040204020203" pitchFamily="34" charset="0"/>
            </a:endParaRPr>
          </a:p>
        </p:txBody>
      </p:sp>
      <p:cxnSp>
        <p:nvCxnSpPr>
          <p:cNvPr id="12" name="Straight Connector 11">
            <a:extLst>
              <a:ext uri="{FF2B5EF4-FFF2-40B4-BE49-F238E27FC236}">
                <a16:creationId xmlns:a16="http://schemas.microsoft.com/office/drawing/2014/main" id="{1746907F-CF18-4F8A-80FE-F49CB805A990}"/>
              </a:ext>
            </a:extLst>
          </p:cNvPr>
          <p:cNvCxnSpPr>
            <a:cxnSpLocks/>
          </p:cNvCxnSpPr>
          <p:nvPr/>
        </p:nvCxnSpPr>
        <p:spPr>
          <a:xfrm>
            <a:off x="7188200" y="5676900"/>
            <a:ext cx="1117600" cy="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075F1E-D553-4E6C-823D-F6D18DFCF7E7}"/>
              </a:ext>
            </a:extLst>
          </p:cNvPr>
          <p:cNvCxnSpPr>
            <a:cxnSpLocks/>
          </p:cNvCxnSpPr>
          <p:nvPr/>
        </p:nvCxnSpPr>
        <p:spPr>
          <a:xfrm flipV="1">
            <a:off x="8305800" y="4762500"/>
            <a:ext cx="0" cy="9144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1BFB26D-A603-4D2F-BD34-A466AAABBDEE}"/>
              </a:ext>
            </a:extLst>
          </p:cNvPr>
          <p:cNvSpPr/>
          <p:nvPr/>
        </p:nvSpPr>
        <p:spPr>
          <a:xfrm>
            <a:off x="787400" y="4051301"/>
            <a:ext cx="2743200" cy="892552"/>
          </a:xfrm>
          <a:prstGeom prst="rect">
            <a:avLst/>
          </a:prstGeom>
        </p:spPr>
        <p:txBody>
          <a:bodyPr wrap="square" lIns="91440" tIns="45720" rIns="91440" bIns="45720" anchor="t">
            <a:spAutoFit/>
          </a:bodyPr>
          <a:lstStyle/>
          <a:p>
            <a:r>
              <a:rPr lang="en-US" sz="1300">
                <a:solidFill>
                  <a:srgbClr val="008080"/>
                </a:solidFill>
                <a:latin typeface="Bahnschrift"/>
              </a:rPr>
              <a:t>Regional Coordinator: </a:t>
            </a:r>
            <a:endParaRPr lang="en-US" sz="1333">
              <a:solidFill>
                <a:srgbClr val="008080"/>
              </a:solidFill>
              <a:latin typeface="Bahnschrift" panose="020B0502040204020203" pitchFamily="34" charset="0"/>
            </a:endParaRPr>
          </a:p>
          <a:p>
            <a:r>
              <a:rPr lang="en-US" sz="1300">
                <a:latin typeface="Bahnschrift"/>
              </a:rPr>
              <a:t>Emma Sass</a:t>
            </a:r>
          </a:p>
          <a:p>
            <a:r>
              <a:rPr lang="en-US" sz="1300">
                <a:latin typeface="Bahnschrift"/>
                <a:hlinkClick r:id="rId8"/>
              </a:rPr>
              <a:t>emma.m.sass@mass.gov</a:t>
            </a:r>
            <a:r>
              <a:rPr lang="en-US" sz="1300">
                <a:latin typeface="Bahnschrift"/>
              </a:rPr>
              <a:t> </a:t>
            </a:r>
            <a:endParaRPr lang="en-US"/>
          </a:p>
          <a:p>
            <a:r>
              <a:rPr lang="en-US" sz="1300">
                <a:latin typeface="Bahnschrift"/>
              </a:rPr>
              <a:t> 857-283-7597</a:t>
            </a:r>
          </a:p>
        </p:txBody>
      </p:sp>
      <p:cxnSp>
        <p:nvCxnSpPr>
          <p:cNvPr id="19" name="Straight Connector 18">
            <a:extLst>
              <a:ext uri="{FF2B5EF4-FFF2-40B4-BE49-F238E27FC236}">
                <a16:creationId xmlns:a16="http://schemas.microsoft.com/office/drawing/2014/main" id="{DBB1D3D7-1B09-4C8F-B6EB-4A8A374356DE}"/>
              </a:ext>
            </a:extLst>
          </p:cNvPr>
          <p:cNvCxnSpPr>
            <a:cxnSpLocks/>
          </p:cNvCxnSpPr>
          <p:nvPr/>
        </p:nvCxnSpPr>
        <p:spPr>
          <a:xfrm flipV="1">
            <a:off x="1701800" y="3136900"/>
            <a:ext cx="0" cy="9144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C526E241-0DBF-4C29-8074-F35CF0E09349}"/>
              </a:ext>
            </a:extLst>
          </p:cNvPr>
          <p:cNvSpPr/>
          <p:nvPr/>
        </p:nvSpPr>
        <p:spPr>
          <a:xfrm>
            <a:off x="4343400" y="4254500"/>
            <a:ext cx="2641600" cy="902683"/>
          </a:xfrm>
          <a:prstGeom prst="rect">
            <a:avLst/>
          </a:prstGeom>
        </p:spPr>
        <p:txBody>
          <a:bodyPr wrap="square" anchor="t">
            <a:spAutoFit/>
          </a:bodyPr>
          <a:lstStyle/>
          <a:p>
            <a:r>
              <a:rPr lang="en-US" sz="1333">
                <a:solidFill>
                  <a:srgbClr val="008080"/>
                </a:solidFill>
                <a:latin typeface="Bahnschrift" panose="020B0502040204020203" pitchFamily="34" charset="0"/>
              </a:rPr>
              <a:t>Regional Coordinator: </a:t>
            </a:r>
          </a:p>
          <a:p>
            <a:r>
              <a:rPr lang="en-US" sz="1333">
                <a:latin typeface="Bahnschrift" panose="020B0502040204020203" pitchFamily="34" charset="0"/>
              </a:rPr>
              <a:t>Hillary King</a:t>
            </a:r>
          </a:p>
          <a:p>
            <a:r>
              <a:rPr lang="en-US" sz="1300">
                <a:latin typeface="Bahnschrift"/>
                <a:hlinkClick r:id="rId9"/>
              </a:rPr>
              <a:t>hillary.king@mass.gov</a:t>
            </a:r>
            <a:endParaRPr lang="en-US" sz="1300">
              <a:latin typeface="Bahnschrift" panose="020B0502040204020203" pitchFamily="34" charset="0"/>
              <a:hlinkClick r:id="rId9"/>
            </a:endParaRPr>
          </a:p>
          <a:p>
            <a:r>
              <a:rPr lang="en-US" sz="1300">
                <a:latin typeface="Bahnschrift"/>
              </a:rPr>
              <a:t>617-655-3913</a:t>
            </a:r>
            <a:endParaRPr lang="en-US" sz="1300">
              <a:latin typeface="Bahnschrift" panose="020B0502040204020203" pitchFamily="34" charset="0"/>
            </a:endParaRPr>
          </a:p>
        </p:txBody>
      </p:sp>
      <p:cxnSp>
        <p:nvCxnSpPr>
          <p:cNvPr id="56" name="Straight Connector 55">
            <a:extLst>
              <a:ext uri="{FF2B5EF4-FFF2-40B4-BE49-F238E27FC236}">
                <a16:creationId xmlns:a16="http://schemas.microsoft.com/office/drawing/2014/main" id="{C9FB4103-925B-4DB1-8418-197221411993}"/>
              </a:ext>
            </a:extLst>
          </p:cNvPr>
          <p:cNvCxnSpPr>
            <a:cxnSpLocks/>
          </p:cNvCxnSpPr>
          <p:nvPr/>
        </p:nvCxnSpPr>
        <p:spPr>
          <a:xfrm flipV="1">
            <a:off x="5715000" y="3340100"/>
            <a:ext cx="0" cy="914400"/>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AFDA28D-4EB2-4E5F-82FE-AD00E95C1061}"/>
              </a:ext>
            </a:extLst>
          </p:cNvPr>
          <p:cNvSpPr/>
          <p:nvPr/>
        </p:nvSpPr>
        <p:spPr>
          <a:xfrm>
            <a:off x="4453172" y="453127"/>
            <a:ext cx="2641600" cy="902683"/>
          </a:xfrm>
          <a:prstGeom prst="rect">
            <a:avLst/>
          </a:prstGeom>
        </p:spPr>
        <p:txBody>
          <a:bodyPr wrap="square" anchor="t">
            <a:spAutoFit/>
          </a:bodyPr>
          <a:lstStyle/>
          <a:p>
            <a:r>
              <a:rPr lang="en-US" sz="1333">
                <a:solidFill>
                  <a:srgbClr val="008080"/>
                </a:solidFill>
                <a:latin typeface="Bahnschrift" panose="020B0502040204020203" pitchFamily="34" charset="0"/>
              </a:rPr>
              <a:t>Regional Coordinator: </a:t>
            </a:r>
          </a:p>
          <a:p>
            <a:r>
              <a:rPr lang="en-US" sz="1333">
                <a:latin typeface="Bahnschrift"/>
              </a:rPr>
              <a:t>Andrew Smith </a:t>
            </a:r>
            <a:r>
              <a:rPr lang="en-US" sz="1300">
                <a:latin typeface="Bahnschrift"/>
                <a:hlinkClick r:id="rId10"/>
              </a:rPr>
              <a:t>andrew.b.smith@mass.gov</a:t>
            </a:r>
            <a:r>
              <a:rPr lang="en-US" sz="1300">
                <a:latin typeface="Bahnschrift"/>
              </a:rPr>
              <a:t> </a:t>
            </a:r>
            <a:endParaRPr lang="en-US" sz="1300">
              <a:latin typeface="Bahnschrift" panose="020B0502040204020203" pitchFamily="34" charset="0"/>
            </a:endParaRPr>
          </a:p>
          <a:p>
            <a:r>
              <a:rPr lang="en-US" sz="1300">
                <a:latin typeface="Bahnschrift"/>
              </a:rPr>
              <a:t>617-655-3874</a:t>
            </a:r>
            <a:endParaRPr lang="en-US" sz="1300">
              <a:latin typeface="Bahnschrift" panose="020B0502040204020203" pitchFamily="34" charset="0"/>
            </a:endParaRPr>
          </a:p>
        </p:txBody>
      </p:sp>
      <p:sp>
        <p:nvSpPr>
          <p:cNvPr id="26" name="TextBox 25">
            <a:extLst>
              <a:ext uri="{FF2B5EF4-FFF2-40B4-BE49-F238E27FC236}">
                <a16:creationId xmlns:a16="http://schemas.microsoft.com/office/drawing/2014/main" id="{72F593A2-31E4-48FC-BDE3-00122610FA9E}"/>
              </a:ext>
            </a:extLst>
          </p:cNvPr>
          <p:cNvSpPr txBox="1"/>
          <p:nvPr/>
        </p:nvSpPr>
        <p:spPr>
          <a:xfrm>
            <a:off x="391584" y="5212404"/>
            <a:ext cx="4165599" cy="1323439"/>
          </a:xfrm>
          <a:prstGeom prst="rect">
            <a:avLst/>
          </a:prstGeom>
          <a:noFill/>
          <a:ln w="28575">
            <a:solidFill>
              <a:schemeClr val="tx1"/>
            </a:solidFill>
          </a:ln>
        </p:spPr>
        <p:txBody>
          <a:bodyPr wrap="square" lIns="91440" tIns="45720" rIns="91440" bIns="45720" anchor="t">
            <a:spAutoFit/>
          </a:bodyPr>
          <a:lstStyle/>
          <a:p>
            <a:pPr algn="ctr"/>
            <a:r>
              <a:rPr lang="en-US" sz="2000">
                <a:latin typeface="Bahnschrift"/>
              </a:rPr>
              <a:t>Find your region by municipality: </a:t>
            </a:r>
            <a:r>
              <a:rPr lang="en-US" sz="2000">
                <a:latin typeface="Bahnschrift"/>
                <a:hlinkClick r:id="rId11"/>
              </a:rPr>
              <a:t>https://www.mass.gov/service-details/contact-mvp-regional-coordinator</a:t>
            </a:r>
            <a:r>
              <a:rPr lang="en-US" sz="2000">
                <a:latin typeface="Bahnschrift"/>
              </a:rPr>
              <a:t> </a:t>
            </a:r>
            <a:endParaRPr lang="en-US" sz="2000"/>
          </a:p>
        </p:txBody>
      </p:sp>
      <p:sp>
        <p:nvSpPr>
          <p:cNvPr id="23" name="Title 1">
            <a:extLst>
              <a:ext uri="{FF2B5EF4-FFF2-40B4-BE49-F238E27FC236}">
                <a16:creationId xmlns:a16="http://schemas.microsoft.com/office/drawing/2014/main" id="{C94623FB-0869-474B-AFB2-28187DEC6C9C}"/>
              </a:ext>
            </a:extLst>
          </p:cNvPr>
          <p:cNvSpPr>
            <a:spLocks noGrp="1"/>
          </p:cNvSpPr>
          <p:nvPr>
            <p:ph type="title"/>
          </p:nvPr>
        </p:nvSpPr>
        <p:spPr>
          <a:xfrm>
            <a:off x="304800" y="300567"/>
            <a:ext cx="3590989" cy="796395"/>
          </a:xfrm>
          <a:noFill/>
        </p:spPr>
        <p:txBody>
          <a:bodyPr vert="horz" lIns="121920" tIns="60960" rIns="121920" bIns="60960" rtlCol="0" anchor="ctr">
            <a:normAutofit/>
          </a:bodyPr>
          <a:lstStyle/>
          <a:p>
            <a:r>
              <a:rPr lang="en-US" sz="4250" b="1">
                <a:latin typeface="Bahnschrift"/>
                <a:cs typeface="Arial"/>
              </a:rPr>
              <a:t>Contact Us</a:t>
            </a:r>
          </a:p>
        </p:txBody>
      </p:sp>
      <p:sp>
        <p:nvSpPr>
          <p:cNvPr id="8" name="TextBox 7">
            <a:extLst>
              <a:ext uri="{FF2B5EF4-FFF2-40B4-BE49-F238E27FC236}">
                <a16:creationId xmlns:a16="http://schemas.microsoft.com/office/drawing/2014/main" id="{519E30EB-9A2A-DE93-5955-AD0CCD243ACE}"/>
              </a:ext>
            </a:extLst>
          </p:cNvPr>
          <p:cNvSpPr txBox="1"/>
          <p:nvPr/>
        </p:nvSpPr>
        <p:spPr>
          <a:xfrm>
            <a:off x="7188200" y="6471428"/>
            <a:ext cx="6299858" cy="341632"/>
          </a:xfrm>
          <a:prstGeom prst="rect">
            <a:avLst/>
          </a:prstGeom>
          <a:noFill/>
        </p:spPr>
        <p:txBody>
          <a:bodyPr wrap="square">
            <a:spAutoFit/>
          </a:bodyPr>
          <a:lstStyle/>
          <a:p>
            <a:pPr indent="-228600">
              <a:lnSpc>
                <a:spcPct val="90000"/>
              </a:lnSpc>
              <a:spcBef>
                <a:spcPts val="600"/>
              </a:spcBef>
              <a:spcAft>
                <a:spcPts val="600"/>
              </a:spcAft>
            </a:pPr>
            <a:r>
              <a:rPr lang="en-US" sz="1800" dirty="0"/>
              <a:t>Sign up for our newsletter: </a:t>
            </a:r>
            <a:r>
              <a:rPr lang="en-US" sz="1800" dirty="0">
                <a:hlinkClick r:id="rId12">
                  <a:extLst>
                    <a:ext uri="{A12FA001-AC4F-418D-AE19-62706E023703}">
                      <ahyp:hlinkClr xmlns:ahyp="http://schemas.microsoft.com/office/drawing/2018/hyperlinkcolor" val="tx"/>
                    </a:ext>
                  </a:extLst>
                </a:hlinkClick>
              </a:rPr>
              <a:t>Signup Form</a:t>
            </a:r>
            <a:endParaRPr lang="en-US" sz="1800" dirty="0"/>
          </a:p>
        </p:txBody>
      </p:sp>
    </p:spTree>
    <p:extLst>
      <p:ext uri="{BB962C8B-B14F-4D97-AF65-F5344CB8AC3E}">
        <p14:creationId xmlns:p14="http://schemas.microsoft.com/office/powerpoint/2010/main" val="3061252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n_x002d_Track_x003f_ xmlns="f4888985-777b-4b68-9fc3-6a4384cc4f29">true</On_x002d_Track_x003f_>
    <_ip_UnifiedCompliancePolicyUIAction xmlns="http://schemas.microsoft.com/sharepoint/v3" xsi:nil="true"/>
    <FY xmlns="f4888985-777b-4b68-9fc3-6a4384cc4f29" xsi:nil="true"/>
    <MVPRegion xmlns="f4888985-777b-4b68-9fc3-6a4384cc4f29" xsi:nil="true"/>
    <TaxCatchAll xmlns="1da56e6b-ac0e-4ffc-8b40-9e4a1d231754" xsi:nil="true"/>
    <_ip_UnifiedCompliancePolicyProperties xmlns="http://schemas.microsoft.com/sharepoint/v3" xsi:nil="true"/>
    <PlanningGrant xmlns="f4888985-777b-4b68-9fc3-6a4384cc4f29" xsi:nil="true"/>
    <lcf76f155ced4ddcb4097134ff3c332f xmlns="f4888985-777b-4b68-9fc3-6a4384cc4f2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D4B72A2883A54B8CE9B4608E4F3D4C" ma:contentTypeVersion="25" ma:contentTypeDescription="Create a new document." ma:contentTypeScope="" ma:versionID="fd737b2a685f1d111d3b79c7de69bd9d">
  <xsd:schema xmlns:xsd="http://www.w3.org/2001/XMLSchema" xmlns:xs="http://www.w3.org/2001/XMLSchema" xmlns:p="http://schemas.microsoft.com/office/2006/metadata/properties" xmlns:ns1="http://schemas.microsoft.com/sharepoint/v3" xmlns:ns2="f4888985-777b-4b68-9fc3-6a4384cc4f29" xmlns:ns3="89b213bb-812a-4895-99d0-a44ca20ff357" xmlns:ns4="1da56e6b-ac0e-4ffc-8b40-9e4a1d231754" targetNamespace="http://schemas.microsoft.com/office/2006/metadata/properties" ma:root="true" ma:fieldsID="a790da012674b3afce29b4234966f7bc" ns1:_="" ns2:_="" ns3:_="" ns4:_="">
    <xsd:import namespace="http://schemas.microsoft.com/sharepoint/v3"/>
    <xsd:import namespace="f4888985-777b-4b68-9fc3-6a4384cc4f29"/>
    <xsd:import namespace="89b213bb-812a-4895-99d0-a44ca20ff357"/>
    <xsd:import namespace="1da56e6b-ac0e-4ffc-8b40-9e4a1d23175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VPRegion" minOccurs="0"/>
                <xsd:element ref="ns2:PlanningGrant" minOccurs="0"/>
                <xsd:element ref="ns2:On_x002d_Track_x003f_"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element ref="ns2:MediaServiceObjectDetectorVersions" minOccurs="0"/>
                <xsd:element ref="ns2:F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888985-777b-4b68-9fc3-6a4384cc4f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VPRegion" ma:index="18" nillable="true" ma:displayName="MVP Region" ma:format="Dropdown" ma:internalName="MVPRegion">
      <xsd:simpleType>
        <xsd:union memberTypes="dms:Text">
          <xsd:simpleType>
            <xsd:restriction base="dms:Choice">
              <xsd:enumeration value="Berkshires &amp; Hilltowns"/>
              <xsd:enumeration value="Central"/>
              <xsd:enumeration value="Greater Boston"/>
              <xsd:enumeration value="Greater CT River Valley"/>
              <xsd:enumeration value="Northeast"/>
              <xsd:enumeration value="Southeast"/>
            </xsd:restriction>
          </xsd:simpleType>
        </xsd:union>
      </xsd:simpleType>
    </xsd:element>
    <xsd:element name="PlanningGrant" ma:index="19" nillable="true" ma:displayName="Status" ma:format="Dropdown" ma:internalName="PlanningGrant">
      <xsd:simpleType>
        <xsd:restriction base="dms:Choice">
          <xsd:enumeration value="In-Progress"/>
          <xsd:enumeration value="Complete"/>
          <xsd:enumeration value="Choice 3"/>
        </xsd:restriction>
      </xsd:simpleType>
    </xsd:element>
    <xsd:element name="On_x002d_Track_x003f_" ma:index="20" nillable="true" ma:displayName="On-Track?" ma:default="1" ma:description="Eyeball assessment of whether or not they are on-track." ma:format="Dropdown" ma:internalName="On_x002d_Track_x003f_">
      <xsd:simpleType>
        <xsd:restriction base="dms:Boolea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FY" ma:index="30" nillable="true" ma:displayName="FY" ma:format="Dropdown" ma:internalName="FY">
      <xsd:simpleType>
        <xsd:restriction base="dms:Choice">
          <xsd:enumeration value="FY24"/>
          <xsd:enumeration value="FY24/25"/>
        </xsd:restriction>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b213bb-812a-4895-99d0-a44ca20ff35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a56e6b-ac0e-4ffc-8b40-9e4a1d231754"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da82a8a7-7260-45ae-beb4-7fa6dbd9e9ea}" ma:internalName="TaxCatchAll" ma:showField="CatchAllData" ma:web="1da56e6b-ac0e-4ffc-8b40-9e4a1d2317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0CD020-6EF7-4FD9-ABC5-EDBCAC9003A0}">
  <ds:schemaRefs>
    <ds:schemaRef ds:uri="http://schemas.microsoft.com/sharepoint/v3/contenttype/forms"/>
  </ds:schemaRefs>
</ds:datastoreItem>
</file>

<file path=customXml/itemProps2.xml><?xml version="1.0" encoding="utf-8"?>
<ds:datastoreItem xmlns:ds="http://schemas.openxmlformats.org/officeDocument/2006/customXml" ds:itemID="{2566CE5B-029E-4682-82E1-36CD7AA15A0F}">
  <ds:schemaRefs>
    <ds:schemaRef ds:uri="1da56e6b-ac0e-4ffc-8b40-9e4a1d231754"/>
    <ds:schemaRef ds:uri="f4888985-777b-4b68-9fc3-6a4384cc4f29"/>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0316EAFF-6515-4DF7-9F4C-768256C163CB}">
  <ds:schemaRefs>
    <ds:schemaRef ds:uri="1da56e6b-ac0e-4ffc-8b40-9e4a1d231754"/>
    <ds:schemaRef ds:uri="89b213bb-812a-4895-99d0-a44ca20ff357"/>
    <ds:schemaRef ds:uri="f4888985-777b-4b68-9fc3-6a4384cc4f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46</TotalTime>
  <Words>565</Words>
  <Application>Microsoft Office PowerPoint</Application>
  <PresentationFormat>Widescreen</PresentationFormat>
  <Paragraphs>96</Paragraphs>
  <Slides>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Bahnschrift</vt:lpstr>
      <vt:lpstr>Calibri</vt:lpstr>
      <vt:lpstr>Calibri Light</vt:lpstr>
      <vt:lpstr>Cambria</vt:lpstr>
      <vt:lpstr>Times New Roman</vt:lpstr>
      <vt:lpstr>Wingdings 3</vt:lpstr>
      <vt:lpstr>office theme</vt:lpstr>
      <vt:lpstr>Municipal Vulnerability Preparedness Program</vt:lpstr>
      <vt:lpstr>Climate resilience is the ability of a community to address the needs of its built, social, and natural environment to anticipate, cope with, and rebound stronger from events and trends related to climate change hazards.   Resilient communities don’t just recover—they continuously build capacity  to reduce the impacts of future climate events.  </vt:lpstr>
      <vt:lpstr>FY26 Action Grant Round Details</vt:lpstr>
      <vt:lpstr>MVP Core Principles</vt:lpstr>
      <vt:lpstr>Haverhill Little River Dam Removal</vt:lpstr>
      <vt:lpstr>Monatiquot River Restoration </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Runsten, Kara (EEA)</cp:lastModifiedBy>
  <cp:revision>1</cp:revision>
  <dcterms:created xsi:type="dcterms:W3CDTF">2023-12-04T17:16:15Z</dcterms:created>
  <dcterms:modified xsi:type="dcterms:W3CDTF">2025-04-02T16:15:57Z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0x01010082D4B72A2883A54B8CE9B4608E4F3D4C</vt:lpwstr>
  </property>
  <property fmtid="{D5CDD505-2E9C-101B-9397-08002B2CF9AE}" pid="3" name="MediaServiceImageTags">
    <vt:lpwstr/>
  </property>
</Properties>
</file>