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1" r:id="rId3"/>
    <p:sldId id="261" r:id="rId4"/>
    <p:sldId id="271" r:id="rId5"/>
    <p:sldId id="273" r:id="rId6"/>
    <p:sldId id="277" r:id="rId7"/>
    <p:sldId id="280" r:id="rId8"/>
    <p:sldId id="278" r:id="rId9"/>
    <p:sldId id="279" r:id="rId10"/>
    <p:sldId id="28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8E4D54-9CCE-F5B1-3BE9-2C735A83BB60}" name="McNamara, Robin (DEP)" initials="RM" userId="S::Robin.McNamara@mass.gov::5d49e874-7cae-480c-b8fd-914870f6196d" providerId="AD"/>
  <p188:author id="{C37F7E5F-A61E-4EEE-43F4-5B129CAA8A56}" name="Fellmeth, Kailyn N. (TRE)" initials="KF" userId="S::kailyn.n.fellmeth@tre.state.ma.us::a13032d2-000a-4347-a2f1-1931c9f8e531" providerId="AD"/>
  <p188:author id="{E384DC75-16C6-C3E8-4092-520140C0FB7D}" name="Stanton, Rachel C. (TRE)" initials="RCS(" userId="Stanton, Rachel C. (TRE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9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39DC6-5918-40A9-BD00-FBE7E0E2736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88927-C370-41C3-BAEB-E5958EC2D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9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ge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4DFA-3ACE-5D9F-236D-0CDF3D60C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524" y="2263775"/>
            <a:ext cx="11630023" cy="1803400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48AA9-B10A-3796-04B2-3897C7CC0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525" y="6356350"/>
            <a:ext cx="7762875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MASSACHUSETTS CLEAN WATER 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F36DB-8FDC-E06B-5BC2-9EBC262C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274" y="6356350"/>
            <a:ext cx="1057275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27F77D71-FBC8-4C18-8C37-87929912B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4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elay 10">
            <a:extLst>
              <a:ext uri="{FF2B5EF4-FFF2-40B4-BE49-F238E27FC236}">
                <a16:creationId xmlns:a16="http://schemas.microsoft.com/office/drawing/2014/main" id="{7C523E60-86D8-56D4-5EC8-BA501BAFC720}"/>
              </a:ext>
            </a:extLst>
          </p:cNvPr>
          <p:cNvSpPr/>
          <p:nvPr userDrawn="1"/>
        </p:nvSpPr>
        <p:spPr>
          <a:xfrm rot="10800000">
            <a:off x="11728184" y="365125"/>
            <a:ext cx="463816" cy="463816"/>
          </a:xfrm>
          <a:prstGeom prst="flowChartDelay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C2A87-2261-FD09-32D7-CA32EB26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1630024" cy="463817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F9ED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CA893D-67E2-595B-224E-BAFD673E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525" y="6356350"/>
            <a:ext cx="7762875" cy="365125"/>
          </a:xfrm>
        </p:spPr>
        <p:txBody>
          <a:bodyPr/>
          <a:lstStyle>
            <a:lvl1pPr algn="l">
              <a:defRPr b="1">
                <a:solidFill>
                  <a:srgbClr val="0F9ED5"/>
                </a:solidFill>
              </a:defRPr>
            </a:lvl1pPr>
          </a:lstStyle>
          <a:p>
            <a:r>
              <a:rPr lang="en-US"/>
              <a:t>MASSACHUSETTS CLEAN WATER TRUST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93F529A-D450-BB90-08C1-48BE7E52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274" y="6356350"/>
            <a:ext cx="1057275" cy="365125"/>
          </a:xfrm>
        </p:spPr>
        <p:txBody>
          <a:bodyPr/>
          <a:lstStyle>
            <a:lvl1pPr>
              <a:defRPr sz="1600" b="1">
                <a:solidFill>
                  <a:srgbClr val="0F9ED5"/>
                </a:solidFill>
              </a:defRPr>
            </a:lvl1pPr>
          </a:lstStyle>
          <a:p>
            <a:fld id="{27F77D71-FBC8-4C18-8C37-87929912B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A95556-4A06-7616-26E3-01C60E5C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957129"/>
            <a:ext cx="11630024" cy="521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3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67921B63-2A10-5DC8-5C80-580FC07D745E}"/>
              </a:ext>
            </a:extLst>
          </p:cNvPr>
          <p:cNvSpPr/>
          <p:nvPr userDrawn="1"/>
        </p:nvSpPr>
        <p:spPr>
          <a:xfrm rot="10800000">
            <a:off x="11728184" y="365126"/>
            <a:ext cx="463816" cy="463816"/>
          </a:xfrm>
          <a:prstGeom prst="flowChartDelay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C2A87-2261-FD09-32D7-CA32EB26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1630024" cy="463817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F9ED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CA893D-67E2-595B-224E-BAFD673E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525" y="6356350"/>
            <a:ext cx="7762875" cy="365125"/>
          </a:xfrm>
        </p:spPr>
        <p:txBody>
          <a:bodyPr/>
          <a:lstStyle>
            <a:lvl1pPr algn="l">
              <a:defRPr b="1">
                <a:solidFill>
                  <a:srgbClr val="0F9ED5"/>
                </a:solidFill>
              </a:defRPr>
            </a:lvl1pPr>
          </a:lstStyle>
          <a:p>
            <a:r>
              <a:rPr lang="en-US"/>
              <a:t>MASSACHUSETTS CLEAN WATER TRUST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93F529A-D450-BB90-08C1-48BE7E52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274" y="6356350"/>
            <a:ext cx="1057275" cy="365125"/>
          </a:xfrm>
        </p:spPr>
        <p:txBody>
          <a:bodyPr/>
          <a:lstStyle>
            <a:lvl1pPr>
              <a:defRPr sz="1600" b="1">
                <a:solidFill>
                  <a:srgbClr val="0F9ED5"/>
                </a:solidFill>
              </a:defRPr>
            </a:lvl1pPr>
          </a:lstStyle>
          <a:p>
            <a:fld id="{27F77D71-FBC8-4C18-8C37-87929912B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A95556-4A06-7616-26E3-01C60E5C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957129"/>
            <a:ext cx="11630024" cy="521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05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0F165FFA-3621-D9F4-1F25-147639A903F1}"/>
              </a:ext>
            </a:extLst>
          </p:cNvPr>
          <p:cNvSpPr/>
          <p:nvPr userDrawn="1"/>
        </p:nvSpPr>
        <p:spPr>
          <a:xfrm rot="10800000">
            <a:off x="11728184" y="365126"/>
            <a:ext cx="463816" cy="463816"/>
          </a:xfrm>
          <a:prstGeom prst="flowChartDelay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C2A87-2261-FD09-32D7-CA32EB26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1630024" cy="463817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F9ED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CA893D-67E2-595B-224E-BAFD673E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525" y="6356350"/>
            <a:ext cx="7762875" cy="365125"/>
          </a:xfrm>
        </p:spPr>
        <p:txBody>
          <a:bodyPr/>
          <a:lstStyle>
            <a:lvl1pPr algn="l">
              <a:defRPr b="1">
                <a:solidFill>
                  <a:srgbClr val="0F9ED5"/>
                </a:solidFill>
              </a:defRPr>
            </a:lvl1pPr>
          </a:lstStyle>
          <a:p>
            <a:r>
              <a:rPr lang="en-US"/>
              <a:t>MASSACHUSETTS CLEAN WATER TRUST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93F529A-D450-BB90-08C1-48BE7E52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274" y="6356350"/>
            <a:ext cx="1057275" cy="365125"/>
          </a:xfrm>
        </p:spPr>
        <p:txBody>
          <a:bodyPr/>
          <a:lstStyle>
            <a:lvl1pPr>
              <a:defRPr sz="1600" b="1">
                <a:solidFill>
                  <a:srgbClr val="0F9ED5"/>
                </a:solidFill>
              </a:defRPr>
            </a:lvl1pPr>
          </a:lstStyle>
          <a:p>
            <a:fld id="{27F77D71-FBC8-4C18-8C37-87929912B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A95556-4A06-7616-26E3-01C60E5C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957129"/>
            <a:ext cx="11630024" cy="521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558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lay 12">
            <a:extLst>
              <a:ext uri="{FF2B5EF4-FFF2-40B4-BE49-F238E27FC236}">
                <a16:creationId xmlns:a16="http://schemas.microsoft.com/office/drawing/2014/main" id="{C2B2ACF9-980F-7CA7-4308-B26F54C9B39C}"/>
              </a:ext>
            </a:extLst>
          </p:cNvPr>
          <p:cNvSpPr/>
          <p:nvPr userDrawn="1"/>
        </p:nvSpPr>
        <p:spPr>
          <a:xfrm rot="10800000">
            <a:off x="11728184" y="365126"/>
            <a:ext cx="463816" cy="463816"/>
          </a:xfrm>
          <a:prstGeom prst="flowChartDelay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C2A87-2261-FD09-32D7-CA32EB26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1630024" cy="463817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F9ED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CA893D-67E2-595B-224E-BAFD673E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525" y="6356350"/>
            <a:ext cx="7762875" cy="365125"/>
          </a:xfrm>
        </p:spPr>
        <p:txBody>
          <a:bodyPr/>
          <a:lstStyle>
            <a:lvl1pPr algn="l">
              <a:defRPr b="1">
                <a:solidFill>
                  <a:srgbClr val="0F9ED5"/>
                </a:solidFill>
              </a:defRPr>
            </a:lvl1pPr>
          </a:lstStyle>
          <a:p>
            <a:r>
              <a:rPr lang="en-US"/>
              <a:t>MASSACHUSETTS CLEAN WATER TRUST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93F529A-D450-BB90-08C1-48BE7E52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274" y="6356350"/>
            <a:ext cx="1057275" cy="365125"/>
          </a:xfrm>
        </p:spPr>
        <p:txBody>
          <a:bodyPr/>
          <a:lstStyle>
            <a:lvl1pPr>
              <a:defRPr sz="1600" b="1">
                <a:solidFill>
                  <a:srgbClr val="0F9ED5"/>
                </a:solidFill>
              </a:defRPr>
            </a:lvl1pPr>
          </a:lstStyle>
          <a:p>
            <a:fld id="{27F77D71-FBC8-4C18-8C37-87929912B5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A95556-4A06-7616-26E3-01C60E5C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957129"/>
            <a:ext cx="11630024" cy="5219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92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0393A-AEE3-F192-5F2F-80311EF6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42CF8-2955-BFA4-BA41-938EA7DE7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ABEED-7F34-7EFF-4545-376D2DF28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5E9032-DAF7-4971-89EF-DDAAEDAA5B7C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3E923-70D7-CC7B-E7FE-D8B1415AA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MASSACHUSETTS CLEAN WATER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D978-06DD-C870-B7A3-B488105D4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F77D71-FBC8-4C18-8C37-87929912B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1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5" r:id="rId2"/>
    <p:sldLayoutId id="2147483670" r:id="rId3"/>
    <p:sldLayoutId id="2147483667" r:id="rId4"/>
    <p:sldLayoutId id="214748366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gregory.d.devine@mass.gov" TargetMode="External"/><Relationship Id="rId3" Type="http://schemas.openxmlformats.org/officeDocument/2006/relationships/hyperlink" Target="mailto:nkeenan@tre.state.ma.us" TargetMode="External"/><Relationship Id="rId7" Type="http://schemas.openxmlformats.org/officeDocument/2006/relationships/hyperlink" Target="mailto:michele.higgins@mass.gov" TargetMode="External"/><Relationship Id="rId2" Type="http://schemas.openxmlformats.org/officeDocument/2006/relationships/hyperlink" Target="mailto:sperez@tre.state.ma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bin.mcnamara@mass.gov" TargetMode="External"/><Relationship Id="rId5" Type="http://schemas.openxmlformats.org/officeDocument/2006/relationships/hyperlink" Target="mailto:jmaple@tre.state.ma.us" TargetMode="External"/><Relationship Id="rId4" Type="http://schemas.openxmlformats.org/officeDocument/2006/relationships/hyperlink" Target="mailto:jderouen@tre.state.ma.us" TargetMode="External"/><Relationship Id="rId9" Type="http://schemas.openxmlformats.org/officeDocument/2006/relationships/hyperlink" Target="mailto:lilla.dick@mass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5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18" Type="http://schemas.openxmlformats.org/officeDocument/2006/relationships/image" Target="../media/image4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40.png"/><Relationship Id="rId2" Type="http://schemas.openxmlformats.org/officeDocument/2006/relationships/hyperlink" Target="https://www.mass.gov/lists/state-revolving-fund-applications-forms" TargetMode="External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18" Type="http://schemas.openxmlformats.org/officeDocument/2006/relationships/image" Target="../media/image5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19" Type="http://schemas.openxmlformats.org/officeDocument/2006/relationships/image" Target="../media/image59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E69F-356E-9B1A-9C29-DCA77415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2981234"/>
            <a:ext cx="11306176" cy="20796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800" dirty="0"/>
              <a:t>Asset Management Planning Grant Program Overview </a:t>
            </a:r>
            <a:br>
              <a:rPr lang="en-US" sz="6600" dirty="0"/>
            </a:br>
            <a:endParaRPr lang="en-US" sz="5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317B8-8AA2-FBB4-D623-24EF37BF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MASSACHUSETTS CLEAN WATER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622F8-BF8C-C094-03BC-AAB96F9C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7D71-FBC8-4C18-8C37-87929912B5A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Logo, company name&#10;&#10;AI-generated content may be incorrect.">
            <a:extLst>
              <a:ext uri="{FF2B5EF4-FFF2-40B4-BE49-F238E27FC236}">
                <a16:creationId xmlns:a16="http://schemas.microsoft.com/office/drawing/2014/main" id="{F40E0AA5-158F-FE90-DE77-486505878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69" y="136525"/>
            <a:ext cx="1865010" cy="15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2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7C345-F6A5-7660-D96E-36E85F50D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A5D3-5B5A-87F9-B9FE-3A2693CB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AMP Project Funded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D6645-277D-18C6-BD77-004F35E0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CLEAN WATER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511C0-3C98-4939-76C1-B08A7ADE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7D71-FBC8-4C18-8C37-87929912B5A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C5F11-3BE8-663A-47CB-C990ADE95015}"/>
              </a:ext>
            </a:extLst>
          </p:cNvPr>
          <p:cNvSpPr txBox="1"/>
          <p:nvPr/>
        </p:nvSpPr>
        <p:spPr>
          <a:xfrm>
            <a:off x="390525" y="909838"/>
            <a:ext cx="628338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F9ED5"/>
                </a:solidFill>
              </a:rPr>
              <a:t>AYER CWA-21-15</a:t>
            </a:r>
            <a:r>
              <a:rPr lang="en-US" sz="2400" b="1" i="1" dirty="0">
                <a:solidFill>
                  <a:srgbClr val="0F9ED5"/>
                </a:solidFill>
              </a:rPr>
              <a:t> |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Stormwater Asset Management Plan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BDACF1-AE5D-ECE5-F512-86CDB74AC3CC}"/>
              </a:ext>
            </a:extLst>
          </p:cNvPr>
          <p:cNvCxnSpPr>
            <a:cxnSpLocks/>
          </p:cNvCxnSpPr>
          <p:nvPr/>
        </p:nvCxnSpPr>
        <p:spPr>
          <a:xfrm>
            <a:off x="503439" y="1360460"/>
            <a:ext cx="6044937" cy="11043"/>
          </a:xfrm>
          <a:prstGeom prst="line">
            <a:avLst/>
          </a:prstGeom>
          <a:ln>
            <a:solidFill>
              <a:srgbClr val="0F9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arge brick building&#10;&#10;AI-generated content may be incorrect.">
            <a:extLst>
              <a:ext uri="{FF2B5EF4-FFF2-40B4-BE49-F238E27FC236}">
                <a16:creationId xmlns:a16="http://schemas.microsoft.com/office/drawing/2014/main" id="{107F6022-3C39-B6FE-763B-B5AC9B563D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563" y="452678"/>
            <a:ext cx="2048348" cy="1837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42CA51-B269-1FD6-B10E-E55BD4420D0E}"/>
              </a:ext>
            </a:extLst>
          </p:cNvPr>
          <p:cNvSpPr txBox="1"/>
          <p:nvPr/>
        </p:nvSpPr>
        <p:spPr>
          <a:xfrm>
            <a:off x="390525" y="1498959"/>
            <a:ext cx="772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Town of Ayer was awarded a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$72,750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Asset Management Planning grant for its stormwater system in 2021. Total project cost was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$121,250.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C1AC26-451F-3715-C523-93B4A379E437}"/>
              </a:ext>
            </a:extLst>
          </p:cNvPr>
          <p:cNvSpPr txBox="1"/>
          <p:nvPr/>
        </p:nvSpPr>
        <p:spPr>
          <a:xfrm>
            <a:off x="390526" y="2220609"/>
            <a:ext cx="11415992" cy="41088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Examples of the activities the Town performed through the grant are:</a:t>
            </a:r>
          </a:p>
          <a:p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0F9ED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Updating and improving the Town's existing GIS data by expanding the number of assets on record</a:t>
            </a:r>
          </a:p>
          <a:p>
            <a:pPr marL="285750" indent="-285750">
              <a:buClr>
                <a:srgbClr val="0F9ED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Completing a condition assessment of the Town's stormwater infrastructure</a:t>
            </a:r>
          </a:p>
          <a:p>
            <a:pPr marL="285750" indent="-285750">
              <a:buClr>
                <a:srgbClr val="0F9ED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Performing a Criticality Analysis to develop a priority list of assets and secondary list of assets to help prioritize activities in five-year cycles</a:t>
            </a:r>
          </a:p>
          <a:p>
            <a:pPr marL="285750" indent="-285750">
              <a:buClr>
                <a:srgbClr val="0F9ED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Developing a Capital Improvement Plan for stormwater infrastructure to assist the DPW in proactively planning for system improvements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0F9ED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Ayer's DPW director,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Dan Van Schalkwyk,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highlighted the impact that the grant had on informing the Town on the urgency of improving its infrastructure: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i="1" dirty="0">
                <a:solidFill>
                  <a:schemeClr val="accent4"/>
                </a:solidFill>
              </a:rPr>
              <a:t>“Just the sheer number of assets that we have that we need to maintain…it really was a help toward the town understanding.”</a:t>
            </a:r>
          </a:p>
          <a:p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0F9ED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This led to the Town implementing an enterprise fund to help fund stormwater infrastructure improvements</a:t>
            </a:r>
          </a:p>
        </p:txBody>
      </p:sp>
    </p:spTree>
    <p:extLst>
      <p:ext uri="{BB962C8B-B14F-4D97-AF65-F5344CB8AC3E}">
        <p14:creationId xmlns:p14="http://schemas.microsoft.com/office/powerpoint/2010/main" val="67995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C3F1-CED7-8969-7E47-9B284D9B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 and MassDEP Contacts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77B71-1B1C-9D49-DE9C-EA4078C6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CLEAN WATER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E8AD4-3C20-688E-2FE1-F2FD82E0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7D71-FBC8-4C18-8C37-87929912B5A4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2801EE-629A-E061-C556-26A9E60AFEF2}"/>
              </a:ext>
            </a:extLst>
          </p:cNvPr>
          <p:cNvGrpSpPr/>
          <p:nvPr/>
        </p:nvGrpSpPr>
        <p:grpSpPr>
          <a:xfrm>
            <a:off x="1067611" y="1135065"/>
            <a:ext cx="10073568" cy="4665204"/>
            <a:chOff x="390525" y="983837"/>
            <a:chExt cx="10073568" cy="46652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DA86B1-2C65-9E6C-05BF-B0E004D6B228}"/>
                </a:ext>
              </a:extLst>
            </p:cNvPr>
            <p:cNvSpPr/>
            <p:nvPr/>
          </p:nvSpPr>
          <p:spPr>
            <a:xfrm>
              <a:off x="390525" y="983837"/>
              <a:ext cx="10056778" cy="41031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C06F2F-007D-19B2-657F-72ECA8D7DA9C}"/>
                </a:ext>
              </a:extLst>
            </p:cNvPr>
            <p:cNvSpPr txBox="1"/>
            <p:nvPr/>
          </p:nvSpPr>
          <p:spPr>
            <a:xfrm>
              <a:off x="592808" y="1233795"/>
              <a:ext cx="9871285" cy="441524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numCol="2" rtlCol="0" anchor="t" anchorCtr="0">
              <a:noAutofit/>
            </a:bodyPr>
            <a:lstStyle/>
            <a:p>
              <a:pPr defTabSz="914400">
                <a:lnSpc>
                  <a:spcPct val="90000"/>
                </a:lnSpc>
              </a:pPr>
              <a:r>
                <a:rPr lang="en-US" sz="2800" b="1" dirty="0">
                  <a:solidFill>
                    <a:srgbClr val="0F9ED5"/>
                  </a:solidFill>
                </a:rPr>
                <a:t>The Trust</a:t>
              </a:r>
              <a:b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</a:br>
              <a:endParaRPr lang="en-US" sz="8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defTabSz="914400"/>
              <a:r>
                <a:rPr lang="en-US" sz="1400" b="1" dirty="0">
                  <a:solidFill>
                    <a:srgbClr val="0F9ED5"/>
                  </a:solidFill>
                  <a:ea typeface="+mn-lt"/>
                  <a:cs typeface="+mn-lt"/>
                </a:rPr>
                <a:t>Sue Perez </a:t>
              </a:r>
              <a:r>
                <a:rPr lang="en-US" sz="1400" dirty="0">
                  <a:solidFill>
                    <a:srgbClr val="0F9ED5"/>
                  </a:solidFill>
                  <a:ea typeface="+mn-lt"/>
                  <a:cs typeface="+mn-lt"/>
                </a:rPr>
                <a:t>| 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</a:rPr>
                <a:t>Executive Director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endParaRPr>
            </a:p>
            <a:p>
              <a:pPr defTabSz="914400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</a:rPr>
                <a:t>617-367-9333 x816 | 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sperez@tre.state.ma.us</a:t>
              </a:r>
              <a:b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</a:br>
              <a:endParaRPr lang="en-US" sz="14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defTabSz="914400"/>
              <a:r>
                <a:rPr lang="en-US" sz="1400" b="1" dirty="0">
                  <a:solidFill>
                    <a:srgbClr val="0F9ED5"/>
                  </a:solidFill>
                  <a:ea typeface="+mn-lt"/>
                  <a:cs typeface="+mn-lt"/>
                </a:rPr>
                <a:t>Nate Keenan </a:t>
              </a:r>
              <a:r>
                <a:rPr lang="en-US" sz="1400" dirty="0">
                  <a:solidFill>
                    <a:srgbClr val="0F9ED5"/>
                  </a:solidFill>
                  <a:ea typeface="+mn-lt"/>
                  <a:cs typeface="+mn-lt"/>
                </a:rPr>
                <a:t>| 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</a:rPr>
                <a:t>Deputy Director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endParaRPr>
            </a:p>
            <a:p>
              <a:pPr defTabSz="914400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</a:rPr>
                <a:t>617-367-9333 x508| 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nkeenan@tre.state.ma.us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endParaRPr>
            </a:p>
            <a:p>
              <a:b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b="1" dirty="0">
                  <a:solidFill>
                    <a:srgbClr val="0F9ED5"/>
                  </a:solidFill>
                  <a:ea typeface="+mn-lt"/>
                  <a:cs typeface="+mn-lt"/>
                </a:rPr>
                <a:t>Josh Derouen</a:t>
              </a:r>
              <a:r>
                <a:rPr lang="en-US" sz="1400" dirty="0">
                  <a:solidFill>
                    <a:srgbClr val="0F9ED5"/>
                  </a:solidFill>
                  <a:ea typeface="+mn-lt"/>
                  <a:cs typeface="+mn-lt"/>
                </a:rPr>
                <a:t> | 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</a:rPr>
                <a:t>Program Manager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endParaRPr>
            </a:p>
            <a:p>
              <a:pPr defTabSz="914400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</a:rPr>
                <a:t>617-367-9333 x515 | 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jderouen@tre.state.ma.us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</a:rPr>
                <a:t> </a:t>
              </a:r>
            </a:p>
            <a:p>
              <a:pPr defTabSz="914400"/>
              <a:endParaRPr lang="en-US" sz="1400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endParaRPr>
            </a:p>
            <a:p>
              <a:r>
                <a:rPr lang="en-US" sz="1400" b="1" dirty="0">
                  <a:solidFill>
                    <a:srgbClr val="0F9ED5"/>
                  </a:solidFill>
                  <a:ea typeface="+mn-lt"/>
                  <a:cs typeface="+mn-lt"/>
                </a:rPr>
                <a:t>Jonathan Maple </a:t>
              </a:r>
              <a:r>
                <a:rPr lang="en-US" sz="1400" dirty="0">
                  <a:solidFill>
                    <a:srgbClr val="0F9ED5"/>
                  </a:solidFill>
                  <a:ea typeface="+mn-lt"/>
                  <a:cs typeface="+mn-lt"/>
                </a:rPr>
                <a:t>| 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</a:rPr>
                <a:t>Senior Policy Analyst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endParaRPr>
            </a:p>
            <a:p>
              <a:pPr defTabSz="914400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</a:rPr>
                <a:t>617-367-9333 x546 | 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jmaple@tre.state.ma.us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endParaRPr>
            </a:p>
            <a:p>
              <a:pPr defTabSz="914400"/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400" b="1" dirty="0">
                  <a:solidFill>
                    <a:srgbClr val="0F9ED5"/>
                  </a:solidFill>
                  <a:ea typeface="+mn-lt"/>
                  <a:cs typeface="+mn-lt"/>
                </a:rPr>
                <a:t>Aidan O'Keefe</a:t>
              </a:r>
              <a:r>
                <a:rPr lang="en-US" sz="1400" dirty="0">
                  <a:solidFill>
                    <a:srgbClr val="0F9ED5"/>
                  </a:solidFill>
                  <a:ea typeface="+mn-lt"/>
                  <a:cs typeface="+mn-lt"/>
                </a:rPr>
                <a:t> | 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</a:rPr>
                <a:t>Program Associate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endParaRPr>
            </a:p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</a:rPr>
                <a:t>617-367-9333 x545 | </a:t>
              </a:r>
              <a:r>
                <a:rPr lang="en-US" sz="1400" u="sng" dirty="0">
                  <a:solidFill>
                    <a:schemeClr val="bg1">
                      <a:lumMod val="50000"/>
                    </a:schemeClr>
                  </a:solidFill>
                  <a:ea typeface="+mn-lt"/>
                  <a:cs typeface="+mn-lt"/>
                </a:rPr>
                <a:t>aidan.k.okeefe@tre.state.ma.us</a:t>
              </a:r>
            </a:p>
            <a:p>
              <a:pPr defTabSz="914400">
                <a:lnSpc>
                  <a:spcPct val="90000"/>
                </a:lnSpc>
              </a:pP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defTabSz="914400">
                <a:lnSpc>
                  <a:spcPct val="90000"/>
                </a:lnSpc>
              </a:pPr>
              <a:endParaRPr lang="en-US" sz="2800" b="1" dirty="0">
                <a:solidFill>
                  <a:schemeClr val="accent6"/>
                </a:solidFill>
              </a:endParaRPr>
            </a:p>
            <a:p>
              <a:pPr defTabSz="914400">
                <a:lnSpc>
                  <a:spcPct val="90000"/>
                </a:lnSpc>
              </a:pPr>
              <a:r>
                <a:rPr lang="en-US" sz="2800" b="1" dirty="0">
                  <a:solidFill>
                    <a:schemeClr val="accent6"/>
                  </a:solidFill>
                </a:rPr>
                <a:t>MassDEP</a:t>
              </a:r>
              <a:endParaRPr lang="en-US" sz="1600" b="1" dirty="0">
                <a:solidFill>
                  <a:schemeClr val="accent6"/>
                </a:solidFill>
              </a:endParaRPr>
            </a:p>
            <a:p>
              <a:pPr defTabSz="914400">
                <a:lnSpc>
                  <a:spcPct val="90000"/>
                </a:lnSpc>
              </a:pP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400" b="1" dirty="0">
                  <a:solidFill>
                    <a:schemeClr val="accent6"/>
                  </a:solidFill>
                </a:rPr>
                <a:t>Robin McNamara</a:t>
              </a:r>
              <a:r>
                <a:rPr lang="en-US" sz="1400" dirty="0">
                  <a:solidFill>
                    <a:schemeClr val="accent6"/>
                  </a:solidFill>
                </a:rPr>
                <a:t> | 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Acting Director of Municipal Services</a:t>
              </a:r>
            </a:p>
            <a:p>
              <a:pPr defTabSz="914400"/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857-301-0974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|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robin.mcnamara@mass.gov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b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</a:br>
              <a:b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b="1" dirty="0">
                  <a:solidFill>
                    <a:schemeClr val="accent6"/>
                  </a:solidFill>
                </a:rPr>
                <a:t>Michele Higgins </a:t>
              </a:r>
              <a:r>
                <a:rPr lang="en-US" sz="1400" dirty="0">
                  <a:solidFill>
                    <a:schemeClr val="accent6"/>
                  </a:solidFill>
                </a:rPr>
                <a:t>|</a:t>
              </a:r>
              <a:r>
                <a:rPr lang="en-US" sz="1400" b="1" dirty="0">
                  <a:solidFill>
                    <a:schemeClr val="accent6"/>
                  </a:solidFill>
                </a:rPr>
                <a:t> 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Program Manager</a:t>
              </a:r>
              <a:b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857-268-3296 |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michele.higgins@mass.gov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 </a:t>
              </a:r>
              <a:b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</a:b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defTabSz="914400">
                <a:lnSpc>
                  <a:spcPct val="90000"/>
                </a:lnSpc>
              </a:pPr>
              <a:r>
                <a:rPr lang="en-US" sz="1400" b="1" dirty="0">
                  <a:solidFill>
                    <a:schemeClr val="accent6"/>
                  </a:solidFill>
                </a:rPr>
                <a:t>Greg Devine</a:t>
              </a:r>
              <a:r>
                <a:rPr lang="en-US" sz="1400" dirty="0">
                  <a:solidFill>
                    <a:schemeClr val="accent6"/>
                  </a:solidFill>
                </a:rPr>
                <a:t> |</a:t>
              </a:r>
              <a:r>
                <a:rPr lang="en-US" sz="1400" i="1" dirty="0">
                  <a:solidFill>
                    <a:schemeClr val="accent6"/>
                  </a:solidFill>
                </a:rPr>
                <a:t> 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Section Chief </a:t>
              </a:r>
              <a:b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Northeastern and Western Regions</a:t>
              </a:r>
              <a:b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617-874-6456 |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gregory.d.devine@mass.gov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  </a:t>
              </a:r>
            </a:p>
            <a:p>
              <a:pPr>
                <a:lnSpc>
                  <a:spcPct val="90000"/>
                </a:lnSpc>
              </a:pPr>
              <a:endParaRPr lang="en-US" sz="1400" b="1" dirty="0">
                <a:solidFill>
                  <a:schemeClr val="accent6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accent6"/>
                  </a:solidFill>
                </a:rPr>
                <a:t>Lilla Dick </a:t>
              </a:r>
              <a:r>
                <a:rPr lang="en-US" sz="1400" dirty="0">
                  <a:solidFill>
                    <a:schemeClr val="accent6"/>
                  </a:solidFill>
                </a:rPr>
                <a:t>|</a:t>
              </a:r>
              <a:r>
                <a:rPr lang="en-US" sz="1400" i="1" dirty="0">
                  <a:solidFill>
                    <a:schemeClr val="accent6"/>
                  </a:solidFill>
                </a:rPr>
                <a:t> 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Section Chief </a:t>
              </a:r>
              <a:b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Central and Southeastern Regions</a:t>
              </a:r>
              <a:b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857-276-3846 |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lilla.dick@mass.gov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30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2AAE2-C80A-C7AD-087A-E002DABFF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6F69-7740-415C-4FE3-936BC103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Massachusetts Clean Water Trust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84A16-E758-C70F-1DF8-1C0E942B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MASSACHUSETTS CLEAN WATER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6BF1B-2083-9A8B-E970-CF0E5753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7D71-FBC8-4C18-8C37-87929912B5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0D27A4-0821-29A5-2026-643D3EF3B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957129"/>
            <a:ext cx="11268075" cy="5219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0F9ED5"/>
              </a:buClr>
            </a:pPr>
            <a:r>
              <a:rPr lang="en-US" dirty="0"/>
              <a:t>The Trust was established in 1989 to finance water infrastructure projects in the Commonwealth.</a:t>
            </a:r>
          </a:p>
          <a:p>
            <a:pPr>
              <a:buClr>
                <a:srgbClr val="0F9ED5"/>
              </a:buClr>
            </a:pPr>
            <a:r>
              <a:rPr lang="en-US" dirty="0"/>
              <a:t>The Trust and MassDEP jointly administer the Clean Water (CW) and Drinking Water (DW) </a:t>
            </a: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</a:rPr>
              <a:t>State Revolving Funds</a:t>
            </a:r>
            <a:r>
              <a:rPr lang="en-US" b="1" dirty="0"/>
              <a:t> </a:t>
            </a:r>
            <a:r>
              <a:rPr lang="en-US" dirty="0"/>
              <a:t>(SRFs) which assist communities in complying with the Clean Water and Safe Drinking Water Acts.</a:t>
            </a:r>
          </a:p>
          <a:p>
            <a:pPr>
              <a:buClr>
                <a:srgbClr val="0F9ED5"/>
              </a:buClr>
            </a:pP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</a:rPr>
              <a:t>To date, the Trust has financed approximately $9.6 billion in loans for nearly 300 communities, serving 97% of the Commonwealth’s population.</a:t>
            </a:r>
          </a:p>
          <a:p>
            <a:pPr>
              <a:buClr>
                <a:srgbClr val="0F9ED5"/>
              </a:buClr>
            </a:pPr>
            <a:r>
              <a:rPr lang="en-US" dirty="0">
                <a:solidFill>
                  <a:schemeClr val="tx1">
                    <a:lumMod val="49000"/>
                    <a:lumOff val="51000"/>
                  </a:schemeClr>
                </a:solidFill>
              </a:rPr>
              <a:t>While loans remain the main financing option the Trust provides, the Trust also offers financial assistance through its grant programs.</a:t>
            </a:r>
          </a:p>
          <a:p>
            <a:pPr>
              <a:buClr>
                <a:srgbClr val="0F9ED5"/>
              </a:buClr>
            </a:pPr>
            <a:endParaRPr lang="en-US" sz="1200" dirty="0"/>
          </a:p>
          <a:p>
            <a:pPr>
              <a:buClr>
                <a:srgbClr val="0F9ED5"/>
              </a:buClr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EB58C9-4DA2-AA82-182B-41966A4AC597}"/>
              </a:ext>
            </a:extLst>
          </p:cNvPr>
          <p:cNvGrpSpPr/>
          <p:nvPr/>
        </p:nvGrpSpPr>
        <p:grpSpPr>
          <a:xfrm>
            <a:off x="2004613" y="3665315"/>
            <a:ext cx="2718649" cy="2389368"/>
            <a:chOff x="1761656" y="1500793"/>
            <a:chExt cx="2718649" cy="238936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0824B8-39C6-7094-97A6-C8E56D710906}"/>
                </a:ext>
              </a:extLst>
            </p:cNvPr>
            <p:cNvGrpSpPr/>
            <p:nvPr/>
          </p:nvGrpSpPr>
          <p:grpSpPr>
            <a:xfrm>
              <a:off x="1761656" y="1500793"/>
              <a:ext cx="2718649" cy="707886"/>
              <a:chOff x="1761656" y="1500793"/>
              <a:chExt cx="2718649" cy="707886"/>
            </a:xfrm>
          </p:grpSpPr>
          <p:pic>
            <p:nvPicPr>
              <p:cNvPr id="17" name="Graphic 6" descr="Leaky Tap with solid fill">
                <a:extLst>
                  <a:ext uri="{FF2B5EF4-FFF2-40B4-BE49-F238E27FC236}">
                    <a16:creationId xmlns:a16="http://schemas.microsoft.com/office/drawing/2014/main" id="{DA09C3C5-56F2-DDDD-1BE6-D0E42170B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761656" y="1512617"/>
                <a:ext cx="696062" cy="696062"/>
              </a:xfrm>
              <a:prstGeom prst="rect">
                <a:avLst/>
              </a:prstGeom>
            </p:spPr>
          </p:pic>
          <p:sp>
            <p:nvSpPr>
              <p:cNvPr id="18" name="TextBox 16">
                <a:extLst>
                  <a:ext uri="{FF2B5EF4-FFF2-40B4-BE49-F238E27FC236}">
                    <a16:creationId xmlns:a16="http://schemas.microsoft.com/office/drawing/2014/main" id="{0E3A5267-96D6-BC43-D5BE-5FFE32F3F0A3}"/>
                  </a:ext>
                </a:extLst>
              </p:cNvPr>
              <p:cNvSpPr txBox="1"/>
              <p:nvPr/>
            </p:nvSpPr>
            <p:spPr>
              <a:xfrm>
                <a:off x="2457718" y="1500793"/>
                <a:ext cx="202258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>
                    <a:solidFill>
                      <a:srgbClr val="0F9ED5"/>
                    </a:solidFill>
                  </a:rPr>
                  <a:t>IMPROVE</a:t>
                </a:r>
                <a:r>
                  <a:rPr lang="en-US" sz="2000">
                    <a:solidFill>
                      <a:srgbClr val="0F9ED5"/>
                    </a:solidFill>
                  </a:rPr>
                  <a:t> </a:t>
                </a:r>
              </a:p>
              <a:p>
                <a:r>
                  <a:rPr lang="en-US" sz="2000">
                    <a:solidFill>
                      <a:schemeClr val="bg1">
                        <a:lumMod val="50000"/>
                      </a:schemeClr>
                    </a:solidFill>
                  </a:rPr>
                  <a:t>water quality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C3C9EB-E0E8-B30E-13A4-ACF7DC0B2220}"/>
                </a:ext>
              </a:extLst>
            </p:cNvPr>
            <p:cNvGrpSpPr/>
            <p:nvPr/>
          </p:nvGrpSpPr>
          <p:grpSpPr>
            <a:xfrm>
              <a:off x="1761656" y="2336867"/>
              <a:ext cx="2718649" cy="707886"/>
              <a:chOff x="1761656" y="2336867"/>
              <a:chExt cx="2718649" cy="707886"/>
            </a:xfrm>
          </p:grpSpPr>
          <p:pic>
            <p:nvPicPr>
              <p:cNvPr id="15" name="Graphic 10" descr="Open hand with plant with solid fill">
                <a:extLst>
                  <a:ext uri="{FF2B5EF4-FFF2-40B4-BE49-F238E27FC236}">
                    <a16:creationId xmlns:a16="http://schemas.microsoft.com/office/drawing/2014/main" id="{CC50387F-B6FA-4AE5-C9C2-CE137D61C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761656" y="2336867"/>
                <a:ext cx="696062" cy="696062"/>
              </a:xfrm>
              <a:prstGeom prst="rect">
                <a:avLst/>
              </a:prstGeom>
            </p:spPr>
          </p:pic>
          <p:sp>
            <p:nvSpPr>
              <p:cNvPr id="16" name="TextBox 17">
                <a:extLst>
                  <a:ext uri="{FF2B5EF4-FFF2-40B4-BE49-F238E27FC236}">
                    <a16:creationId xmlns:a16="http://schemas.microsoft.com/office/drawing/2014/main" id="{A30A1174-45FB-F70B-A002-AFB5CF0D915B}"/>
                  </a:ext>
                </a:extLst>
              </p:cNvPr>
              <p:cNvSpPr txBox="1"/>
              <p:nvPr/>
            </p:nvSpPr>
            <p:spPr>
              <a:xfrm>
                <a:off x="2457718" y="2336867"/>
                <a:ext cx="202258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>
                    <a:solidFill>
                      <a:srgbClr val="0F9ED5"/>
                    </a:solidFill>
                  </a:rPr>
                  <a:t>PROTECT</a:t>
                </a:r>
                <a:r>
                  <a:rPr lang="en-US" sz="2000">
                    <a:solidFill>
                      <a:srgbClr val="0F9ED5"/>
                    </a:solidFill>
                  </a:rPr>
                  <a:t> </a:t>
                </a:r>
              </a:p>
              <a:p>
                <a:r>
                  <a:rPr lang="en-US" sz="2000">
                    <a:solidFill>
                      <a:schemeClr val="bg1">
                        <a:lumMod val="50000"/>
                      </a:schemeClr>
                    </a:solidFill>
                  </a:rPr>
                  <a:t>the environment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0481FC-F79F-1CDE-194B-773B26A22D12}"/>
                </a:ext>
              </a:extLst>
            </p:cNvPr>
            <p:cNvGrpSpPr/>
            <p:nvPr/>
          </p:nvGrpSpPr>
          <p:grpSpPr>
            <a:xfrm>
              <a:off x="1761656" y="3172941"/>
              <a:ext cx="2718649" cy="717220"/>
              <a:chOff x="1761656" y="3172941"/>
              <a:chExt cx="2718649" cy="717220"/>
            </a:xfrm>
          </p:grpSpPr>
          <p:pic>
            <p:nvPicPr>
              <p:cNvPr id="13" name="Graphic 12" descr="Medical with solid fill">
                <a:extLst>
                  <a:ext uri="{FF2B5EF4-FFF2-40B4-BE49-F238E27FC236}">
                    <a16:creationId xmlns:a16="http://schemas.microsoft.com/office/drawing/2014/main" id="{56EF8F04-AB5A-BEA2-BE00-76EE11187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61656" y="3194099"/>
                <a:ext cx="696062" cy="696062"/>
              </a:xfrm>
              <a:prstGeom prst="rect">
                <a:avLst/>
              </a:prstGeom>
            </p:spPr>
          </p:pic>
          <p:sp>
            <p:nvSpPr>
              <p:cNvPr id="14" name="TextBox 18">
                <a:extLst>
                  <a:ext uri="{FF2B5EF4-FFF2-40B4-BE49-F238E27FC236}">
                    <a16:creationId xmlns:a16="http://schemas.microsoft.com/office/drawing/2014/main" id="{46A2D5C1-4EE7-F6A7-BE46-76D67912D96F}"/>
                  </a:ext>
                </a:extLst>
              </p:cNvPr>
              <p:cNvSpPr txBox="1"/>
              <p:nvPr/>
            </p:nvSpPr>
            <p:spPr>
              <a:xfrm>
                <a:off x="2457718" y="3172941"/>
                <a:ext cx="202258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>
                    <a:solidFill>
                      <a:srgbClr val="0F9ED5"/>
                    </a:solidFill>
                  </a:rPr>
                  <a:t>PROTECT</a:t>
                </a:r>
                <a:r>
                  <a:rPr lang="en-US" sz="2000">
                    <a:solidFill>
                      <a:srgbClr val="0F9ED5"/>
                    </a:solidFill>
                  </a:rPr>
                  <a:t> </a:t>
                </a:r>
              </a:p>
              <a:p>
                <a:r>
                  <a:rPr lang="en-US" sz="2000">
                    <a:solidFill>
                      <a:schemeClr val="bg1">
                        <a:lumMod val="50000"/>
                      </a:schemeClr>
                    </a:solidFill>
                  </a:rPr>
                  <a:t>public health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5E399A-D4C1-59CE-DE3D-F32943B47342}"/>
              </a:ext>
            </a:extLst>
          </p:cNvPr>
          <p:cNvGrpSpPr/>
          <p:nvPr/>
        </p:nvGrpSpPr>
        <p:grpSpPr>
          <a:xfrm>
            <a:off x="5032958" y="4008074"/>
            <a:ext cx="5640343" cy="1672149"/>
            <a:chOff x="4790001" y="1843552"/>
            <a:chExt cx="5640343" cy="1672149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12066E60-FA6A-F7D6-51CE-98CD1A355F13}"/>
                </a:ext>
              </a:extLst>
            </p:cNvPr>
            <p:cNvSpPr/>
            <p:nvPr/>
          </p:nvSpPr>
          <p:spPr>
            <a:xfrm>
              <a:off x="4790001" y="1843552"/>
              <a:ext cx="696062" cy="1672149"/>
            </a:xfrm>
            <a:prstGeom prst="rightBrace">
              <a:avLst>
                <a:gd name="adj1" fmla="val 0"/>
                <a:gd name="adj2" fmla="val 50000"/>
              </a:avLst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9229164A-B1DD-D987-5539-9C12162FF1A6}"/>
                </a:ext>
              </a:extLst>
            </p:cNvPr>
            <p:cNvSpPr txBox="1">
              <a:spLocks/>
            </p:cNvSpPr>
            <p:nvPr/>
          </p:nvSpPr>
          <p:spPr>
            <a:xfrm>
              <a:off x="5661318" y="2208679"/>
              <a:ext cx="4769026" cy="10575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en-US"/>
              </a:defPPr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/>
                <a:t>in the Commonwealth through the provision of </a:t>
              </a:r>
              <a:r>
                <a:rPr lang="en-US" b="1"/>
                <a:t>low-cost capital financing </a:t>
              </a:r>
              <a:r>
                <a:rPr lang="en-US"/>
                <a:t>to cities, towns, and other eligible entities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489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48C0-C8ED-A657-4426-FE2D8F12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Asset Management Planning (AMP) Grant Program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13058-1720-278C-BF2C-C79AEE40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CLEAN WATER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D59F9-7244-86AE-942A-8DA2931D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7D71-FBC8-4C18-8C37-87929912B5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F67749-28A9-2529-C0CB-6B0B8EB7D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957129"/>
            <a:ext cx="11268075" cy="1841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0F9ED5"/>
              </a:buClr>
            </a:pPr>
            <a:r>
              <a:rPr lang="en-US" dirty="0"/>
              <a:t>Launched in 2019 to assist eligible entities with completing or updating asset management plans for drinking water, wastewater, and stormwater systems.</a:t>
            </a:r>
          </a:p>
          <a:p>
            <a:pPr>
              <a:buClr>
                <a:srgbClr val="0F9ED5"/>
              </a:buClr>
            </a:pPr>
            <a:r>
              <a:rPr lang="en-US" dirty="0"/>
              <a:t>Awards grants of </a:t>
            </a:r>
            <a:r>
              <a:rPr lang="en-US" b="1" dirty="0">
                <a:solidFill>
                  <a:srgbClr val="0F9ED5"/>
                </a:solidFill>
              </a:rPr>
              <a:t>$150,000 or 60% </a:t>
            </a:r>
            <a:r>
              <a:rPr lang="en-US" dirty="0"/>
              <a:t>of eligible project cost, whichever is less. Eligible entities provide the remaining amount with in-kind services (IKS), a cash contribution, or an SRF loan.</a:t>
            </a:r>
          </a:p>
          <a:p>
            <a:pPr>
              <a:buClr>
                <a:srgbClr val="0F9ED5"/>
              </a:buClr>
            </a:pPr>
            <a:r>
              <a:rPr lang="en-US" dirty="0"/>
              <a:t>Priority is given to: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C6F30D-9F10-5436-30D5-B7BD5A424B2E}"/>
              </a:ext>
            </a:extLst>
          </p:cNvPr>
          <p:cNvGrpSpPr/>
          <p:nvPr/>
        </p:nvGrpSpPr>
        <p:grpSpPr>
          <a:xfrm>
            <a:off x="679950" y="2798618"/>
            <a:ext cx="1819410" cy="1030340"/>
            <a:chOff x="483326" y="2834516"/>
            <a:chExt cx="1924594" cy="108990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8EBCC75-93D9-9F91-60EB-70BF83137F4C}"/>
                </a:ext>
              </a:extLst>
            </p:cNvPr>
            <p:cNvSpPr/>
            <p:nvPr/>
          </p:nvSpPr>
          <p:spPr>
            <a:xfrm>
              <a:off x="483326" y="2834516"/>
              <a:ext cx="1924594" cy="108990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pic>
          <p:nvPicPr>
            <p:cNvPr id="7" name="Graphic 6" descr="Neighborhood with solid fill">
              <a:extLst>
                <a:ext uri="{FF2B5EF4-FFF2-40B4-BE49-F238E27FC236}">
                  <a16:creationId xmlns:a16="http://schemas.microsoft.com/office/drawing/2014/main" id="{674B5B2D-7551-CAD4-2403-4605347F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9120" y="2918296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Leaky Tap with solid fill">
              <a:extLst>
                <a:ext uri="{FF2B5EF4-FFF2-40B4-BE49-F238E27FC236}">
                  <a16:creationId xmlns:a16="http://schemas.microsoft.com/office/drawing/2014/main" id="{04058573-EFF5-8DF7-0B05-9EFAFFFE6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93520" y="2929861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3C2B4A1-3886-8C11-DE09-7C798AB8CAAD}"/>
              </a:ext>
            </a:extLst>
          </p:cNvPr>
          <p:cNvSpPr txBox="1"/>
          <p:nvPr/>
        </p:nvSpPr>
        <p:spPr>
          <a:xfrm>
            <a:off x="2352810" y="2997220"/>
            <a:ext cx="9159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0F9ED5"/>
              </a:buClr>
            </a:pPr>
            <a:r>
              <a:rPr lang="en-US" sz="2000" b="1" dirty="0">
                <a:solidFill>
                  <a:srgbClr val="0F9ED5"/>
                </a:solidFill>
              </a:rPr>
              <a:t>Small communities and utilities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(population less than 10,000 or small systems that service fewer than 3,000 connections)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2B8C3E-C194-376C-A3D4-532D95A2561C}"/>
              </a:ext>
            </a:extLst>
          </p:cNvPr>
          <p:cNvSpPr txBox="1"/>
          <p:nvPr/>
        </p:nvSpPr>
        <p:spPr>
          <a:xfrm>
            <a:off x="2403566" y="4234078"/>
            <a:ext cx="9159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0F9ED5"/>
              </a:buClr>
            </a:pPr>
            <a:r>
              <a:rPr lang="en-US" sz="2000" b="1" dirty="0">
                <a:solidFill>
                  <a:srgbClr val="0F9ED5"/>
                </a:solidFill>
              </a:rPr>
              <a:t>First-time AMP grant applicants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DEEF30-CB5C-B9B8-C384-DAA4ECF95C2A}"/>
              </a:ext>
            </a:extLst>
          </p:cNvPr>
          <p:cNvSpPr txBox="1"/>
          <p:nvPr/>
        </p:nvSpPr>
        <p:spPr>
          <a:xfrm>
            <a:off x="2352811" y="5200309"/>
            <a:ext cx="9159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0F9ED5"/>
              </a:buClr>
            </a:pPr>
            <a:r>
              <a:rPr lang="en-US" sz="2000" b="1" dirty="0">
                <a:solidFill>
                  <a:srgbClr val="0F9ED5"/>
                </a:solidFill>
              </a:rPr>
              <a:t>AMP proposals that address the 5 core components of an AMP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including an inventory and condition of current assets, level of services, criticality analysis, life cycle costs, and long-term financial planning.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477EFB-3AD3-6A85-DFFC-0BCE00F17D1E}"/>
              </a:ext>
            </a:extLst>
          </p:cNvPr>
          <p:cNvGrpSpPr/>
          <p:nvPr/>
        </p:nvGrpSpPr>
        <p:grpSpPr>
          <a:xfrm>
            <a:off x="679950" y="3992876"/>
            <a:ext cx="1819410" cy="1030340"/>
            <a:chOff x="483326" y="4028774"/>
            <a:chExt cx="1924594" cy="10899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96C73F9-5D86-81D1-1A28-AA07C7B9DAD7}"/>
                </a:ext>
              </a:extLst>
            </p:cNvPr>
            <p:cNvSpPr/>
            <p:nvPr/>
          </p:nvSpPr>
          <p:spPr>
            <a:xfrm>
              <a:off x="483326" y="4028774"/>
              <a:ext cx="1924594" cy="108990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pic>
          <p:nvPicPr>
            <p:cNvPr id="11" name="Graphic 10" descr="Contract with solid fill">
              <a:extLst>
                <a:ext uri="{FF2B5EF4-FFF2-40B4-BE49-F238E27FC236}">
                  <a16:creationId xmlns:a16="http://schemas.microsoft.com/office/drawing/2014/main" id="{F983AFC3-C9A6-3219-81D2-812C591EA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9120" y="4115958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Ribbon with solid fill">
              <a:extLst>
                <a:ext uri="{FF2B5EF4-FFF2-40B4-BE49-F238E27FC236}">
                  <a16:creationId xmlns:a16="http://schemas.microsoft.com/office/drawing/2014/main" id="{987CE7CD-F361-F899-BB35-884D60BB2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58005" y="4224186"/>
              <a:ext cx="724270" cy="72427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58BFE5-BA17-726C-FF31-17A32EFFDA23}"/>
              </a:ext>
            </a:extLst>
          </p:cNvPr>
          <p:cNvGrpSpPr/>
          <p:nvPr/>
        </p:nvGrpSpPr>
        <p:grpSpPr>
          <a:xfrm>
            <a:off x="679950" y="5204540"/>
            <a:ext cx="1819410" cy="1030340"/>
            <a:chOff x="483326" y="5240438"/>
            <a:chExt cx="1924594" cy="108990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D7D3E72-652C-0C81-1A1B-8DD8ACDE493F}"/>
                </a:ext>
              </a:extLst>
            </p:cNvPr>
            <p:cNvSpPr/>
            <p:nvPr/>
          </p:nvSpPr>
          <p:spPr>
            <a:xfrm>
              <a:off x="483326" y="5240438"/>
              <a:ext cx="1924594" cy="108990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p:pic>
          <p:nvPicPr>
            <p:cNvPr id="13" name="Graphic 12" descr="Bank with solid fill">
              <a:extLst>
                <a:ext uri="{FF2B5EF4-FFF2-40B4-BE49-F238E27FC236}">
                  <a16:creationId xmlns:a16="http://schemas.microsoft.com/office/drawing/2014/main" id="{22666DCF-EDA7-26E0-A0B2-D2513DCD9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9120" y="5339305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 descr="Checklist with solid fill">
              <a:extLst>
                <a:ext uri="{FF2B5EF4-FFF2-40B4-BE49-F238E27FC236}">
                  <a16:creationId xmlns:a16="http://schemas.microsoft.com/office/drawing/2014/main" id="{CD48CD65-C5B3-F6CB-2E43-439773FE1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388336" y="537762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03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F7D2-7DE6-7CF5-8449-DA813923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 Grants Across Massachusetts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E1D11-FF2C-26C5-2260-AF947E37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MASSACHUSETTS CLEAN WATER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3EA2D-5149-26D2-B514-0977AD4EE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7D71-FBC8-4C18-8C37-87929912B5A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15CF0-0488-FCD3-95DE-035A6FAE3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t="14543" r="1740" b="5017"/>
          <a:stretch/>
        </p:blipFill>
        <p:spPr>
          <a:xfrm>
            <a:off x="1922862" y="936666"/>
            <a:ext cx="8346276" cy="531196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1B937D-9FDB-8922-27B8-C5DB465E9330}"/>
              </a:ext>
            </a:extLst>
          </p:cNvPr>
          <p:cNvSpPr txBox="1"/>
          <p:nvPr/>
        </p:nvSpPr>
        <p:spPr>
          <a:xfrm>
            <a:off x="3169920" y="4236720"/>
            <a:ext cx="2621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Recipients 2019-2025</a:t>
            </a:r>
          </a:p>
        </p:txBody>
      </p:sp>
    </p:spTree>
    <p:extLst>
      <p:ext uri="{BB962C8B-B14F-4D97-AF65-F5344CB8AC3E}">
        <p14:creationId xmlns:p14="http://schemas.microsoft.com/office/powerpoint/2010/main" val="344196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5BA50-B40C-CA27-39ED-850F360E9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FB4A-B9A1-2A28-62A8-F617E717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 Grant Program Goals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BF43B-0A21-4C23-E465-171CA28C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MASSACHUSETTS CLEAN WATER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45748-ED78-5CB6-8CD3-E81EB6DE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7D71-FBC8-4C18-8C37-87929912B5A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7816ED-953A-96E2-545C-5665ECA16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957129"/>
            <a:ext cx="11268075" cy="5219834"/>
          </a:xfrm>
        </p:spPr>
        <p:txBody>
          <a:bodyPr>
            <a:normAutofit/>
          </a:bodyPr>
          <a:lstStyle/>
          <a:p>
            <a:pPr>
              <a:buClr>
                <a:srgbClr val="0F9ED5"/>
              </a:buClr>
            </a:pPr>
            <a:r>
              <a:rPr lang="en-US" dirty="0"/>
              <a:t>The </a:t>
            </a:r>
            <a:r>
              <a:rPr lang="en-US" b="1" dirty="0">
                <a:solidFill>
                  <a:srgbClr val="0F9ED5"/>
                </a:solidFill>
              </a:rPr>
              <a:t>goals</a:t>
            </a:r>
            <a:r>
              <a:rPr lang="en-US" dirty="0"/>
              <a:t> of the AMP Grant Program are to: </a:t>
            </a:r>
          </a:p>
          <a:p>
            <a:pPr lvl="1"/>
            <a:r>
              <a:rPr lang="en-US" sz="2000" b="1" dirty="0">
                <a:solidFill>
                  <a:srgbClr val="0F9ED5"/>
                </a:solidFill>
              </a:rPr>
              <a:t>Improve </a:t>
            </a:r>
            <a:r>
              <a:rPr lang="en-US" sz="2000" dirty="0"/>
              <a:t>upon existing maintenance practices to ensure the regular replacement of mechanical systems prior to failure;</a:t>
            </a:r>
          </a:p>
          <a:p>
            <a:pPr lvl="1"/>
            <a:r>
              <a:rPr lang="en-US" sz="2000" b="1" dirty="0">
                <a:solidFill>
                  <a:srgbClr val="0F9ED5"/>
                </a:solidFill>
              </a:rPr>
              <a:t>Develop and identify </a:t>
            </a:r>
            <a:r>
              <a:rPr lang="en-US" sz="2000" dirty="0"/>
              <a:t>equipment replacement costs to establish and evaluate annual budget line items;</a:t>
            </a:r>
          </a:p>
          <a:p>
            <a:pPr lvl="1"/>
            <a:r>
              <a:rPr lang="en-US" sz="2000" b="1" dirty="0">
                <a:solidFill>
                  <a:srgbClr val="0F9ED5"/>
                </a:solidFill>
              </a:rPr>
              <a:t>Outline</a:t>
            </a:r>
            <a:r>
              <a:rPr lang="en-US" sz="2000" dirty="0"/>
              <a:t> the annual cost effects on a rate charge system and line items in annual budgets when an asset management plan is established;</a:t>
            </a:r>
          </a:p>
          <a:p>
            <a:pPr lvl="1"/>
            <a:r>
              <a:rPr lang="en-US" sz="2000" b="1" dirty="0">
                <a:solidFill>
                  <a:srgbClr val="0F9ED5"/>
                </a:solidFill>
              </a:rPr>
              <a:t>Establish</a:t>
            </a:r>
            <a:r>
              <a:rPr lang="en-US" sz="2000" dirty="0">
                <a:solidFill>
                  <a:srgbClr val="0F9ED5"/>
                </a:solidFill>
              </a:rPr>
              <a:t> </a:t>
            </a:r>
            <a:r>
              <a:rPr lang="en-US" sz="2000" dirty="0"/>
              <a:t>an inventory of existing equipment that will allow a replacement program to be developed;</a:t>
            </a:r>
          </a:p>
          <a:p>
            <a:pPr lvl="1"/>
            <a:r>
              <a:rPr lang="en-US" sz="2000" b="1" dirty="0">
                <a:solidFill>
                  <a:srgbClr val="0F9ED5"/>
                </a:solidFill>
              </a:rPr>
              <a:t>Provide</a:t>
            </a:r>
            <a:r>
              <a:rPr lang="en-US" sz="2000" dirty="0"/>
              <a:t> an AMP that will ensure that the operational continuity of the water resource infrastructure systems is in place to protect public health and the environment;</a:t>
            </a:r>
          </a:p>
          <a:p>
            <a:pPr lvl="1"/>
            <a:r>
              <a:rPr lang="en-US" sz="2000" b="1" dirty="0">
                <a:solidFill>
                  <a:srgbClr val="0F9ED5"/>
                </a:solidFill>
              </a:rPr>
              <a:t>Assist</a:t>
            </a:r>
            <a:r>
              <a:rPr lang="en-US" sz="2000" b="1" dirty="0"/>
              <a:t> </a:t>
            </a:r>
            <a:r>
              <a:rPr lang="en-US" sz="2000" dirty="0"/>
              <a:t>with acquiring computer software and hardware for data collection, to track and organize asset management priorities more efficiently;</a:t>
            </a:r>
          </a:p>
          <a:p>
            <a:pPr lvl="1"/>
            <a:r>
              <a:rPr lang="en-US" sz="2000" b="1" dirty="0">
                <a:solidFill>
                  <a:srgbClr val="0F9ED5"/>
                </a:solidFill>
              </a:rPr>
              <a:t>Promote</a:t>
            </a:r>
            <a:r>
              <a:rPr lang="en-US" sz="2000" dirty="0">
                <a:solidFill>
                  <a:srgbClr val="0F9ED5"/>
                </a:solidFill>
              </a:rPr>
              <a:t> </a:t>
            </a:r>
            <a:r>
              <a:rPr lang="en-US" sz="2000" dirty="0"/>
              <a:t>cybersecurity assessments to address vulnerabilities in the water systems and to protect public health and the environment.</a:t>
            </a:r>
          </a:p>
          <a:p>
            <a:pPr>
              <a:buClr>
                <a:srgbClr val="0F9ED5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1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3DC1C-FF63-3008-0E22-B24816A8F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A4AF-C17A-E32B-1359-5C17E4A5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an AMP Grant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CE0EA-9854-CEC8-3230-ADA07CEB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CLEAN WATER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469E1-7F4A-5D1B-79B5-9A46E13A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7D71-FBC8-4C18-8C37-87929912B5A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049F00-B302-BAC8-AF9A-C3156ED0F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2642237"/>
            <a:ext cx="11268075" cy="33797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0F9ED5"/>
              </a:buClr>
            </a:pPr>
            <a:r>
              <a:rPr lang="en-US" dirty="0"/>
              <a:t>Funding for AMP Grants is contingent on the availability of funds.</a:t>
            </a:r>
          </a:p>
          <a:p>
            <a:pPr>
              <a:buClr>
                <a:srgbClr val="0F9ED5"/>
              </a:buClr>
            </a:pPr>
            <a:r>
              <a:rPr lang="en-US" dirty="0"/>
              <a:t>Some important timelines in the application calendar:</a:t>
            </a:r>
          </a:p>
          <a:p>
            <a:pPr lvl="1">
              <a:buClr>
                <a:srgbClr val="0F9ED5"/>
              </a:buClr>
            </a:pPr>
            <a:r>
              <a:rPr lang="en-US" sz="2000" b="1" dirty="0"/>
              <a:t>Project solicitation </a:t>
            </a:r>
            <a:r>
              <a:rPr lang="en-US" sz="2000" dirty="0"/>
              <a:t>occurs between May and July of each year.</a:t>
            </a:r>
          </a:p>
          <a:p>
            <a:pPr lvl="1">
              <a:buClr>
                <a:srgbClr val="0F9ED5"/>
              </a:buClr>
            </a:pPr>
            <a:r>
              <a:rPr lang="en-US" sz="2000" b="1" dirty="0"/>
              <a:t>Final Intended Use Plans (IUPs) </a:t>
            </a:r>
            <a:r>
              <a:rPr lang="en-US" sz="2000" dirty="0"/>
              <a:t>are published in the early months of the following year.</a:t>
            </a:r>
          </a:p>
          <a:p>
            <a:pPr lvl="1">
              <a:buClr>
                <a:srgbClr val="0F9ED5"/>
              </a:buClr>
            </a:pPr>
            <a:r>
              <a:rPr lang="en-US" sz="2000" dirty="0"/>
              <a:t>Submission of the final scope of work and grant application is required by early October.</a:t>
            </a:r>
          </a:p>
          <a:p>
            <a:pPr>
              <a:buClr>
                <a:srgbClr val="0F9ED5"/>
              </a:buClr>
            </a:pPr>
            <a:r>
              <a:rPr lang="en-US" dirty="0"/>
              <a:t>Applications for all SRF programs, including the AMP grant program, can be submitted to MassDEP by following the guidance at </a:t>
            </a:r>
            <a:r>
              <a:rPr lang="en-US" dirty="0">
                <a:hlinkClick r:id="rId2"/>
              </a:rPr>
              <a:t>https://www.mass.gov/lists/state-revolving-fund-applications-forms</a:t>
            </a:r>
            <a:r>
              <a:rPr lang="en-US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2B09E29-801B-9A87-8E77-1320CCCAEB87}"/>
              </a:ext>
            </a:extLst>
          </p:cNvPr>
          <p:cNvGrpSpPr/>
          <p:nvPr/>
        </p:nvGrpSpPr>
        <p:grpSpPr>
          <a:xfrm>
            <a:off x="1592879" y="1163315"/>
            <a:ext cx="9006241" cy="1173595"/>
            <a:chOff x="1592879" y="1163315"/>
            <a:chExt cx="9006241" cy="1173595"/>
          </a:xfrm>
        </p:grpSpPr>
        <p:pic>
          <p:nvPicPr>
            <p:cNvPr id="17" name="Graphic 16" descr="Arrow Right with solid fill">
              <a:extLst>
                <a:ext uri="{FF2B5EF4-FFF2-40B4-BE49-F238E27FC236}">
                  <a16:creationId xmlns:a16="http://schemas.microsoft.com/office/drawing/2014/main" id="{5E02EA69-28A9-51CF-283D-B692541DE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24751" y="1515406"/>
              <a:ext cx="463817" cy="463817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BD828AD-BA7E-C07D-D1E6-9BD0A0FFF7EB}"/>
                </a:ext>
              </a:extLst>
            </p:cNvPr>
            <p:cNvGrpSpPr/>
            <p:nvPr/>
          </p:nvGrpSpPr>
          <p:grpSpPr>
            <a:xfrm>
              <a:off x="1592879" y="1163315"/>
              <a:ext cx="9006241" cy="1173595"/>
              <a:chOff x="1360696" y="1181414"/>
              <a:chExt cx="9006241" cy="117359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9C9174F-936F-DE3C-5F5A-4B44C9769C5C}"/>
                  </a:ext>
                </a:extLst>
              </p:cNvPr>
              <p:cNvSpPr/>
              <p:nvPr/>
            </p:nvSpPr>
            <p:spPr>
              <a:xfrm>
                <a:off x="5279816" y="1181414"/>
                <a:ext cx="1168001" cy="116800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2E5D526-4CCF-E1AE-D877-EDDC394F9B49}"/>
                  </a:ext>
                </a:extLst>
              </p:cNvPr>
              <p:cNvGrpSpPr/>
              <p:nvPr/>
            </p:nvGrpSpPr>
            <p:grpSpPr>
              <a:xfrm>
                <a:off x="1360696" y="1187008"/>
                <a:ext cx="1168001" cy="1168001"/>
                <a:chOff x="390525" y="1010175"/>
                <a:chExt cx="1362284" cy="1362284"/>
              </a:xfrm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7C3D66ED-3219-093C-DBFC-22237348B2E6}"/>
                    </a:ext>
                  </a:extLst>
                </p:cNvPr>
                <p:cNvSpPr/>
                <p:nvPr/>
              </p:nvSpPr>
              <p:spPr>
                <a:xfrm>
                  <a:off x="390525" y="1010175"/>
                  <a:ext cx="1362284" cy="136228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9" name="Graphic 8" descr="Daily calendar with solid fill">
                  <a:extLst>
                    <a:ext uri="{FF2B5EF4-FFF2-40B4-BE49-F238E27FC236}">
                      <a16:creationId xmlns:a16="http://schemas.microsoft.com/office/drawing/2014/main" id="{5ED6B149-FF36-17B6-85F0-E7399CA39C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851" y="1150501"/>
                  <a:ext cx="1081631" cy="1081631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F4B5930-1A37-2967-3F35-D8E72AB07B7B}"/>
                  </a:ext>
                </a:extLst>
              </p:cNvPr>
              <p:cNvGrpSpPr/>
              <p:nvPr/>
            </p:nvGrpSpPr>
            <p:grpSpPr>
              <a:xfrm>
                <a:off x="3320256" y="1187007"/>
                <a:ext cx="1168001" cy="1168001"/>
                <a:chOff x="3248213" y="987870"/>
                <a:chExt cx="1362284" cy="1362284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972513C8-A227-AF35-D448-4E9480C2885D}"/>
                    </a:ext>
                  </a:extLst>
                </p:cNvPr>
                <p:cNvSpPr/>
                <p:nvPr/>
              </p:nvSpPr>
              <p:spPr>
                <a:xfrm>
                  <a:off x="3248213" y="987870"/>
                  <a:ext cx="1362284" cy="136228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1" name="Graphic 20" descr="List with solid fill">
                  <a:extLst>
                    <a:ext uri="{FF2B5EF4-FFF2-40B4-BE49-F238E27FC236}">
                      <a16:creationId xmlns:a16="http://schemas.microsoft.com/office/drawing/2014/main" id="{A8032AEB-A2D0-7B3D-2B5C-A73A313440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2155" y="1206219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B16BD58-5652-CCB3-FC41-8CD50FFC4435}"/>
                  </a:ext>
                </a:extLst>
              </p:cNvPr>
              <p:cNvGrpSpPr/>
              <p:nvPr/>
            </p:nvGrpSpPr>
            <p:grpSpPr>
              <a:xfrm>
                <a:off x="7239376" y="1181414"/>
                <a:ext cx="1168001" cy="1168001"/>
                <a:chOff x="8032179" y="1039509"/>
                <a:chExt cx="1362284" cy="1362284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C7F54B87-E912-0EC8-6478-6E07D522B1A4}"/>
                    </a:ext>
                  </a:extLst>
                </p:cNvPr>
                <p:cNvSpPr/>
                <p:nvPr/>
              </p:nvSpPr>
              <p:spPr>
                <a:xfrm>
                  <a:off x="8032179" y="1039509"/>
                  <a:ext cx="1362284" cy="136228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3" name="Graphic 12" descr="Handshake with solid fill">
                  <a:extLst>
                    <a:ext uri="{FF2B5EF4-FFF2-40B4-BE49-F238E27FC236}">
                      <a16:creationId xmlns:a16="http://schemas.microsoft.com/office/drawing/2014/main" id="{DF8FA861-95D0-ABC1-EA6F-4F6FF74E5C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0737" y="1310877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8277688-1204-3B33-26AD-B01D570B887C}"/>
                  </a:ext>
                </a:extLst>
              </p:cNvPr>
              <p:cNvGrpSpPr/>
              <p:nvPr/>
            </p:nvGrpSpPr>
            <p:grpSpPr>
              <a:xfrm>
                <a:off x="9198936" y="1181414"/>
                <a:ext cx="1168001" cy="1168001"/>
                <a:chOff x="10585597" y="1039509"/>
                <a:chExt cx="1362284" cy="1362284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4A46D67B-C08D-D23C-E161-8780FE2B8EA9}"/>
                    </a:ext>
                  </a:extLst>
                </p:cNvPr>
                <p:cNvSpPr/>
                <p:nvPr/>
              </p:nvSpPr>
              <p:spPr>
                <a:xfrm>
                  <a:off x="10585597" y="1039509"/>
                  <a:ext cx="1362284" cy="1362284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5" name="Graphic 14" descr="Open envelope with solid fill">
                  <a:extLst>
                    <a:ext uri="{FF2B5EF4-FFF2-40B4-BE49-F238E27FC236}">
                      <a16:creationId xmlns:a16="http://schemas.microsoft.com/office/drawing/2014/main" id="{B2EB0603-B560-716F-0EB1-6CF3031759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09539" y="1237353"/>
                  <a:ext cx="914400" cy="9144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35" name="Graphic 34" descr="Arrow Right with solid fill">
              <a:extLst>
                <a:ext uri="{FF2B5EF4-FFF2-40B4-BE49-F238E27FC236}">
                  <a16:creationId xmlns:a16="http://schemas.microsoft.com/office/drawing/2014/main" id="{6CD24E90-B7C7-B3DC-EF80-CC759E2C1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84311" y="1519944"/>
              <a:ext cx="463817" cy="463817"/>
            </a:xfrm>
            <a:prstGeom prst="rect">
              <a:avLst/>
            </a:prstGeom>
          </p:spPr>
        </p:pic>
        <p:pic>
          <p:nvPicPr>
            <p:cNvPr id="36" name="Graphic 35" descr="Arrow Right with solid fill">
              <a:extLst>
                <a:ext uri="{FF2B5EF4-FFF2-40B4-BE49-F238E27FC236}">
                  <a16:creationId xmlns:a16="http://schemas.microsoft.com/office/drawing/2014/main" id="{7A0EEE56-7A98-3911-D4B1-15BBCF883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43871" y="1525761"/>
              <a:ext cx="463817" cy="463817"/>
            </a:xfrm>
            <a:prstGeom prst="rect">
              <a:avLst/>
            </a:prstGeom>
          </p:spPr>
        </p:pic>
        <p:pic>
          <p:nvPicPr>
            <p:cNvPr id="37" name="Graphic 36" descr="Arrow Right with solid fill">
              <a:extLst>
                <a:ext uri="{FF2B5EF4-FFF2-40B4-BE49-F238E27FC236}">
                  <a16:creationId xmlns:a16="http://schemas.microsoft.com/office/drawing/2014/main" id="{ABC2A20E-50D9-A884-1D0A-4C0F0949F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3431" y="1515406"/>
              <a:ext cx="463817" cy="463817"/>
            </a:xfrm>
            <a:prstGeom prst="rect">
              <a:avLst/>
            </a:prstGeom>
          </p:spPr>
        </p:pic>
      </p:grpSp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D48AC324-2B24-133E-B32F-28B9F6704E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59410" y="1176063"/>
            <a:ext cx="463817" cy="463817"/>
          </a:xfrm>
          <a:prstGeom prst="rect">
            <a:avLst/>
          </a:prstGeom>
        </p:spPr>
      </p:pic>
      <p:pic>
        <p:nvPicPr>
          <p:cNvPr id="27" name="Graphic 26" descr="Dollar with solid fill">
            <a:extLst>
              <a:ext uri="{FF2B5EF4-FFF2-40B4-BE49-F238E27FC236}">
                <a16:creationId xmlns:a16="http://schemas.microsoft.com/office/drawing/2014/main" id="{1C2333C1-9DA4-17B8-CB1E-2F72449FF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82879" y="1249444"/>
            <a:ext cx="314416" cy="314416"/>
          </a:xfrm>
          <a:prstGeom prst="rect">
            <a:avLst/>
          </a:prstGeom>
        </p:spPr>
      </p:pic>
      <p:pic>
        <p:nvPicPr>
          <p:cNvPr id="40" name="Graphic 39" descr="Schoolhouse outline">
            <a:extLst>
              <a:ext uri="{FF2B5EF4-FFF2-40B4-BE49-F238E27FC236}">
                <a16:creationId xmlns:a16="http://schemas.microsoft.com/office/drawing/2014/main" id="{856BDDE1-0D02-7CBD-ED50-A8F4FD691A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638799" y="1451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4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042A5-71C1-07D9-5FFE-A485234ED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143BB-D15A-B691-875E-92E495D1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MASSACHUSETTS CLEAN WATER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45A54-B3CA-2363-8B71-878A3D1A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7D71-FBC8-4C18-8C37-87929912B5A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1837B5-E321-0B85-CC67-B742816EBDF0}"/>
              </a:ext>
            </a:extLst>
          </p:cNvPr>
          <p:cNvSpPr txBox="1">
            <a:spLocks/>
          </p:cNvSpPr>
          <p:nvPr/>
        </p:nvSpPr>
        <p:spPr>
          <a:xfrm>
            <a:off x="401411" y="352612"/>
            <a:ext cx="11630024" cy="463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F9ED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AMP Grant Requirements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AAEFEF1-FE7E-DC26-193B-A519F5B38D00}"/>
              </a:ext>
            </a:extLst>
          </p:cNvPr>
          <p:cNvSpPr txBox="1">
            <a:spLocks/>
          </p:cNvSpPr>
          <p:nvPr/>
        </p:nvSpPr>
        <p:spPr>
          <a:xfrm>
            <a:off x="401411" y="1067599"/>
            <a:ext cx="11268075" cy="21806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F9ED5"/>
              </a:buClr>
            </a:pPr>
            <a:r>
              <a:rPr lang="en-US" dirty="0"/>
              <a:t>Eligible applicants include all municipalities and public wastewater districts that manage a stormwater system.</a:t>
            </a:r>
          </a:p>
          <a:p>
            <a:pPr>
              <a:buClr>
                <a:srgbClr val="0F9ED5"/>
              </a:buClr>
            </a:pPr>
            <a:r>
              <a:rPr lang="en-US" dirty="0"/>
              <a:t>Applicants are limited to one grant per utility per IUP cycle.</a:t>
            </a:r>
          </a:p>
          <a:p>
            <a:pPr>
              <a:buClr>
                <a:srgbClr val="0F9ED5"/>
              </a:buClr>
            </a:pPr>
            <a:r>
              <a:rPr lang="en-US" b="1" dirty="0"/>
              <a:t>The applicant must address all five core components and include a full report.</a:t>
            </a:r>
          </a:p>
          <a:p>
            <a:pPr>
              <a:buClr>
                <a:srgbClr val="0F9ED5"/>
              </a:buClr>
            </a:pPr>
            <a:r>
              <a:rPr lang="en-US" dirty="0"/>
              <a:t>AMP projects are expected to be completed within two years of the date the grant was awarded.</a:t>
            </a:r>
          </a:p>
          <a:p>
            <a:pPr>
              <a:buClr>
                <a:srgbClr val="0F9ED5"/>
              </a:buClr>
            </a:pPr>
            <a:r>
              <a:rPr lang="en-US" dirty="0"/>
              <a:t>Eligible costs for reimbursement are limited to those needed to complete the five core components of an AMP project.</a:t>
            </a:r>
          </a:p>
          <a:p>
            <a:pPr>
              <a:buClr>
                <a:srgbClr val="0F9ED5"/>
              </a:buClr>
            </a:pPr>
            <a:endParaRPr lang="en-US" dirty="0"/>
          </a:p>
          <a:p>
            <a:pPr>
              <a:buClr>
                <a:srgbClr val="0F9ED5"/>
              </a:buClr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300F70-BD22-0631-049F-789897114837}"/>
              </a:ext>
            </a:extLst>
          </p:cNvPr>
          <p:cNvGrpSpPr/>
          <p:nvPr/>
        </p:nvGrpSpPr>
        <p:grpSpPr>
          <a:xfrm>
            <a:off x="992777" y="3722915"/>
            <a:ext cx="2242457" cy="1980837"/>
            <a:chOff x="653143" y="4010297"/>
            <a:chExt cx="2242457" cy="198083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9D1DE27-94BB-9923-3DE5-15D64E9E3DEE}"/>
                </a:ext>
              </a:extLst>
            </p:cNvPr>
            <p:cNvSpPr/>
            <p:nvPr/>
          </p:nvSpPr>
          <p:spPr>
            <a:xfrm>
              <a:off x="653143" y="4010297"/>
              <a:ext cx="2242457" cy="19808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Cloud With Lightning And Rain with solid fill">
              <a:extLst>
                <a:ext uri="{FF2B5EF4-FFF2-40B4-BE49-F238E27FC236}">
                  <a16:creationId xmlns:a16="http://schemas.microsoft.com/office/drawing/2014/main" id="{A0907A2E-EAC9-B7BC-7533-08D862828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9979" y="4136320"/>
              <a:ext cx="1728785" cy="172878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2AD904-7FED-A2D6-4388-93ECBF3E7583}"/>
              </a:ext>
            </a:extLst>
          </p:cNvPr>
          <p:cNvGrpSpPr/>
          <p:nvPr/>
        </p:nvGrpSpPr>
        <p:grpSpPr>
          <a:xfrm>
            <a:off x="3490367" y="3722914"/>
            <a:ext cx="2242457" cy="1980837"/>
            <a:chOff x="3150733" y="4010296"/>
            <a:chExt cx="2242457" cy="198083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9E0BF65-EE6F-45F6-8FB8-30924C5DA1ED}"/>
                </a:ext>
              </a:extLst>
            </p:cNvPr>
            <p:cNvSpPr/>
            <p:nvPr/>
          </p:nvSpPr>
          <p:spPr>
            <a:xfrm>
              <a:off x="3150733" y="4010296"/>
              <a:ext cx="2242457" cy="19808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 descr="Diploma with solid fill">
              <a:extLst>
                <a:ext uri="{FF2B5EF4-FFF2-40B4-BE49-F238E27FC236}">
                  <a16:creationId xmlns:a16="http://schemas.microsoft.com/office/drawing/2014/main" id="{AB5A0521-900C-022C-4C90-567CAD136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83687" y="4194775"/>
              <a:ext cx="1101886" cy="1101886"/>
            </a:xfrm>
            <a:prstGeom prst="rect">
              <a:avLst/>
            </a:prstGeom>
          </p:spPr>
        </p:pic>
        <p:pic>
          <p:nvPicPr>
            <p:cNvPr id="16" name="Graphic 15" descr="Leaky Tap with solid fill">
              <a:extLst>
                <a:ext uri="{FF2B5EF4-FFF2-40B4-BE49-F238E27FC236}">
                  <a16:creationId xmlns:a16="http://schemas.microsoft.com/office/drawing/2014/main" id="{B2C1380A-B227-7AA2-25E4-A1978A1B7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94170" y="4853958"/>
              <a:ext cx="1101886" cy="110188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1FABB2-2A7F-7F71-068B-E0A065C07B4E}"/>
              </a:ext>
            </a:extLst>
          </p:cNvPr>
          <p:cNvGrpSpPr/>
          <p:nvPr/>
        </p:nvGrpSpPr>
        <p:grpSpPr>
          <a:xfrm>
            <a:off x="5987957" y="3722914"/>
            <a:ext cx="2242457" cy="1980837"/>
            <a:chOff x="5648323" y="4010296"/>
            <a:chExt cx="2242457" cy="19808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5FBC07A-6496-AE3F-3CAF-FD6E57024642}"/>
                </a:ext>
              </a:extLst>
            </p:cNvPr>
            <p:cNvSpPr/>
            <p:nvPr/>
          </p:nvSpPr>
          <p:spPr>
            <a:xfrm>
              <a:off x="5648323" y="4010296"/>
              <a:ext cx="2242457" cy="198083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 descr="Monthly calendar with solid fill">
              <a:extLst>
                <a:ext uri="{FF2B5EF4-FFF2-40B4-BE49-F238E27FC236}">
                  <a16:creationId xmlns:a16="http://schemas.microsoft.com/office/drawing/2014/main" id="{6534410C-88C9-9361-DD20-C8A16F204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17917" y="4288518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Clock with solid fill">
              <a:extLst>
                <a:ext uri="{FF2B5EF4-FFF2-40B4-BE49-F238E27FC236}">
                  <a16:creationId xmlns:a16="http://schemas.microsoft.com/office/drawing/2014/main" id="{4CDCC56D-196E-0156-4B46-BCE567463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46747" y="4947701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Arrow: Rotate right with solid fill">
              <a:extLst>
                <a:ext uri="{FF2B5EF4-FFF2-40B4-BE49-F238E27FC236}">
                  <a16:creationId xmlns:a16="http://schemas.microsoft.com/office/drawing/2014/main" id="{CA2EC0A8-36E5-4E6E-C30C-08BB7AA86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83997" y="4136320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C2E6CD-FAAA-40B5-367E-30778EBBCB7A}"/>
                </a:ext>
              </a:extLst>
            </p:cNvPr>
            <p:cNvSpPr txBox="1"/>
            <p:nvPr/>
          </p:nvSpPr>
          <p:spPr>
            <a:xfrm>
              <a:off x="5816147" y="5154326"/>
              <a:ext cx="953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/>
                  </a:solidFill>
                </a:rPr>
                <a:t>2yrs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76B66F-1350-5800-03BF-071999D0F797}"/>
              </a:ext>
            </a:extLst>
          </p:cNvPr>
          <p:cNvGrpSpPr/>
          <p:nvPr/>
        </p:nvGrpSpPr>
        <p:grpSpPr>
          <a:xfrm>
            <a:off x="8485547" y="3722913"/>
            <a:ext cx="2242457" cy="1980837"/>
            <a:chOff x="8145913" y="4010295"/>
            <a:chExt cx="2242457" cy="198083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ABF93FF-DE63-339F-6205-BB21478C4E69}"/>
                </a:ext>
              </a:extLst>
            </p:cNvPr>
            <p:cNvSpPr/>
            <p:nvPr/>
          </p:nvSpPr>
          <p:spPr>
            <a:xfrm>
              <a:off x="8145913" y="4010295"/>
              <a:ext cx="2242457" cy="19808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Money outline">
              <a:extLst>
                <a:ext uri="{FF2B5EF4-FFF2-40B4-BE49-F238E27FC236}">
                  <a16:creationId xmlns:a16="http://schemas.microsoft.com/office/drawing/2014/main" id="{A9155B8E-5FAB-B2D5-F8FB-B57268061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28894" y="4785956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Clipboard Checked with solid fill">
              <a:extLst>
                <a:ext uri="{FF2B5EF4-FFF2-40B4-BE49-F238E27FC236}">
                  <a16:creationId xmlns:a16="http://schemas.microsoft.com/office/drawing/2014/main" id="{3771273A-997A-8FBA-9219-76BB56689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283618" y="4302435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Arrow: Clockwise curve with solid fill">
              <a:extLst>
                <a:ext uri="{FF2B5EF4-FFF2-40B4-BE49-F238E27FC236}">
                  <a16:creationId xmlns:a16="http://schemas.microsoft.com/office/drawing/2014/main" id="{4EC75579-B162-4665-0DC0-FD9CF9D0B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128894" y="451136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271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3147B-8E21-5352-F2DA-8E3F6380D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551B-5A92-88B7-A693-2552E1F7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Core Components of an AMP Project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6B57-E21A-6178-86F9-1AE473AE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MASSACHUSETTS CLEAN WATER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1409A-37EE-80B3-7E93-8B114A55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7D71-FBC8-4C18-8C37-87929912B5A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8F1F50-7231-5F17-4BB0-F8A4BE58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685" y="982729"/>
            <a:ext cx="9842597" cy="5219834"/>
          </a:xfrm>
        </p:spPr>
        <p:txBody>
          <a:bodyPr>
            <a:normAutofit/>
          </a:bodyPr>
          <a:lstStyle/>
          <a:p>
            <a:pPr>
              <a:buClr>
                <a:srgbClr val="0F9ED5"/>
              </a:buClr>
            </a:pPr>
            <a:r>
              <a:rPr lang="en-US" b="1" dirty="0"/>
              <a:t>Asset Inventory &amp; Condition</a:t>
            </a:r>
          </a:p>
          <a:p>
            <a:pPr lvl="1">
              <a:buClr>
                <a:srgbClr val="0F9ED5"/>
              </a:buClr>
            </a:pPr>
            <a:r>
              <a:rPr lang="en-US" dirty="0"/>
              <a:t>Creating an inventory</a:t>
            </a:r>
          </a:p>
          <a:p>
            <a:pPr lvl="1">
              <a:buClr>
                <a:srgbClr val="0F9ED5"/>
              </a:buClr>
            </a:pPr>
            <a:r>
              <a:rPr lang="en-US" dirty="0"/>
              <a:t>Verifying available information and documenting condition of existing assets</a:t>
            </a:r>
          </a:p>
          <a:p>
            <a:pPr lvl="1">
              <a:buClr>
                <a:srgbClr val="0F9ED5"/>
              </a:buClr>
            </a:pPr>
            <a:r>
              <a:rPr lang="en-US" dirty="0"/>
              <a:t>Assessing remaining useful life, value, and replacement costs</a:t>
            </a:r>
          </a:p>
          <a:p>
            <a:pPr lvl="1">
              <a:buClr>
                <a:srgbClr val="0F9ED5"/>
              </a:buClr>
            </a:pPr>
            <a:r>
              <a:rPr lang="en-US" dirty="0"/>
              <a:t>Documenting/labeling asset location</a:t>
            </a:r>
          </a:p>
          <a:p>
            <a:pPr>
              <a:buClr>
                <a:srgbClr val="0F9ED5"/>
              </a:buClr>
            </a:pPr>
            <a:r>
              <a:rPr lang="en-US" b="1" dirty="0"/>
              <a:t>Level of Service</a:t>
            </a:r>
          </a:p>
          <a:p>
            <a:pPr lvl="1">
              <a:buClr>
                <a:srgbClr val="0F9ED5"/>
              </a:buClr>
            </a:pPr>
            <a:r>
              <a:rPr lang="en-US" dirty="0"/>
              <a:t>Establishing Level of Service Goals (metrics might include, i.e. customer demand and regulatory requirements)</a:t>
            </a:r>
          </a:p>
          <a:p>
            <a:pPr lvl="1">
              <a:buClr>
                <a:srgbClr val="0F9ED5"/>
              </a:buClr>
            </a:pPr>
            <a:r>
              <a:rPr lang="en-US" dirty="0"/>
              <a:t>Assessing performance data</a:t>
            </a:r>
          </a:p>
          <a:p>
            <a:pPr lvl="1">
              <a:buClr>
                <a:srgbClr val="0F9ED5"/>
              </a:buClr>
            </a:pPr>
            <a:r>
              <a:rPr lang="en-US" dirty="0"/>
              <a:t>Communicating with staff and public</a:t>
            </a:r>
          </a:p>
          <a:p>
            <a:pPr>
              <a:buClr>
                <a:srgbClr val="0F9ED5"/>
              </a:buClr>
            </a:pPr>
            <a:r>
              <a:rPr lang="en-US" b="1" dirty="0"/>
              <a:t>Criticality/Risk Analysis</a:t>
            </a:r>
          </a:p>
          <a:p>
            <a:pPr lvl="1">
              <a:buClr>
                <a:srgbClr val="0F9ED5"/>
              </a:buClr>
            </a:pPr>
            <a:r>
              <a:rPr lang="en-US" dirty="0"/>
              <a:t>Determination of critical assets</a:t>
            </a:r>
          </a:p>
          <a:p>
            <a:pPr lvl="1">
              <a:buClr>
                <a:srgbClr val="0F9ED5"/>
              </a:buClr>
            </a:pPr>
            <a:r>
              <a:rPr lang="en-US" dirty="0"/>
              <a:t>Likelihood/consequence of failure determination, including that caused by climate change</a:t>
            </a:r>
          </a:p>
          <a:p>
            <a:pPr lvl="1">
              <a:buClr>
                <a:srgbClr val="0F9ED5"/>
              </a:buClr>
            </a:pPr>
            <a:r>
              <a:rPr lang="en-US" dirty="0"/>
              <a:t>Cybersecurity (assessment only)</a:t>
            </a:r>
          </a:p>
          <a:p>
            <a:pPr lvl="1">
              <a:buClr>
                <a:srgbClr val="0F9ED5"/>
              </a:buClr>
            </a:pPr>
            <a:r>
              <a:rPr lang="en-US" dirty="0"/>
              <a:t>Criticality matrix</a:t>
            </a:r>
          </a:p>
          <a:p>
            <a:pPr lvl="1">
              <a:buClr>
                <a:srgbClr val="0F9ED5"/>
              </a:buClr>
            </a:pPr>
            <a:r>
              <a:rPr lang="en-US" dirty="0"/>
              <a:t>Prioritization of asset replacement/rehabilitation</a:t>
            </a:r>
          </a:p>
          <a:p>
            <a:pPr>
              <a:buClr>
                <a:srgbClr val="0F9ED5"/>
              </a:buClr>
            </a:pPr>
            <a:endParaRPr lang="en-US" dirty="0"/>
          </a:p>
          <a:p>
            <a:pPr>
              <a:buClr>
                <a:srgbClr val="0F9ED5"/>
              </a:buClr>
            </a:pPr>
            <a:endParaRPr lang="en-US" dirty="0"/>
          </a:p>
          <a:p>
            <a:pPr lvl="2">
              <a:buClr>
                <a:srgbClr val="0F9ED5"/>
              </a:buClr>
            </a:pPr>
            <a:endParaRPr lang="en-US" dirty="0"/>
          </a:p>
          <a:p>
            <a:pPr lvl="2">
              <a:buClr>
                <a:srgbClr val="0F9ED5"/>
              </a:buClr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F54ABA-6706-94A8-80D0-F0A1B4B02772}"/>
              </a:ext>
            </a:extLst>
          </p:cNvPr>
          <p:cNvSpPr/>
          <p:nvPr/>
        </p:nvSpPr>
        <p:spPr>
          <a:xfrm>
            <a:off x="294685" y="1127160"/>
            <a:ext cx="1555841" cy="13131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Search Inventory with solid fill">
            <a:extLst>
              <a:ext uri="{FF2B5EF4-FFF2-40B4-BE49-F238E27FC236}">
                <a16:creationId xmlns:a16="http://schemas.microsoft.com/office/drawing/2014/main" id="{B30F5CD4-8906-13F2-EB71-852E4EC04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043" y="1262927"/>
            <a:ext cx="681717" cy="681717"/>
          </a:xfrm>
          <a:prstGeom prst="rect">
            <a:avLst/>
          </a:prstGeom>
        </p:spPr>
      </p:pic>
      <p:pic>
        <p:nvPicPr>
          <p:cNvPr id="14" name="Graphic 13" descr="Map with pin with solid fill">
            <a:extLst>
              <a:ext uri="{FF2B5EF4-FFF2-40B4-BE49-F238E27FC236}">
                <a16:creationId xmlns:a16="http://schemas.microsoft.com/office/drawing/2014/main" id="{CBB45827-A03D-21CD-DAE2-3AF0F0E98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159" y="1741632"/>
            <a:ext cx="681717" cy="68171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4863D9-1059-4A66-A4B6-EA39EA714EBE}"/>
              </a:ext>
            </a:extLst>
          </p:cNvPr>
          <p:cNvSpPr/>
          <p:nvPr/>
        </p:nvSpPr>
        <p:spPr>
          <a:xfrm>
            <a:off x="294685" y="2595171"/>
            <a:ext cx="1555841" cy="13131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C30A8B3-698A-A340-41B6-1B1E410E9245}"/>
              </a:ext>
            </a:extLst>
          </p:cNvPr>
          <p:cNvSpPr/>
          <p:nvPr/>
        </p:nvSpPr>
        <p:spPr>
          <a:xfrm>
            <a:off x="294685" y="4113495"/>
            <a:ext cx="1555841" cy="13131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Send with solid fill">
            <a:extLst>
              <a:ext uri="{FF2B5EF4-FFF2-40B4-BE49-F238E27FC236}">
                <a16:creationId xmlns:a16="http://schemas.microsoft.com/office/drawing/2014/main" id="{F1161B27-158C-12BA-86E4-CBE589888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718" y="2764367"/>
            <a:ext cx="664633" cy="664633"/>
          </a:xfrm>
          <a:prstGeom prst="rect">
            <a:avLst/>
          </a:prstGeom>
        </p:spPr>
      </p:pic>
      <p:pic>
        <p:nvPicPr>
          <p:cNvPr id="20" name="Graphic 19" descr="Statistics outline">
            <a:extLst>
              <a:ext uri="{FF2B5EF4-FFF2-40B4-BE49-F238E27FC236}">
                <a16:creationId xmlns:a16="http://schemas.microsoft.com/office/drawing/2014/main" id="{46E004FB-856B-1555-9523-9796A1E1D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602" y="3090863"/>
            <a:ext cx="676274" cy="676274"/>
          </a:xfrm>
          <a:prstGeom prst="rect">
            <a:avLst/>
          </a:prstGeom>
        </p:spPr>
      </p:pic>
      <p:pic>
        <p:nvPicPr>
          <p:cNvPr id="8" name="Graphic 7" descr="Internet Of Things outline">
            <a:extLst>
              <a:ext uri="{FF2B5EF4-FFF2-40B4-BE49-F238E27FC236}">
                <a16:creationId xmlns:a16="http://schemas.microsoft.com/office/drawing/2014/main" id="{93D227B1-80A8-2A21-F614-757C95AC89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2605" y="4654305"/>
            <a:ext cx="681718" cy="681718"/>
          </a:xfrm>
          <a:prstGeom prst="rect">
            <a:avLst/>
          </a:prstGeom>
        </p:spPr>
      </p:pic>
      <p:pic>
        <p:nvPicPr>
          <p:cNvPr id="16" name="Graphic 15" descr="Warning with solid fill">
            <a:extLst>
              <a:ext uri="{FF2B5EF4-FFF2-40B4-BE49-F238E27FC236}">
                <a16:creationId xmlns:a16="http://schemas.microsoft.com/office/drawing/2014/main" id="{F0D940D3-6416-9F46-D08E-9965DF9317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4617" y="4262829"/>
            <a:ext cx="501785" cy="50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6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8DEB5-2D02-2097-5F4D-E573A2700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9952F-3A44-4BAB-9F17-D519CB35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Core Components of an AMP Project (Continued)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C53F0-6BB3-12D8-F6CB-33E7BC2F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MASSACHUSETTS CLEAN WATER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7FD85-4189-DD36-B4F4-1ECC904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7D71-FBC8-4C18-8C37-87929912B5A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EEFFD6-EE7B-BFEC-E544-ADD3AFDE9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6" y="957128"/>
            <a:ext cx="9040858" cy="4686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0F9ED5"/>
              </a:buClr>
            </a:pPr>
            <a:r>
              <a:rPr lang="en-US" b="1" dirty="0"/>
              <a:t>Life Cycle Cost Analysis</a:t>
            </a:r>
          </a:p>
          <a:p>
            <a:pPr lvl="1">
              <a:buClr>
                <a:srgbClr val="0F9ED5"/>
              </a:buClr>
            </a:pPr>
            <a:r>
              <a:rPr lang="en-US" sz="2000" dirty="0"/>
              <a:t>Accounting for Capital, Replacement, and Operation and Maintenance Costs</a:t>
            </a:r>
          </a:p>
          <a:p>
            <a:pPr>
              <a:buClr>
                <a:srgbClr val="0F9ED5"/>
              </a:buClr>
            </a:pPr>
            <a:r>
              <a:rPr lang="en-US" b="1" dirty="0"/>
              <a:t>Long-term Funding Strategy</a:t>
            </a:r>
          </a:p>
          <a:p>
            <a:pPr lvl="1">
              <a:buClr>
                <a:srgbClr val="0F9ED5"/>
              </a:buClr>
            </a:pPr>
            <a:r>
              <a:rPr lang="en-US" sz="2000" dirty="0"/>
              <a:t>Creation of sustainable financial structure to meet full cost of providing level of service over long term </a:t>
            </a:r>
          </a:p>
          <a:p>
            <a:pPr lvl="1">
              <a:buClr>
                <a:srgbClr val="0F9ED5"/>
              </a:buClr>
            </a:pPr>
            <a:r>
              <a:rPr lang="en-US" sz="2000" dirty="0"/>
              <a:t>Review of funding options</a:t>
            </a:r>
          </a:p>
          <a:p>
            <a:pPr lvl="1">
              <a:buClr>
                <a:srgbClr val="0F9ED5"/>
              </a:buClr>
            </a:pPr>
            <a:r>
              <a:rPr lang="en-US" sz="2000" dirty="0"/>
              <a:t>Review and revision of existing rate structure</a:t>
            </a:r>
          </a:p>
          <a:p>
            <a:pPr lvl="1">
              <a:buClr>
                <a:srgbClr val="0F9ED5"/>
              </a:buClr>
            </a:pPr>
            <a:r>
              <a:rPr lang="en-US" sz="2000" dirty="0"/>
              <a:t>Preparation of budget/Capital Improvement Plan</a:t>
            </a:r>
          </a:p>
          <a:p>
            <a:pPr>
              <a:buClr>
                <a:srgbClr val="0F9ED5"/>
              </a:buClr>
            </a:pPr>
            <a:r>
              <a:rPr lang="en-US" b="1" u="sng" dirty="0"/>
              <a:t>Additional eligible cost:</a:t>
            </a:r>
            <a:r>
              <a:rPr lang="en-US" b="1" dirty="0"/>
              <a:t> Asset Management Software</a:t>
            </a:r>
          </a:p>
          <a:p>
            <a:pPr lvl="1">
              <a:buClr>
                <a:srgbClr val="0F9ED5"/>
              </a:buClr>
            </a:pPr>
            <a:r>
              <a:rPr lang="en-US" sz="2000" dirty="0"/>
              <a:t>Limited to one time per applicant</a:t>
            </a:r>
          </a:p>
          <a:p>
            <a:pPr lvl="1">
              <a:buClr>
                <a:srgbClr val="0F9ED5"/>
              </a:buClr>
            </a:pPr>
            <a:r>
              <a:rPr lang="en-US" sz="2000" dirty="0"/>
              <a:t>Only for first-time purchasers, not replacement or subscription fees of existing software</a:t>
            </a:r>
          </a:p>
          <a:p>
            <a:pPr>
              <a:buClr>
                <a:srgbClr val="0F9ED5"/>
              </a:buClr>
            </a:pPr>
            <a:endParaRPr lang="en-US" dirty="0"/>
          </a:p>
          <a:p>
            <a:pPr lvl="2">
              <a:buClr>
                <a:srgbClr val="0F9ED5"/>
              </a:buClr>
            </a:pPr>
            <a:endParaRPr lang="en-US" dirty="0"/>
          </a:p>
          <a:p>
            <a:pPr lvl="2">
              <a:buClr>
                <a:srgbClr val="0F9ED5"/>
              </a:buClr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F3BFB8-85E3-2266-A212-16ED665CFC99}"/>
              </a:ext>
            </a:extLst>
          </p:cNvPr>
          <p:cNvSpPr/>
          <p:nvPr/>
        </p:nvSpPr>
        <p:spPr>
          <a:xfrm>
            <a:off x="9431384" y="2455817"/>
            <a:ext cx="1946366" cy="19463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Piggy Bank outline">
            <a:extLst>
              <a:ext uri="{FF2B5EF4-FFF2-40B4-BE49-F238E27FC236}">
                <a16:creationId xmlns:a16="http://schemas.microsoft.com/office/drawing/2014/main" id="{3DD1E01C-2744-CAAB-EADE-CC538983F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6941" y="2831374"/>
            <a:ext cx="1195251" cy="11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6600"/>
      </p:ext>
    </p:extLst>
  </p:cSld>
  <p:clrMapOvr>
    <a:masterClrMapping/>
  </p:clrMapOvr>
</p:sld>
</file>

<file path=ppt/theme/theme1.xml><?xml version="1.0" encoding="utf-8"?>
<a:theme xmlns:a="http://schemas.openxmlformats.org/drawingml/2006/main" name="Do not us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1235</Words>
  <Application>Microsoft Office PowerPoint</Application>
  <PresentationFormat>Widescreen</PresentationFormat>
  <Paragraphs>136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Do not use</vt:lpstr>
      <vt:lpstr>Asset Management Planning Grant Program Overview  </vt:lpstr>
      <vt:lpstr>Overview of the Massachusetts Clean Water Trust</vt:lpstr>
      <vt:lpstr>Asset Management Planning (AMP) Grant Program</vt:lpstr>
      <vt:lpstr>AMP Grants Across Massachusetts</vt:lpstr>
      <vt:lpstr>AMP Grant Program Goals</vt:lpstr>
      <vt:lpstr>Applying for an AMP Grant</vt:lpstr>
      <vt:lpstr>PowerPoint Presentation</vt:lpstr>
      <vt:lpstr>5 Core Components of an AMP Project</vt:lpstr>
      <vt:lpstr>5 Core Components of an AMP Project (Continued)</vt:lpstr>
      <vt:lpstr>Example of AMP Project Funded</vt:lpstr>
      <vt:lpstr>Trust and MassDEP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Stanton, Rachel C. (TRE)</dc:creator>
  <cp:lastModifiedBy>O'Keefe, Aidan K. (TRE)</cp:lastModifiedBy>
  <cp:revision>227</cp:revision>
  <dcterms:created xsi:type="dcterms:W3CDTF">2024-03-13T12:49:09Z</dcterms:created>
  <dcterms:modified xsi:type="dcterms:W3CDTF">2025-10-15T21:00:10Z</dcterms:modified>
</cp:coreProperties>
</file>