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8"/>
  </p:notesMasterIdLst>
  <p:handoutMasterIdLst>
    <p:handoutMasterId r:id="rId39"/>
  </p:handoutMasterIdLst>
  <p:sldIdLst>
    <p:sldId id="256" r:id="rId5"/>
    <p:sldId id="292" r:id="rId6"/>
    <p:sldId id="311" r:id="rId7"/>
    <p:sldId id="293" r:id="rId8"/>
    <p:sldId id="277" r:id="rId9"/>
    <p:sldId id="317" r:id="rId10"/>
    <p:sldId id="295" r:id="rId11"/>
    <p:sldId id="324" r:id="rId12"/>
    <p:sldId id="310" r:id="rId13"/>
    <p:sldId id="296" r:id="rId14"/>
    <p:sldId id="297" r:id="rId15"/>
    <p:sldId id="294" r:id="rId16"/>
    <p:sldId id="298" r:id="rId17"/>
    <p:sldId id="299" r:id="rId18"/>
    <p:sldId id="319" r:id="rId19"/>
    <p:sldId id="320" r:id="rId20"/>
    <p:sldId id="300" r:id="rId21"/>
    <p:sldId id="306" r:id="rId22"/>
    <p:sldId id="302" r:id="rId23"/>
    <p:sldId id="315" r:id="rId24"/>
    <p:sldId id="325" r:id="rId25"/>
    <p:sldId id="313" r:id="rId26"/>
    <p:sldId id="321" r:id="rId27"/>
    <p:sldId id="327" r:id="rId28"/>
    <p:sldId id="314" r:id="rId29"/>
    <p:sldId id="303" r:id="rId30"/>
    <p:sldId id="322" r:id="rId31"/>
    <p:sldId id="304" r:id="rId32"/>
    <p:sldId id="323" r:id="rId33"/>
    <p:sldId id="309" r:id="rId34"/>
    <p:sldId id="307" r:id="rId35"/>
    <p:sldId id="312" r:id="rId36"/>
    <p:sldId id="326" r:id="rId3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FA82DE-2A22-732D-EF2D-0F2ED1C94B54}" name="Emily J. Scerbo" initials="EJS" userId="S::EJScerbo@tigheBond.com::b7450885-bfbb-4261-acf3-e5ffc16534c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liese Keimel" initials="AK" lastIdx="6" clrIdx="0">
    <p:extLst>
      <p:ext uri="{19B8F6BF-5375-455C-9EA6-DF929625EA0E}">
        <p15:presenceInfo xmlns:p15="http://schemas.microsoft.com/office/powerpoint/2012/main" userId="S::AKeimel@TigheBond.com::4d34fd47-e2ea-47cb-8091-33f7fb0677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2139" autoAdjust="0"/>
  </p:normalViewPr>
  <p:slideViewPr>
    <p:cSldViewPr snapToGrid="0">
      <p:cViewPr varScale="1">
        <p:scale>
          <a:sx n="80" d="100"/>
          <a:sy n="80" d="100"/>
        </p:scale>
        <p:origin x="165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684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corey\AppData\Local\Microsoft\Olk\Attachments\ooa-ac7b66af-3509-4dd0-845b-b852f9ed02a6\3f32cd92ae784ce7083fc3024eff94189265f4841a83976da324290918c41b53\ImperviousSurface_20250506_115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Cost of 1lb Phosphorus Removed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Credited BMP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Sheet1!$B$6:$B$151</c:f>
              <c:numCache>
                <c:formatCode>General</c:formatCode>
                <c:ptCount val="1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</c:numCache>
            </c:numRef>
          </c:cat>
          <c:val>
            <c:numRef>
              <c:f>Sheet1!$E$6:$E$151</c:f>
              <c:numCache>
                <c:formatCode>_("$"* #,##0.00_);_("$"* \(#,##0.00\);_("$"* "-"??_);_(@_)</c:formatCode>
                <c:ptCount val="146"/>
                <c:pt idx="0">
                  <c:v>940</c:v>
                </c:pt>
                <c:pt idx="1">
                  <c:v>1630</c:v>
                </c:pt>
                <c:pt idx="2">
                  <c:v>2320</c:v>
                </c:pt>
                <c:pt idx="3">
                  <c:v>3010</c:v>
                </c:pt>
                <c:pt idx="4">
                  <c:v>3700</c:v>
                </c:pt>
                <c:pt idx="5">
                  <c:v>4390</c:v>
                </c:pt>
                <c:pt idx="6">
                  <c:v>5080</c:v>
                </c:pt>
                <c:pt idx="7">
                  <c:v>5770</c:v>
                </c:pt>
                <c:pt idx="8">
                  <c:v>6460</c:v>
                </c:pt>
                <c:pt idx="9">
                  <c:v>7150</c:v>
                </c:pt>
                <c:pt idx="10">
                  <c:v>7840</c:v>
                </c:pt>
                <c:pt idx="11">
                  <c:v>8530</c:v>
                </c:pt>
                <c:pt idx="12">
                  <c:v>9220</c:v>
                </c:pt>
                <c:pt idx="13">
                  <c:v>9910</c:v>
                </c:pt>
                <c:pt idx="14">
                  <c:v>10600</c:v>
                </c:pt>
                <c:pt idx="15">
                  <c:v>11290</c:v>
                </c:pt>
                <c:pt idx="16">
                  <c:v>11980</c:v>
                </c:pt>
                <c:pt idx="17">
                  <c:v>12670</c:v>
                </c:pt>
                <c:pt idx="18">
                  <c:v>13360</c:v>
                </c:pt>
                <c:pt idx="19">
                  <c:v>14050</c:v>
                </c:pt>
                <c:pt idx="20">
                  <c:v>14740</c:v>
                </c:pt>
                <c:pt idx="21">
                  <c:v>15430</c:v>
                </c:pt>
                <c:pt idx="22">
                  <c:v>16120</c:v>
                </c:pt>
                <c:pt idx="23">
                  <c:v>16810</c:v>
                </c:pt>
                <c:pt idx="24">
                  <c:v>17500</c:v>
                </c:pt>
                <c:pt idx="25">
                  <c:v>18190</c:v>
                </c:pt>
                <c:pt idx="26">
                  <c:v>18880</c:v>
                </c:pt>
                <c:pt idx="27">
                  <c:v>19570</c:v>
                </c:pt>
                <c:pt idx="28">
                  <c:v>20260</c:v>
                </c:pt>
                <c:pt idx="29">
                  <c:v>20950</c:v>
                </c:pt>
                <c:pt idx="30">
                  <c:v>21640</c:v>
                </c:pt>
                <c:pt idx="31">
                  <c:v>22330</c:v>
                </c:pt>
                <c:pt idx="32">
                  <c:v>23020</c:v>
                </c:pt>
                <c:pt idx="33">
                  <c:v>23710</c:v>
                </c:pt>
                <c:pt idx="34">
                  <c:v>24400</c:v>
                </c:pt>
                <c:pt idx="35">
                  <c:v>25090</c:v>
                </c:pt>
                <c:pt idx="36">
                  <c:v>25780</c:v>
                </c:pt>
                <c:pt idx="37">
                  <c:v>26470</c:v>
                </c:pt>
                <c:pt idx="38">
                  <c:v>27160</c:v>
                </c:pt>
                <c:pt idx="39">
                  <c:v>27850</c:v>
                </c:pt>
                <c:pt idx="40">
                  <c:v>28540</c:v>
                </c:pt>
                <c:pt idx="41">
                  <c:v>29230</c:v>
                </c:pt>
                <c:pt idx="42">
                  <c:v>29920</c:v>
                </c:pt>
                <c:pt idx="43">
                  <c:v>30610</c:v>
                </c:pt>
                <c:pt idx="44">
                  <c:v>31300</c:v>
                </c:pt>
                <c:pt idx="45">
                  <c:v>31990</c:v>
                </c:pt>
                <c:pt idx="46">
                  <c:v>32680</c:v>
                </c:pt>
                <c:pt idx="47">
                  <c:v>33370</c:v>
                </c:pt>
                <c:pt idx="48">
                  <c:v>34060</c:v>
                </c:pt>
                <c:pt idx="49">
                  <c:v>34750</c:v>
                </c:pt>
                <c:pt idx="50">
                  <c:v>35440</c:v>
                </c:pt>
                <c:pt idx="51">
                  <c:v>36130</c:v>
                </c:pt>
                <c:pt idx="52">
                  <c:v>36820</c:v>
                </c:pt>
                <c:pt idx="53">
                  <c:v>37510</c:v>
                </c:pt>
                <c:pt idx="54">
                  <c:v>38200</c:v>
                </c:pt>
                <c:pt idx="55">
                  <c:v>38890</c:v>
                </c:pt>
                <c:pt idx="56">
                  <c:v>39580</c:v>
                </c:pt>
                <c:pt idx="57">
                  <c:v>40270</c:v>
                </c:pt>
                <c:pt idx="58">
                  <c:v>40960</c:v>
                </c:pt>
                <c:pt idx="59">
                  <c:v>41650</c:v>
                </c:pt>
                <c:pt idx="60">
                  <c:v>42340</c:v>
                </c:pt>
                <c:pt idx="61">
                  <c:v>43030</c:v>
                </c:pt>
                <c:pt idx="62">
                  <c:v>43720</c:v>
                </c:pt>
                <c:pt idx="63">
                  <c:v>44410</c:v>
                </c:pt>
                <c:pt idx="64">
                  <c:v>45100</c:v>
                </c:pt>
                <c:pt idx="65">
                  <c:v>45790</c:v>
                </c:pt>
                <c:pt idx="66">
                  <c:v>46480</c:v>
                </c:pt>
                <c:pt idx="67">
                  <c:v>47170</c:v>
                </c:pt>
                <c:pt idx="68">
                  <c:v>47860</c:v>
                </c:pt>
                <c:pt idx="69">
                  <c:v>48550</c:v>
                </c:pt>
                <c:pt idx="70">
                  <c:v>49240</c:v>
                </c:pt>
                <c:pt idx="71">
                  <c:v>49930</c:v>
                </c:pt>
                <c:pt idx="72">
                  <c:v>50620</c:v>
                </c:pt>
                <c:pt idx="73">
                  <c:v>51310</c:v>
                </c:pt>
                <c:pt idx="74">
                  <c:v>52000</c:v>
                </c:pt>
                <c:pt idx="75">
                  <c:v>52690</c:v>
                </c:pt>
                <c:pt idx="76">
                  <c:v>53380</c:v>
                </c:pt>
                <c:pt idx="77">
                  <c:v>54070</c:v>
                </c:pt>
                <c:pt idx="78">
                  <c:v>54760</c:v>
                </c:pt>
                <c:pt idx="79">
                  <c:v>55450</c:v>
                </c:pt>
                <c:pt idx="80">
                  <c:v>56140</c:v>
                </c:pt>
                <c:pt idx="81">
                  <c:v>56830</c:v>
                </c:pt>
                <c:pt idx="82">
                  <c:v>57520</c:v>
                </c:pt>
                <c:pt idx="83">
                  <c:v>58210</c:v>
                </c:pt>
                <c:pt idx="84">
                  <c:v>58900</c:v>
                </c:pt>
                <c:pt idx="85">
                  <c:v>59590</c:v>
                </c:pt>
                <c:pt idx="86">
                  <c:v>60280</c:v>
                </c:pt>
                <c:pt idx="87">
                  <c:v>60970</c:v>
                </c:pt>
                <c:pt idx="88">
                  <c:v>61660</c:v>
                </c:pt>
                <c:pt idx="89">
                  <c:v>62350</c:v>
                </c:pt>
                <c:pt idx="90">
                  <c:v>63040</c:v>
                </c:pt>
                <c:pt idx="91">
                  <c:v>63730</c:v>
                </c:pt>
                <c:pt idx="92">
                  <c:v>64420</c:v>
                </c:pt>
                <c:pt idx="93">
                  <c:v>65110</c:v>
                </c:pt>
                <c:pt idx="94">
                  <c:v>65800</c:v>
                </c:pt>
                <c:pt idx="95">
                  <c:v>66490</c:v>
                </c:pt>
                <c:pt idx="96">
                  <c:v>67180</c:v>
                </c:pt>
                <c:pt idx="97">
                  <c:v>67870</c:v>
                </c:pt>
                <c:pt idx="98">
                  <c:v>68560</c:v>
                </c:pt>
                <c:pt idx="99">
                  <c:v>69250</c:v>
                </c:pt>
                <c:pt idx="100">
                  <c:v>69940</c:v>
                </c:pt>
                <c:pt idx="101">
                  <c:v>70630</c:v>
                </c:pt>
                <c:pt idx="102">
                  <c:v>71320</c:v>
                </c:pt>
                <c:pt idx="103">
                  <c:v>72010</c:v>
                </c:pt>
                <c:pt idx="104">
                  <c:v>72700</c:v>
                </c:pt>
                <c:pt idx="105">
                  <c:v>73390</c:v>
                </c:pt>
                <c:pt idx="106">
                  <c:v>74080</c:v>
                </c:pt>
                <c:pt idx="107">
                  <c:v>74770</c:v>
                </c:pt>
                <c:pt idx="108">
                  <c:v>75460</c:v>
                </c:pt>
                <c:pt idx="109">
                  <c:v>76150</c:v>
                </c:pt>
                <c:pt idx="110">
                  <c:v>76840</c:v>
                </c:pt>
                <c:pt idx="111">
                  <c:v>77530</c:v>
                </c:pt>
                <c:pt idx="112">
                  <c:v>78220</c:v>
                </c:pt>
                <c:pt idx="113">
                  <c:v>78910</c:v>
                </c:pt>
                <c:pt idx="114">
                  <c:v>79600</c:v>
                </c:pt>
                <c:pt idx="115">
                  <c:v>80290</c:v>
                </c:pt>
                <c:pt idx="116">
                  <c:v>80980</c:v>
                </c:pt>
                <c:pt idx="117">
                  <c:v>81670</c:v>
                </c:pt>
                <c:pt idx="118">
                  <c:v>82360</c:v>
                </c:pt>
                <c:pt idx="119">
                  <c:v>83050</c:v>
                </c:pt>
                <c:pt idx="120">
                  <c:v>83740</c:v>
                </c:pt>
                <c:pt idx="121">
                  <c:v>84430</c:v>
                </c:pt>
                <c:pt idx="122">
                  <c:v>85120</c:v>
                </c:pt>
                <c:pt idx="123">
                  <c:v>85810</c:v>
                </c:pt>
                <c:pt idx="124">
                  <c:v>86500</c:v>
                </c:pt>
                <c:pt idx="125">
                  <c:v>87190</c:v>
                </c:pt>
                <c:pt idx="126">
                  <c:v>87880</c:v>
                </c:pt>
                <c:pt idx="127">
                  <c:v>88570</c:v>
                </c:pt>
                <c:pt idx="128">
                  <c:v>89260</c:v>
                </c:pt>
                <c:pt idx="129">
                  <c:v>89950</c:v>
                </c:pt>
                <c:pt idx="130">
                  <c:v>90640</c:v>
                </c:pt>
                <c:pt idx="131">
                  <c:v>91330</c:v>
                </c:pt>
                <c:pt idx="132">
                  <c:v>92020</c:v>
                </c:pt>
                <c:pt idx="133">
                  <c:v>92710</c:v>
                </c:pt>
                <c:pt idx="134">
                  <c:v>93400</c:v>
                </c:pt>
                <c:pt idx="135">
                  <c:v>94090</c:v>
                </c:pt>
                <c:pt idx="136">
                  <c:v>94780</c:v>
                </c:pt>
                <c:pt idx="137">
                  <c:v>95470</c:v>
                </c:pt>
                <c:pt idx="138">
                  <c:v>96160</c:v>
                </c:pt>
                <c:pt idx="139">
                  <c:v>96850</c:v>
                </c:pt>
                <c:pt idx="140">
                  <c:v>97540</c:v>
                </c:pt>
                <c:pt idx="141">
                  <c:v>98230</c:v>
                </c:pt>
                <c:pt idx="142">
                  <c:v>98920</c:v>
                </c:pt>
                <c:pt idx="143">
                  <c:v>99610</c:v>
                </c:pt>
                <c:pt idx="144">
                  <c:v>100300</c:v>
                </c:pt>
                <c:pt idx="145">
                  <c:v>100990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7A0-43AD-88CF-2C27E5B56934}"/>
            </c:ext>
          </c:extLst>
        </c:ser>
        <c:ser>
          <c:idx val="3"/>
          <c:order val="1"/>
          <c:tx>
            <c:strRef>
              <c:f>Sheet1!$F$5</c:f>
              <c:strCache>
                <c:ptCount val="1"/>
                <c:pt idx="0">
                  <c:v>Capital Project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numRef>
              <c:f>Sheet1!$B$6:$B$151</c:f>
              <c:numCache>
                <c:formatCode>General</c:formatCode>
                <c:ptCount val="1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</c:numCache>
            </c:numRef>
          </c:cat>
          <c:val>
            <c:numRef>
              <c:f>Sheet1!$F$6:$F$151</c:f>
              <c:numCache>
                <c:formatCode>_("$"* #,##0.00_);_("$"* \(#,##0.00\);_("$"* "-"??_);_(@_)</c:formatCode>
                <c:ptCount val="146"/>
                <c:pt idx="0">
                  <c:v>100000</c:v>
                </c:pt>
                <c:pt idx="1">
                  <c:v>100000</c:v>
                </c:pt>
                <c:pt idx="2">
                  <c:v>100000</c:v>
                </c:pt>
                <c:pt idx="3">
                  <c:v>100000</c:v>
                </c:pt>
                <c:pt idx="4">
                  <c:v>100000</c:v>
                </c:pt>
                <c:pt idx="5">
                  <c:v>100000</c:v>
                </c:pt>
                <c:pt idx="6">
                  <c:v>100000</c:v>
                </c:pt>
                <c:pt idx="7">
                  <c:v>100000</c:v>
                </c:pt>
                <c:pt idx="8">
                  <c:v>100000</c:v>
                </c:pt>
                <c:pt idx="9">
                  <c:v>100000</c:v>
                </c:pt>
                <c:pt idx="10">
                  <c:v>100000</c:v>
                </c:pt>
                <c:pt idx="11">
                  <c:v>100000</c:v>
                </c:pt>
                <c:pt idx="12">
                  <c:v>100000</c:v>
                </c:pt>
                <c:pt idx="13">
                  <c:v>100000</c:v>
                </c:pt>
                <c:pt idx="14">
                  <c:v>100000</c:v>
                </c:pt>
                <c:pt idx="15">
                  <c:v>100000</c:v>
                </c:pt>
                <c:pt idx="16">
                  <c:v>100000</c:v>
                </c:pt>
                <c:pt idx="17">
                  <c:v>100000</c:v>
                </c:pt>
                <c:pt idx="18">
                  <c:v>100000</c:v>
                </c:pt>
                <c:pt idx="19">
                  <c:v>100000</c:v>
                </c:pt>
                <c:pt idx="20">
                  <c:v>100000</c:v>
                </c:pt>
                <c:pt idx="21">
                  <c:v>100000</c:v>
                </c:pt>
                <c:pt idx="22">
                  <c:v>100000</c:v>
                </c:pt>
                <c:pt idx="23">
                  <c:v>100000</c:v>
                </c:pt>
                <c:pt idx="24">
                  <c:v>100000</c:v>
                </c:pt>
                <c:pt idx="25">
                  <c:v>100000</c:v>
                </c:pt>
                <c:pt idx="26">
                  <c:v>100000</c:v>
                </c:pt>
                <c:pt idx="27">
                  <c:v>100000</c:v>
                </c:pt>
                <c:pt idx="28">
                  <c:v>100000</c:v>
                </c:pt>
                <c:pt idx="29">
                  <c:v>100000</c:v>
                </c:pt>
                <c:pt idx="30">
                  <c:v>100000</c:v>
                </c:pt>
                <c:pt idx="31">
                  <c:v>100000</c:v>
                </c:pt>
                <c:pt idx="32">
                  <c:v>100000</c:v>
                </c:pt>
                <c:pt idx="33">
                  <c:v>100000</c:v>
                </c:pt>
                <c:pt idx="34">
                  <c:v>100000</c:v>
                </c:pt>
                <c:pt idx="35">
                  <c:v>100000</c:v>
                </c:pt>
                <c:pt idx="36">
                  <c:v>100000</c:v>
                </c:pt>
                <c:pt idx="37">
                  <c:v>100000</c:v>
                </c:pt>
                <c:pt idx="38">
                  <c:v>100000</c:v>
                </c:pt>
                <c:pt idx="39">
                  <c:v>100000</c:v>
                </c:pt>
                <c:pt idx="40">
                  <c:v>100000</c:v>
                </c:pt>
                <c:pt idx="41">
                  <c:v>100000</c:v>
                </c:pt>
                <c:pt idx="42">
                  <c:v>100000</c:v>
                </c:pt>
                <c:pt idx="43">
                  <c:v>100000</c:v>
                </c:pt>
                <c:pt idx="44">
                  <c:v>100000</c:v>
                </c:pt>
                <c:pt idx="45">
                  <c:v>100000</c:v>
                </c:pt>
                <c:pt idx="46">
                  <c:v>100000</c:v>
                </c:pt>
                <c:pt idx="47">
                  <c:v>100000</c:v>
                </c:pt>
                <c:pt idx="48">
                  <c:v>100000</c:v>
                </c:pt>
                <c:pt idx="49">
                  <c:v>100000</c:v>
                </c:pt>
                <c:pt idx="50">
                  <c:v>100000</c:v>
                </c:pt>
                <c:pt idx="51">
                  <c:v>100000</c:v>
                </c:pt>
                <c:pt idx="52">
                  <c:v>100000</c:v>
                </c:pt>
                <c:pt idx="53">
                  <c:v>100000</c:v>
                </c:pt>
                <c:pt idx="54">
                  <c:v>100000</c:v>
                </c:pt>
                <c:pt idx="55">
                  <c:v>100000</c:v>
                </c:pt>
                <c:pt idx="56">
                  <c:v>100000</c:v>
                </c:pt>
                <c:pt idx="57">
                  <c:v>100000</c:v>
                </c:pt>
                <c:pt idx="58">
                  <c:v>100000</c:v>
                </c:pt>
                <c:pt idx="59">
                  <c:v>100000</c:v>
                </c:pt>
                <c:pt idx="60">
                  <c:v>100000</c:v>
                </c:pt>
                <c:pt idx="61">
                  <c:v>100000</c:v>
                </c:pt>
                <c:pt idx="62">
                  <c:v>100000</c:v>
                </c:pt>
                <c:pt idx="63">
                  <c:v>100000</c:v>
                </c:pt>
                <c:pt idx="64">
                  <c:v>100000</c:v>
                </c:pt>
                <c:pt idx="65">
                  <c:v>100000</c:v>
                </c:pt>
                <c:pt idx="66">
                  <c:v>100000</c:v>
                </c:pt>
                <c:pt idx="67">
                  <c:v>100000</c:v>
                </c:pt>
                <c:pt idx="68">
                  <c:v>100000</c:v>
                </c:pt>
                <c:pt idx="69">
                  <c:v>100000</c:v>
                </c:pt>
                <c:pt idx="70">
                  <c:v>100000</c:v>
                </c:pt>
                <c:pt idx="71">
                  <c:v>100000</c:v>
                </c:pt>
                <c:pt idx="72">
                  <c:v>100000</c:v>
                </c:pt>
                <c:pt idx="73">
                  <c:v>100000</c:v>
                </c:pt>
                <c:pt idx="74">
                  <c:v>100000</c:v>
                </c:pt>
                <c:pt idx="75">
                  <c:v>100000</c:v>
                </c:pt>
                <c:pt idx="76">
                  <c:v>100000</c:v>
                </c:pt>
                <c:pt idx="77">
                  <c:v>100000</c:v>
                </c:pt>
                <c:pt idx="78">
                  <c:v>100000</c:v>
                </c:pt>
                <c:pt idx="79">
                  <c:v>100000</c:v>
                </c:pt>
                <c:pt idx="80">
                  <c:v>100000</c:v>
                </c:pt>
                <c:pt idx="81">
                  <c:v>100000</c:v>
                </c:pt>
                <c:pt idx="82">
                  <c:v>100000</c:v>
                </c:pt>
                <c:pt idx="83">
                  <c:v>100000</c:v>
                </c:pt>
                <c:pt idx="84">
                  <c:v>100000</c:v>
                </c:pt>
                <c:pt idx="85">
                  <c:v>100000</c:v>
                </c:pt>
                <c:pt idx="86">
                  <c:v>100000</c:v>
                </c:pt>
                <c:pt idx="87">
                  <c:v>100000</c:v>
                </c:pt>
                <c:pt idx="88">
                  <c:v>100000</c:v>
                </c:pt>
                <c:pt idx="89">
                  <c:v>100000</c:v>
                </c:pt>
                <c:pt idx="90">
                  <c:v>100000</c:v>
                </c:pt>
                <c:pt idx="91">
                  <c:v>100000</c:v>
                </c:pt>
                <c:pt idx="92">
                  <c:v>100000</c:v>
                </c:pt>
                <c:pt idx="93">
                  <c:v>100000</c:v>
                </c:pt>
                <c:pt idx="94">
                  <c:v>100000</c:v>
                </c:pt>
                <c:pt idx="95">
                  <c:v>100000</c:v>
                </c:pt>
                <c:pt idx="96">
                  <c:v>100000</c:v>
                </c:pt>
                <c:pt idx="97">
                  <c:v>100000</c:v>
                </c:pt>
                <c:pt idx="98">
                  <c:v>100000</c:v>
                </c:pt>
                <c:pt idx="99">
                  <c:v>100000</c:v>
                </c:pt>
                <c:pt idx="100">
                  <c:v>100000</c:v>
                </c:pt>
                <c:pt idx="101">
                  <c:v>100000</c:v>
                </c:pt>
                <c:pt idx="102">
                  <c:v>100000</c:v>
                </c:pt>
                <c:pt idx="103">
                  <c:v>100000</c:v>
                </c:pt>
                <c:pt idx="104">
                  <c:v>100000</c:v>
                </c:pt>
                <c:pt idx="105">
                  <c:v>100000</c:v>
                </c:pt>
                <c:pt idx="106">
                  <c:v>100000</c:v>
                </c:pt>
                <c:pt idx="107">
                  <c:v>100000</c:v>
                </c:pt>
                <c:pt idx="108">
                  <c:v>100000</c:v>
                </c:pt>
                <c:pt idx="109">
                  <c:v>100000</c:v>
                </c:pt>
                <c:pt idx="110">
                  <c:v>100000</c:v>
                </c:pt>
                <c:pt idx="111">
                  <c:v>100000</c:v>
                </c:pt>
                <c:pt idx="112">
                  <c:v>100000</c:v>
                </c:pt>
                <c:pt idx="113">
                  <c:v>100000</c:v>
                </c:pt>
                <c:pt idx="114">
                  <c:v>100000</c:v>
                </c:pt>
                <c:pt idx="115">
                  <c:v>100000</c:v>
                </c:pt>
                <c:pt idx="116">
                  <c:v>100000</c:v>
                </c:pt>
                <c:pt idx="117">
                  <c:v>100000</c:v>
                </c:pt>
                <c:pt idx="118">
                  <c:v>100000</c:v>
                </c:pt>
                <c:pt idx="119">
                  <c:v>100000</c:v>
                </c:pt>
                <c:pt idx="120">
                  <c:v>100000</c:v>
                </c:pt>
                <c:pt idx="121">
                  <c:v>100000</c:v>
                </c:pt>
                <c:pt idx="122">
                  <c:v>100000</c:v>
                </c:pt>
                <c:pt idx="123">
                  <c:v>100000</c:v>
                </c:pt>
                <c:pt idx="124">
                  <c:v>100000</c:v>
                </c:pt>
                <c:pt idx="125">
                  <c:v>100000</c:v>
                </c:pt>
                <c:pt idx="126">
                  <c:v>100000</c:v>
                </c:pt>
                <c:pt idx="127">
                  <c:v>100000</c:v>
                </c:pt>
                <c:pt idx="128">
                  <c:v>100000</c:v>
                </c:pt>
                <c:pt idx="129">
                  <c:v>100000</c:v>
                </c:pt>
                <c:pt idx="130">
                  <c:v>100000</c:v>
                </c:pt>
                <c:pt idx="131">
                  <c:v>100000</c:v>
                </c:pt>
                <c:pt idx="132">
                  <c:v>100000</c:v>
                </c:pt>
                <c:pt idx="133">
                  <c:v>100000</c:v>
                </c:pt>
                <c:pt idx="134">
                  <c:v>100000</c:v>
                </c:pt>
                <c:pt idx="135">
                  <c:v>100000</c:v>
                </c:pt>
                <c:pt idx="136">
                  <c:v>100000</c:v>
                </c:pt>
                <c:pt idx="137">
                  <c:v>100000</c:v>
                </c:pt>
                <c:pt idx="138">
                  <c:v>100000</c:v>
                </c:pt>
                <c:pt idx="139">
                  <c:v>100000</c:v>
                </c:pt>
                <c:pt idx="140">
                  <c:v>100000</c:v>
                </c:pt>
                <c:pt idx="141">
                  <c:v>100000</c:v>
                </c:pt>
                <c:pt idx="142">
                  <c:v>100000</c:v>
                </c:pt>
                <c:pt idx="143">
                  <c:v>100000</c:v>
                </c:pt>
                <c:pt idx="144">
                  <c:v>100000</c:v>
                </c:pt>
                <c:pt idx="145">
                  <c:v>100000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7A0-43AD-88CF-2C27E5B56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40747856"/>
        <c:axId val="440751456"/>
      </c:lineChart>
      <c:catAx>
        <c:axId val="440747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 of Implementation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751456"/>
        <c:crosses val="autoZero"/>
        <c:auto val="1"/>
        <c:lblAlgn val="ctr"/>
        <c:lblOffset val="100"/>
        <c:noMultiLvlLbl val="0"/>
      </c:catAx>
      <c:valAx>
        <c:axId val="44075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Cost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74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ABC136-AD38-412A-B8DE-9A862F9F123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92A7CE0-0140-44FC-A6C6-DAD5DFE50219}">
      <dgm:prSet/>
      <dgm:spPr/>
      <dgm:t>
        <a:bodyPr/>
        <a:lstStyle/>
        <a:p>
          <a:r>
            <a:rPr lang="en-US"/>
            <a:t>Share our experience to help other municipalities</a:t>
          </a:r>
        </a:p>
      </dgm:t>
    </dgm:pt>
    <dgm:pt modelId="{BFEE8E53-3B08-4BC8-B37D-6D9A8C35192D}" type="parTrans" cxnId="{3C59200F-D67A-483D-904C-4C1BE220B36D}">
      <dgm:prSet/>
      <dgm:spPr/>
      <dgm:t>
        <a:bodyPr/>
        <a:lstStyle/>
        <a:p>
          <a:endParaRPr lang="en-US"/>
        </a:p>
      </dgm:t>
    </dgm:pt>
    <dgm:pt modelId="{B70BAD64-1AAE-430B-A972-077537FBAAF4}" type="sibTrans" cxnId="{3C59200F-D67A-483D-904C-4C1BE220B36D}">
      <dgm:prSet/>
      <dgm:spPr/>
      <dgm:t>
        <a:bodyPr/>
        <a:lstStyle/>
        <a:p>
          <a:endParaRPr lang="en-US"/>
        </a:p>
      </dgm:t>
    </dgm:pt>
    <dgm:pt modelId="{59C6E43A-36CC-420D-B620-AB5837250030}">
      <dgm:prSet/>
      <dgm:spPr/>
      <dgm:t>
        <a:bodyPr/>
        <a:lstStyle/>
        <a:p>
          <a:r>
            <a:rPr lang="en-US"/>
            <a:t>Provide practical insights from 1</a:t>
          </a:r>
          <a:r>
            <a:rPr lang="en-US" baseline="30000"/>
            <a:t>st</a:t>
          </a:r>
          <a:r>
            <a:rPr lang="en-US"/>
            <a:t> year of implementation</a:t>
          </a:r>
        </a:p>
      </dgm:t>
    </dgm:pt>
    <dgm:pt modelId="{6A37DE64-1108-4C69-8247-E1B5C534A418}" type="parTrans" cxnId="{66673732-711B-48C3-AA63-95D3261071E6}">
      <dgm:prSet/>
      <dgm:spPr/>
      <dgm:t>
        <a:bodyPr/>
        <a:lstStyle/>
        <a:p>
          <a:endParaRPr lang="en-US"/>
        </a:p>
      </dgm:t>
    </dgm:pt>
    <dgm:pt modelId="{599AC3AC-4D7E-4CCE-AEA8-0D03BFE4381F}" type="sibTrans" cxnId="{66673732-711B-48C3-AA63-95D3261071E6}">
      <dgm:prSet/>
      <dgm:spPr/>
      <dgm:t>
        <a:bodyPr/>
        <a:lstStyle/>
        <a:p>
          <a:endParaRPr lang="en-US"/>
        </a:p>
      </dgm:t>
    </dgm:pt>
    <dgm:pt modelId="{3AD6423B-1A93-4318-86E4-4BC8B1AB302A}">
      <dgm:prSet/>
      <dgm:spPr/>
      <dgm:t>
        <a:bodyPr/>
        <a:lstStyle/>
        <a:p>
          <a:r>
            <a:rPr lang="en-US"/>
            <a:t>Identify pitfalls to avoid and best practices to adopt</a:t>
          </a:r>
        </a:p>
      </dgm:t>
    </dgm:pt>
    <dgm:pt modelId="{746853B2-8BA4-4F0D-8D0D-7FDF16679A57}" type="parTrans" cxnId="{EB5093B3-7708-4BA5-BBAB-2914C3C5F487}">
      <dgm:prSet/>
      <dgm:spPr/>
      <dgm:t>
        <a:bodyPr/>
        <a:lstStyle/>
        <a:p>
          <a:endParaRPr lang="en-US"/>
        </a:p>
      </dgm:t>
    </dgm:pt>
    <dgm:pt modelId="{FE3FA5EF-00F1-4F67-9D01-C30057647EB8}" type="sibTrans" cxnId="{EB5093B3-7708-4BA5-BBAB-2914C3C5F487}">
      <dgm:prSet/>
      <dgm:spPr/>
      <dgm:t>
        <a:bodyPr/>
        <a:lstStyle/>
        <a:p>
          <a:endParaRPr lang="en-US"/>
        </a:p>
      </dgm:t>
    </dgm:pt>
    <dgm:pt modelId="{A430F8F3-294A-4D96-88A7-156EDB784AFD}" type="pres">
      <dgm:prSet presAssocID="{F8ABC136-AD38-412A-B8DE-9A862F9F1234}" presName="root" presStyleCnt="0">
        <dgm:presLayoutVars>
          <dgm:dir/>
          <dgm:resizeHandles val="exact"/>
        </dgm:presLayoutVars>
      </dgm:prSet>
      <dgm:spPr/>
    </dgm:pt>
    <dgm:pt modelId="{A5592E0B-9DB3-4B1A-B6E3-1A9892DD8F50}" type="pres">
      <dgm:prSet presAssocID="{C92A7CE0-0140-44FC-A6C6-DAD5DFE50219}" presName="compNode" presStyleCnt="0"/>
      <dgm:spPr/>
    </dgm:pt>
    <dgm:pt modelId="{50EBA519-5637-4654-AE1A-BC1511496529}" type="pres">
      <dgm:prSet presAssocID="{C92A7CE0-0140-44FC-A6C6-DAD5DFE50219}" presName="bgRect" presStyleLbl="bgShp" presStyleIdx="0" presStyleCnt="3"/>
      <dgm:spPr/>
    </dgm:pt>
    <dgm:pt modelId="{B8A65E62-C842-425B-B99B-71B289C5B5C3}" type="pres">
      <dgm:prSet presAssocID="{C92A7CE0-0140-44FC-A6C6-DAD5DFE5021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B84C9731-DE23-46DD-AF5A-4028984158EF}" type="pres">
      <dgm:prSet presAssocID="{C92A7CE0-0140-44FC-A6C6-DAD5DFE50219}" presName="spaceRect" presStyleCnt="0"/>
      <dgm:spPr/>
    </dgm:pt>
    <dgm:pt modelId="{8DC12D20-69B3-4B8A-8236-0C6805CD9C98}" type="pres">
      <dgm:prSet presAssocID="{C92A7CE0-0140-44FC-A6C6-DAD5DFE50219}" presName="parTx" presStyleLbl="revTx" presStyleIdx="0" presStyleCnt="3">
        <dgm:presLayoutVars>
          <dgm:chMax val="0"/>
          <dgm:chPref val="0"/>
        </dgm:presLayoutVars>
      </dgm:prSet>
      <dgm:spPr/>
    </dgm:pt>
    <dgm:pt modelId="{84A209F8-EC44-4783-8AAA-EBF1E451B7BC}" type="pres">
      <dgm:prSet presAssocID="{B70BAD64-1AAE-430B-A972-077537FBAAF4}" presName="sibTrans" presStyleCnt="0"/>
      <dgm:spPr/>
    </dgm:pt>
    <dgm:pt modelId="{65979386-8E3B-47CE-8986-8F2B447CCE06}" type="pres">
      <dgm:prSet presAssocID="{59C6E43A-36CC-420D-B620-AB5837250030}" presName="compNode" presStyleCnt="0"/>
      <dgm:spPr/>
    </dgm:pt>
    <dgm:pt modelId="{F54FDA55-1E3C-4C65-A7EB-5BCEEDCDB556}" type="pres">
      <dgm:prSet presAssocID="{59C6E43A-36CC-420D-B620-AB5837250030}" presName="bgRect" presStyleLbl="bgShp" presStyleIdx="1" presStyleCnt="3"/>
      <dgm:spPr/>
    </dgm:pt>
    <dgm:pt modelId="{A737B456-4E0C-43FC-9FA1-5B8869E5D85F}" type="pres">
      <dgm:prSet presAssocID="{59C6E43A-36CC-420D-B620-AB58372500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C71D8EA-2875-483C-A0DB-3EB5A70A0DCD}" type="pres">
      <dgm:prSet presAssocID="{59C6E43A-36CC-420D-B620-AB5837250030}" presName="spaceRect" presStyleCnt="0"/>
      <dgm:spPr/>
    </dgm:pt>
    <dgm:pt modelId="{0A56FD7F-BE67-4B60-A4CA-46246D840454}" type="pres">
      <dgm:prSet presAssocID="{59C6E43A-36CC-420D-B620-AB5837250030}" presName="parTx" presStyleLbl="revTx" presStyleIdx="1" presStyleCnt="3">
        <dgm:presLayoutVars>
          <dgm:chMax val="0"/>
          <dgm:chPref val="0"/>
        </dgm:presLayoutVars>
      </dgm:prSet>
      <dgm:spPr/>
    </dgm:pt>
    <dgm:pt modelId="{4B3E30A8-A92C-485C-B5A5-14EBE598EAD9}" type="pres">
      <dgm:prSet presAssocID="{599AC3AC-4D7E-4CCE-AEA8-0D03BFE4381F}" presName="sibTrans" presStyleCnt="0"/>
      <dgm:spPr/>
    </dgm:pt>
    <dgm:pt modelId="{DEAC9380-FFF4-479B-88FD-753D1F0DD21D}" type="pres">
      <dgm:prSet presAssocID="{3AD6423B-1A93-4318-86E4-4BC8B1AB302A}" presName="compNode" presStyleCnt="0"/>
      <dgm:spPr/>
    </dgm:pt>
    <dgm:pt modelId="{922B74A5-D290-496F-AC68-FC0E03D666A7}" type="pres">
      <dgm:prSet presAssocID="{3AD6423B-1A93-4318-86E4-4BC8B1AB302A}" presName="bgRect" presStyleLbl="bgShp" presStyleIdx="2" presStyleCnt="3"/>
      <dgm:spPr/>
    </dgm:pt>
    <dgm:pt modelId="{21352129-9151-4B38-8A51-ABDF9F2C32DA}" type="pres">
      <dgm:prSet presAssocID="{3AD6423B-1A93-4318-86E4-4BC8B1AB302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EF0E3591-0A74-49B3-A828-88C2BE9F0B92}" type="pres">
      <dgm:prSet presAssocID="{3AD6423B-1A93-4318-86E4-4BC8B1AB302A}" presName="spaceRect" presStyleCnt="0"/>
      <dgm:spPr/>
    </dgm:pt>
    <dgm:pt modelId="{3181517C-FD72-4582-A128-177672F66543}" type="pres">
      <dgm:prSet presAssocID="{3AD6423B-1A93-4318-86E4-4BC8B1AB302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AC42A01-9B60-4979-9521-CA9A2FF03FC5}" type="presOf" srcId="{C92A7CE0-0140-44FC-A6C6-DAD5DFE50219}" destId="{8DC12D20-69B3-4B8A-8236-0C6805CD9C98}" srcOrd="0" destOrd="0" presId="urn:microsoft.com/office/officeart/2018/2/layout/IconVerticalSolidList"/>
    <dgm:cxn modelId="{3C59200F-D67A-483D-904C-4C1BE220B36D}" srcId="{F8ABC136-AD38-412A-B8DE-9A862F9F1234}" destId="{C92A7CE0-0140-44FC-A6C6-DAD5DFE50219}" srcOrd="0" destOrd="0" parTransId="{BFEE8E53-3B08-4BC8-B37D-6D9A8C35192D}" sibTransId="{B70BAD64-1AAE-430B-A972-077537FBAAF4}"/>
    <dgm:cxn modelId="{66673732-711B-48C3-AA63-95D3261071E6}" srcId="{F8ABC136-AD38-412A-B8DE-9A862F9F1234}" destId="{59C6E43A-36CC-420D-B620-AB5837250030}" srcOrd="1" destOrd="0" parTransId="{6A37DE64-1108-4C69-8247-E1B5C534A418}" sibTransId="{599AC3AC-4D7E-4CCE-AEA8-0D03BFE4381F}"/>
    <dgm:cxn modelId="{4D635450-AD70-4BD1-BED0-EC160964574E}" type="presOf" srcId="{F8ABC136-AD38-412A-B8DE-9A862F9F1234}" destId="{A430F8F3-294A-4D96-88A7-156EDB784AFD}" srcOrd="0" destOrd="0" presId="urn:microsoft.com/office/officeart/2018/2/layout/IconVerticalSolidList"/>
    <dgm:cxn modelId="{7621AA7C-55D5-4D98-A8DF-D33ED35ECDC3}" type="presOf" srcId="{3AD6423B-1A93-4318-86E4-4BC8B1AB302A}" destId="{3181517C-FD72-4582-A128-177672F66543}" srcOrd="0" destOrd="0" presId="urn:microsoft.com/office/officeart/2018/2/layout/IconVerticalSolidList"/>
    <dgm:cxn modelId="{EB5093B3-7708-4BA5-BBAB-2914C3C5F487}" srcId="{F8ABC136-AD38-412A-B8DE-9A862F9F1234}" destId="{3AD6423B-1A93-4318-86E4-4BC8B1AB302A}" srcOrd="2" destOrd="0" parTransId="{746853B2-8BA4-4F0D-8D0D-7FDF16679A57}" sibTransId="{FE3FA5EF-00F1-4F67-9D01-C30057647EB8}"/>
    <dgm:cxn modelId="{8BC72AF3-60E5-4F4A-8449-786B793446EB}" type="presOf" srcId="{59C6E43A-36CC-420D-B620-AB5837250030}" destId="{0A56FD7F-BE67-4B60-A4CA-46246D840454}" srcOrd="0" destOrd="0" presId="urn:microsoft.com/office/officeart/2018/2/layout/IconVerticalSolidList"/>
    <dgm:cxn modelId="{206D4238-3390-4B82-9A9E-3194E20C8372}" type="presParOf" srcId="{A430F8F3-294A-4D96-88A7-156EDB784AFD}" destId="{A5592E0B-9DB3-4B1A-B6E3-1A9892DD8F50}" srcOrd="0" destOrd="0" presId="urn:microsoft.com/office/officeart/2018/2/layout/IconVerticalSolidList"/>
    <dgm:cxn modelId="{661BB1FC-FD26-4639-B26D-FCB4872A7006}" type="presParOf" srcId="{A5592E0B-9DB3-4B1A-B6E3-1A9892DD8F50}" destId="{50EBA519-5637-4654-AE1A-BC1511496529}" srcOrd="0" destOrd="0" presId="urn:microsoft.com/office/officeart/2018/2/layout/IconVerticalSolidList"/>
    <dgm:cxn modelId="{DCBD4EED-7F6F-4B48-8543-3B7E710AE5B3}" type="presParOf" srcId="{A5592E0B-9DB3-4B1A-B6E3-1A9892DD8F50}" destId="{B8A65E62-C842-425B-B99B-71B289C5B5C3}" srcOrd="1" destOrd="0" presId="urn:microsoft.com/office/officeart/2018/2/layout/IconVerticalSolidList"/>
    <dgm:cxn modelId="{4A3955A7-6E13-4D5E-9B4A-37BA360F5EB7}" type="presParOf" srcId="{A5592E0B-9DB3-4B1A-B6E3-1A9892DD8F50}" destId="{B84C9731-DE23-46DD-AF5A-4028984158EF}" srcOrd="2" destOrd="0" presId="urn:microsoft.com/office/officeart/2018/2/layout/IconVerticalSolidList"/>
    <dgm:cxn modelId="{3AC0EA40-21D9-4918-80D1-E9A460E2BBF4}" type="presParOf" srcId="{A5592E0B-9DB3-4B1A-B6E3-1A9892DD8F50}" destId="{8DC12D20-69B3-4B8A-8236-0C6805CD9C98}" srcOrd="3" destOrd="0" presId="urn:microsoft.com/office/officeart/2018/2/layout/IconVerticalSolidList"/>
    <dgm:cxn modelId="{C25B9EB4-58E4-4852-899D-5ABB3B9A49F7}" type="presParOf" srcId="{A430F8F3-294A-4D96-88A7-156EDB784AFD}" destId="{84A209F8-EC44-4783-8AAA-EBF1E451B7BC}" srcOrd="1" destOrd="0" presId="urn:microsoft.com/office/officeart/2018/2/layout/IconVerticalSolidList"/>
    <dgm:cxn modelId="{28860D6D-B000-486C-9094-7E660B7BCED6}" type="presParOf" srcId="{A430F8F3-294A-4D96-88A7-156EDB784AFD}" destId="{65979386-8E3B-47CE-8986-8F2B447CCE06}" srcOrd="2" destOrd="0" presId="urn:microsoft.com/office/officeart/2018/2/layout/IconVerticalSolidList"/>
    <dgm:cxn modelId="{6FD65AFF-77AF-4EDE-8F14-F149FEFA8285}" type="presParOf" srcId="{65979386-8E3B-47CE-8986-8F2B447CCE06}" destId="{F54FDA55-1E3C-4C65-A7EB-5BCEEDCDB556}" srcOrd="0" destOrd="0" presId="urn:microsoft.com/office/officeart/2018/2/layout/IconVerticalSolidList"/>
    <dgm:cxn modelId="{D79F744B-9598-44D1-BCAA-6C0D110F3AC1}" type="presParOf" srcId="{65979386-8E3B-47CE-8986-8F2B447CCE06}" destId="{A737B456-4E0C-43FC-9FA1-5B8869E5D85F}" srcOrd="1" destOrd="0" presId="urn:microsoft.com/office/officeart/2018/2/layout/IconVerticalSolidList"/>
    <dgm:cxn modelId="{D56DFAA4-9619-4E90-B2E7-A4C027517893}" type="presParOf" srcId="{65979386-8E3B-47CE-8986-8F2B447CCE06}" destId="{9C71D8EA-2875-483C-A0DB-3EB5A70A0DCD}" srcOrd="2" destOrd="0" presId="urn:microsoft.com/office/officeart/2018/2/layout/IconVerticalSolidList"/>
    <dgm:cxn modelId="{897A1C9A-1150-4AED-BB82-893049475558}" type="presParOf" srcId="{65979386-8E3B-47CE-8986-8F2B447CCE06}" destId="{0A56FD7F-BE67-4B60-A4CA-46246D840454}" srcOrd="3" destOrd="0" presId="urn:microsoft.com/office/officeart/2018/2/layout/IconVerticalSolidList"/>
    <dgm:cxn modelId="{EE33E276-759A-45A3-9C93-E05273EC7CD0}" type="presParOf" srcId="{A430F8F3-294A-4D96-88A7-156EDB784AFD}" destId="{4B3E30A8-A92C-485C-B5A5-14EBE598EAD9}" srcOrd="3" destOrd="0" presId="urn:microsoft.com/office/officeart/2018/2/layout/IconVerticalSolidList"/>
    <dgm:cxn modelId="{0EF44D18-4C51-4014-BBC3-03B49F2FD62A}" type="presParOf" srcId="{A430F8F3-294A-4D96-88A7-156EDB784AFD}" destId="{DEAC9380-FFF4-479B-88FD-753D1F0DD21D}" srcOrd="4" destOrd="0" presId="urn:microsoft.com/office/officeart/2018/2/layout/IconVerticalSolidList"/>
    <dgm:cxn modelId="{2A4F70D3-0E9E-4EBD-BC4F-ED4957FD71DC}" type="presParOf" srcId="{DEAC9380-FFF4-479B-88FD-753D1F0DD21D}" destId="{922B74A5-D290-496F-AC68-FC0E03D666A7}" srcOrd="0" destOrd="0" presId="urn:microsoft.com/office/officeart/2018/2/layout/IconVerticalSolidList"/>
    <dgm:cxn modelId="{2C609931-39B7-44C0-B933-2C4316E0A0E6}" type="presParOf" srcId="{DEAC9380-FFF4-479B-88FD-753D1F0DD21D}" destId="{21352129-9151-4B38-8A51-ABDF9F2C32DA}" srcOrd="1" destOrd="0" presId="urn:microsoft.com/office/officeart/2018/2/layout/IconVerticalSolidList"/>
    <dgm:cxn modelId="{3CC986CC-150A-4275-9EB6-4511DCAC80D1}" type="presParOf" srcId="{DEAC9380-FFF4-479B-88FD-753D1F0DD21D}" destId="{EF0E3591-0A74-49B3-A828-88C2BE9F0B92}" srcOrd="2" destOrd="0" presId="urn:microsoft.com/office/officeart/2018/2/layout/IconVerticalSolidList"/>
    <dgm:cxn modelId="{83571CE5-D343-4307-9EBB-112DBBDC0BB2}" type="presParOf" srcId="{DEAC9380-FFF4-479B-88FD-753D1F0DD21D}" destId="{3181517C-FD72-4582-A128-177672F6654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51D8D6-7DF3-4EEB-B7B4-E62278242A6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ABB534-1E39-4575-AF98-C5C06875A159}">
      <dgm:prSet phldrT="[Text]" phldr="0"/>
      <dgm:spPr/>
      <dgm:t>
        <a:bodyPr/>
        <a:lstStyle/>
        <a:p>
          <a:r>
            <a:rPr lang="en-US" dirty="0"/>
            <a:t>2018</a:t>
          </a:r>
        </a:p>
        <a:p>
          <a:r>
            <a:rPr lang="en-US" dirty="0"/>
            <a:t>MS4 Permit Update</a:t>
          </a:r>
        </a:p>
      </dgm:t>
    </dgm:pt>
    <dgm:pt modelId="{DB896B66-B29A-4408-BC2A-C8A2C890C015}" type="parTrans" cxnId="{6E691A9E-8433-49A7-AE19-EEF68A8B6E4F}">
      <dgm:prSet/>
      <dgm:spPr/>
      <dgm:t>
        <a:bodyPr/>
        <a:lstStyle/>
        <a:p>
          <a:endParaRPr lang="en-US"/>
        </a:p>
      </dgm:t>
    </dgm:pt>
    <dgm:pt modelId="{51D37AA5-F1C7-4542-86EE-1E2F0B265344}" type="sibTrans" cxnId="{6E691A9E-8433-49A7-AE19-EEF68A8B6E4F}">
      <dgm:prSet/>
      <dgm:spPr/>
      <dgm:t>
        <a:bodyPr/>
        <a:lstStyle/>
        <a:p>
          <a:endParaRPr lang="en-US"/>
        </a:p>
      </dgm:t>
    </dgm:pt>
    <dgm:pt modelId="{D35693D8-85B7-421E-A742-B98E07C36E85}">
      <dgm:prSet phldrT="[Text]" phldr="0"/>
      <dgm:spPr/>
      <dgm:t>
        <a:bodyPr/>
        <a:lstStyle/>
        <a:p>
          <a:r>
            <a:rPr lang="en-US" dirty="0"/>
            <a:t>2021</a:t>
          </a:r>
        </a:p>
        <a:p>
          <a:r>
            <a:rPr lang="en-US" dirty="0"/>
            <a:t>Internal Planning Begins</a:t>
          </a:r>
        </a:p>
      </dgm:t>
    </dgm:pt>
    <dgm:pt modelId="{5E3D94D6-E14A-4629-8218-3054FD652405}" type="parTrans" cxnId="{FE6CCA90-51E4-4251-9190-DF9148E51301}">
      <dgm:prSet/>
      <dgm:spPr/>
      <dgm:t>
        <a:bodyPr/>
        <a:lstStyle/>
        <a:p>
          <a:endParaRPr lang="en-US"/>
        </a:p>
      </dgm:t>
    </dgm:pt>
    <dgm:pt modelId="{7E53C2AA-BBB4-489D-9D84-33B7AB06856E}" type="sibTrans" cxnId="{FE6CCA90-51E4-4251-9190-DF9148E51301}">
      <dgm:prSet/>
      <dgm:spPr/>
      <dgm:t>
        <a:bodyPr/>
        <a:lstStyle/>
        <a:p>
          <a:endParaRPr lang="en-US"/>
        </a:p>
      </dgm:t>
    </dgm:pt>
    <dgm:pt modelId="{1D73A70B-8300-4417-8FD4-8AA3E9537745}">
      <dgm:prSet phldrT="[Text]" phldr="0"/>
      <dgm:spPr/>
      <dgm:t>
        <a:bodyPr/>
        <a:lstStyle/>
        <a:p>
          <a:r>
            <a:rPr lang="en-US" dirty="0"/>
            <a:t>2022/2023</a:t>
          </a:r>
        </a:p>
        <a:p>
          <a:r>
            <a:rPr lang="en-US" dirty="0"/>
            <a:t>Public Outreach</a:t>
          </a:r>
        </a:p>
      </dgm:t>
    </dgm:pt>
    <dgm:pt modelId="{E004FE62-32B9-4B65-8D24-14CCA541D8FB}" type="parTrans" cxnId="{AB98DB4E-8CA6-4A12-AD14-8B2AD874AAA1}">
      <dgm:prSet/>
      <dgm:spPr/>
      <dgm:t>
        <a:bodyPr/>
        <a:lstStyle/>
        <a:p>
          <a:endParaRPr lang="en-US"/>
        </a:p>
      </dgm:t>
    </dgm:pt>
    <dgm:pt modelId="{4B59595C-8D35-483A-99CD-300DD492BAA8}" type="sibTrans" cxnId="{AB98DB4E-8CA6-4A12-AD14-8B2AD874AAA1}">
      <dgm:prSet/>
      <dgm:spPr/>
      <dgm:t>
        <a:bodyPr/>
        <a:lstStyle/>
        <a:p>
          <a:endParaRPr lang="en-US"/>
        </a:p>
      </dgm:t>
    </dgm:pt>
    <dgm:pt modelId="{C7CD51F6-80A0-48B3-AC45-2EDFFF67D0EE}">
      <dgm:prSet phldrT="[Text]" phldr="0"/>
      <dgm:spPr/>
      <dgm:t>
        <a:bodyPr/>
        <a:lstStyle/>
        <a:p>
          <a:r>
            <a:rPr lang="en-US" dirty="0"/>
            <a:t>2023 </a:t>
          </a:r>
        </a:p>
        <a:p>
          <a:r>
            <a:rPr lang="en-US" dirty="0"/>
            <a:t>Spring Town Meeting Vote</a:t>
          </a:r>
        </a:p>
      </dgm:t>
    </dgm:pt>
    <dgm:pt modelId="{63DD2D5D-36FE-4805-A0FE-B4CC03A399E6}" type="parTrans" cxnId="{6585D118-7D01-4565-84C7-11C8FD94FFA8}">
      <dgm:prSet/>
      <dgm:spPr/>
      <dgm:t>
        <a:bodyPr/>
        <a:lstStyle/>
        <a:p>
          <a:endParaRPr lang="en-US"/>
        </a:p>
      </dgm:t>
    </dgm:pt>
    <dgm:pt modelId="{7CCF0EDF-1B1B-43E9-A857-9B23137D228C}" type="sibTrans" cxnId="{6585D118-7D01-4565-84C7-11C8FD94FFA8}">
      <dgm:prSet/>
      <dgm:spPr/>
      <dgm:t>
        <a:bodyPr/>
        <a:lstStyle/>
        <a:p>
          <a:endParaRPr lang="en-US"/>
        </a:p>
      </dgm:t>
    </dgm:pt>
    <dgm:pt modelId="{00E88358-77BD-46C9-8EAB-548DDB8B280A}">
      <dgm:prSet phldrT="[Text]" phldr="0"/>
      <dgm:spPr/>
      <dgm:t>
        <a:bodyPr/>
        <a:lstStyle/>
        <a:p>
          <a:r>
            <a:rPr lang="en-US" dirty="0"/>
            <a:t>Late 2022</a:t>
          </a:r>
        </a:p>
        <a:p>
          <a:r>
            <a:rPr lang="en-US" dirty="0"/>
            <a:t>Stormwater Engineer Hired (That’s Me!)</a:t>
          </a:r>
        </a:p>
      </dgm:t>
    </dgm:pt>
    <dgm:pt modelId="{ACA74311-187C-4775-9C2F-ACD152E0DE36}" type="parTrans" cxnId="{4EEE7AC8-0BE9-4E01-A246-5813508F18AF}">
      <dgm:prSet/>
      <dgm:spPr/>
      <dgm:t>
        <a:bodyPr/>
        <a:lstStyle/>
        <a:p>
          <a:endParaRPr lang="en-US"/>
        </a:p>
      </dgm:t>
    </dgm:pt>
    <dgm:pt modelId="{35975051-CCE3-48FF-BF4C-12F696DDF651}" type="sibTrans" cxnId="{4EEE7AC8-0BE9-4E01-A246-5813508F18AF}">
      <dgm:prSet/>
      <dgm:spPr/>
      <dgm:t>
        <a:bodyPr/>
        <a:lstStyle/>
        <a:p>
          <a:endParaRPr lang="en-US"/>
        </a:p>
      </dgm:t>
    </dgm:pt>
    <dgm:pt modelId="{1981E25C-BCC5-4A12-8258-A35A96E65026}" type="pres">
      <dgm:prSet presAssocID="{D951D8D6-7DF3-4EEB-B7B4-E62278242A63}" presName="Name0" presStyleCnt="0">
        <dgm:presLayoutVars>
          <dgm:dir/>
          <dgm:resizeHandles val="exact"/>
        </dgm:presLayoutVars>
      </dgm:prSet>
      <dgm:spPr/>
    </dgm:pt>
    <dgm:pt modelId="{121CB220-F839-4D70-A512-90930A01D557}" type="pres">
      <dgm:prSet presAssocID="{D951D8D6-7DF3-4EEB-B7B4-E62278242A63}" presName="arrow" presStyleLbl="bgShp" presStyleIdx="0" presStyleCnt="1"/>
      <dgm:spPr/>
    </dgm:pt>
    <dgm:pt modelId="{CB45A105-2956-4062-9D03-9DB81F35C758}" type="pres">
      <dgm:prSet presAssocID="{D951D8D6-7DF3-4EEB-B7B4-E62278242A63}" presName="points" presStyleCnt="0"/>
      <dgm:spPr/>
    </dgm:pt>
    <dgm:pt modelId="{ABD080F5-975B-47B7-B35D-9EF4ECA3CA23}" type="pres">
      <dgm:prSet presAssocID="{82ABB534-1E39-4575-AF98-C5C06875A159}" presName="compositeA" presStyleCnt="0"/>
      <dgm:spPr/>
    </dgm:pt>
    <dgm:pt modelId="{3C77F10A-84F8-4CBC-B8F5-36DECC2A0210}" type="pres">
      <dgm:prSet presAssocID="{82ABB534-1E39-4575-AF98-C5C06875A159}" presName="textA" presStyleLbl="revTx" presStyleIdx="0" presStyleCnt="5">
        <dgm:presLayoutVars>
          <dgm:bulletEnabled val="1"/>
        </dgm:presLayoutVars>
      </dgm:prSet>
      <dgm:spPr/>
    </dgm:pt>
    <dgm:pt modelId="{680C3357-26AA-4351-B5B2-C96B3CBDB44E}" type="pres">
      <dgm:prSet presAssocID="{82ABB534-1E39-4575-AF98-C5C06875A159}" presName="circleA" presStyleLbl="node1" presStyleIdx="0" presStyleCnt="5"/>
      <dgm:spPr/>
    </dgm:pt>
    <dgm:pt modelId="{2D138F27-97E3-4A2E-9A2D-D99FE91C1B5B}" type="pres">
      <dgm:prSet presAssocID="{82ABB534-1E39-4575-AF98-C5C06875A159}" presName="spaceA" presStyleCnt="0"/>
      <dgm:spPr/>
    </dgm:pt>
    <dgm:pt modelId="{4BBB5EBC-42C6-41F5-8343-0EFE8E7B987D}" type="pres">
      <dgm:prSet presAssocID="{51D37AA5-F1C7-4542-86EE-1E2F0B265344}" presName="space" presStyleCnt="0"/>
      <dgm:spPr/>
    </dgm:pt>
    <dgm:pt modelId="{F8BB04EE-7A88-4B03-8F27-20D45933BDEE}" type="pres">
      <dgm:prSet presAssocID="{D35693D8-85B7-421E-A742-B98E07C36E85}" presName="compositeB" presStyleCnt="0"/>
      <dgm:spPr/>
    </dgm:pt>
    <dgm:pt modelId="{FBF0D763-FDE2-45C7-86A6-3D6AC46AD3D6}" type="pres">
      <dgm:prSet presAssocID="{D35693D8-85B7-421E-A742-B98E07C36E85}" presName="textB" presStyleLbl="revTx" presStyleIdx="1" presStyleCnt="5">
        <dgm:presLayoutVars>
          <dgm:bulletEnabled val="1"/>
        </dgm:presLayoutVars>
      </dgm:prSet>
      <dgm:spPr/>
    </dgm:pt>
    <dgm:pt modelId="{1A5614CA-4881-4B10-867F-96B4AC28C332}" type="pres">
      <dgm:prSet presAssocID="{D35693D8-85B7-421E-A742-B98E07C36E85}" presName="circleB" presStyleLbl="node1" presStyleIdx="1" presStyleCnt="5"/>
      <dgm:spPr/>
    </dgm:pt>
    <dgm:pt modelId="{737B4D99-D243-403B-94A5-C6B93859BED1}" type="pres">
      <dgm:prSet presAssocID="{D35693D8-85B7-421E-A742-B98E07C36E85}" presName="spaceB" presStyleCnt="0"/>
      <dgm:spPr/>
    </dgm:pt>
    <dgm:pt modelId="{9E4FA10E-3DDE-43EB-9113-C28E56EEE68E}" type="pres">
      <dgm:prSet presAssocID="{7E53C2AA-BBB4-489D-9D84-33B7AB06856E}" presName="space" presStyleCnt="0"/>
      <dgm:spPr/>
    </dgm:pt>
    <dgm:pt modelId="{1D60BEF9-A1CA-4B2D-9B4D-D1AD04A230A6}" type="pres">
      <dgm:prSet presAssocID="{1D73A70B-8300-4417-8FD4-8AA3E9537745}" presName="compositeA" presStyleCnt="0"/>
      <dgm:spPr/>
    </dgm:pt>
    <dgm:pt modelId="{3B8F4174-019F-4282-8A8C-8BB614802E13}" type="pres">
      <dgm:prSet presAssocID="{1D73A70B-8300-4417-8FD4-8AA3E9537745}" presName="textA" presStyleLbl="revTx" presStyleIdx="2" presStyleCnt="5">
        <dgm:presLayoutVars>
          <dgm:bulletEnabled val="1"/>
        </dgm:presLayoutVars>
      </dgm:prSet>
      <dgm:spPr/>
    </dgm:pt>
    <dgm:pt modelId="{F2E7925A-8D8D-4F82-96AA-19B295DAA474}" type="pres">
      <dgm:prSet presAssocID="{1D73A70B-8300-4417-8FD4-8AA3E9537745}" presName="circleA" presStyleLbl="node1" presStyleIdx="2" presStyleCnt="5"/>
      <dgm:spPr/>
    </dgm:pt>
    <dgm:pt modelId="{C6FDEE34-24D9-4AD9-9A96-F38B53341755}" type="pres">
      <dgm:prSet presAssocID="{1D73A70B-8300-4417-8FD4-8AA3E9537745}" presName="spaceA" presStyleCnt="0"/>
      <dgm:spPr/>
    </dgm:pt>
    <dgm:pt modelId="{ECF7CD1D-41CC-435A-9AA1-12C552E078A4}" type="pres">
      <dgm:prSet presAssocID="{4B59595C-8D35-483A-99CD-300DD492BAA8}" presName="space" presStyleCnt="0"/>
      <dgm:spPr/>
    </dgm:pt>
    <dgm:pt modelId="{9B435C0C-4BC5-45B4-AF5D-C69FEC6529B0}" type="pres">
      <dgm:prSet presAssocID="{00E88358-77BD-46C9-8EAB-548DDB8B280A}" presName="compositeB" presStyleCnt="0"/>
      <dgm:spPr/>
    </dgm:pt>
    <dgm:pt modelId="{EFBC402A-EDD8-46AD-AF50-22B7BD66EA2B}" type="pres">
      <dgm:prSet presAssocID="{00E88358-77BD-46C9-8EAB-548DDB8B280A}" presName="textB" presStyleLbl="revTx" presStyleIdx="3" presStyleCnt="5">
        <dgm:presLayoutVars>
          <dgm:bulletEnabled val="1"/>
        </dgm:presLayoutVars>
      </dgm:prSet>
      <dgm:spPr/>
    </dgm:pt>
    <dgm:pt modelId="{E227ADB8-27E8-442C-9F73-4BC1A20E3034}" type="pres">
      <dgm:prSet presAssocID="{00E88358-77BD-46C9-8EAB-548DDB8B280A}" presName="circleB" presStyleLbl="node1" presStyleIdx="3" presStyleCnt="5"/>
      <dgm:spPr/>
    </dgm:pt>
    <dgm:pt modelId="{70A2E0CC-1DCF-4232-B77A-FEF703357836}" type="pres">
      <dgm:prSet presAssocID="{00E88358-77BD-46C9-8EAB-548DDB8B280A}" presName="spaceB" presStyleCnt="0"/>
      <dgm:spPr/>
    </dgm:pt>
    <dgm:pt modelId="{CFEE07BA-698C-42AC-A7E3-E4688E2376E7}" type="pres">
      <dgm:prSet presAssocID="{35975051-CCE3-48FF-BF4C-12F696DDF651}" presName="space" presStyleCnt="0"/>
      <dgm:spPr/>
    </dgm:pt>
    <dgm:pt modelId="{75AD9112-8212-4068-8304-85E5EACFBC60}" type="pres">
      <dgm:prSet presAssocID="{C7CD51F6-80A0-48B3-AC45-2EDFFF67D0EE}" presName="compositeA" presStyleCnt="0"/>
      <dgm:spPr/>
    </dgm:pt>
    <dgm:pt modelId="{7F67208A-4649-42E0-B603-3E36F7417A0F}" type="pres">
      <dgm:prSet presAssocID="{C7CD51F6-80A0-48B3-AC45-2EDFFF67D0EE}" presName="textA" presStyleLbl="revTx" presStyleIdx="4" presStyleCnt="5">
        <dgm:presLayoutVars>
          <dgm:bulletEnabled val="1"/>
        </dgm:presLayoutVars>
      </dgm:prSet>
      <dgm:spPr/>
    </dgm:pt>
    <dgm:pt modelId="{9F18BCA4-246E-4A62-8B65-031108AE6F5A}" type="pres">
      <dgm:prSet presAssocID="{C7CD51F6-80A0-48B3-AC45-2EDFFF67D0EE}" presName="circleA" presStyleLbl="node1" presStyleIdx="4" presStyleCnt="5"/>
      <dgm:spPr/>
    </dgm:pt>
    <dgm:pt modelId="{B58A77B8-0485-4D3C-A881-A777979BC1CB}" type="pres">
      <dgm:prSet presAssocID="{C7CD51F6-80A0-48B3-AC45-2EDFFF67D0EE}" presName="spaceA" presStyleCnt="0"/>
      <dgm:spPr/>
    </dgm:pt>
  </dgm:ptLst>
  <dgm:cxnLst>
    <dgm:cxn modelId="{6585D118-7D01-4565-84C7-11C8FD94FFA8}" srcId="{D951D8D6-7DF3-4EEB-B7B4-E62278242A63}" destId="{C7CD51F6-80A0-48B3-AC45-2EDFFF67D0EE}" srcOrd="4" destOrd="0" parTransId="{63DD2D5D-36FE-4805-A0FE-B4CC03A399E6}" sibTransId="{7CCF0EDF-1B1B-43E9-A857-9B23137D228C}"/>
    <dgm:cxn modelId="{C4BC3528-A1BB-4AE2-9343-63FFAD1B793D}" type="presOf" srcId="{D951D8D6-7DF3-4EEB-B7B4-E62278242A63}" destId="{1981E25C-BCC5-4A12-8258-A35A96E65026}" srcOrd="0" destOrd="0" presId="urn:microsoft.com/office/officeart/2005/8/layout/hProcess11"/>
    <dgm:cxn modelId="{03B6F32D-7CED-46F5-8187-2D3CC0D33B67}" type="presOf" srcId="{00E88358-77BD-46C9-8EAB-548DDB8B280A}" destId="{EFBC402A-EDD8-46AD-AF50-22B7BD66EA2B}" srcOrd="0" destOrd="0" presId="urn:microsoft.com/office/officeart/2005/8/layout/hProcess11"/>
    <dgm:cxn modelId="{CC5D306D-BF5A-4DE6-A371-917BEF07E9C0}" type="presOf" srcId="{1D73A70B-8300-4417-8FD4-8AA3E9537745}" destId="{3B8F4174-019F-4282-8A8C-8BB614802E13}" srcOrd="0" destOrd="0" presId="urn:microsoft.com/office/officeart/2005/8/layout/hProcess11"/>
    <dgm:cxn modelId="{AB98DB4E-8CA6-4A12-AD14-8B2AD874AAA1}" srcId="{D951D8D6-7DF3-4EEB-B7B4-E62278242A63}" destId="{1D73A70B-8300-4417-8FD4-8AA3E9537745}" srcOrd="2" destOrd="0" parTransId="{E004FE62-32B9-4B65-8D24-14CCA541D8FB}" sibTransId="{4B59595C-8D35-483A-99CD-300DD492BAA8}"/>
    <dgm:cxn modelId="{64421177-6DFB-4619-86D3-0811ED6B11AC}" type="presOf" srcId="{82ABB534-1E39-4575-AF98-C5C06875A159}" destId="{3C77F10A-84F8-4CBC-B8F5-36DECC2A0210}" srcOrd="0" destOrd="0" presId="urn:microsoft.com/office/officeart/2005/8/layout/hProcess11"/>
    <dgm:cxn modelId="{FE6CCA90-51E4-4251-9190-DF9148E51301}" srcId="{D951D8D6-7DF3-4EEB-B7B4-E62278242A63}" destId="{D35693D8-85B7-421E-A742-B98E07C36E85}" srcOrd="1" destOrd="0" parTransId="{5E3D94D6-E14A-4629-8218-3054FD652405}" sibTransId="{7E53C2AA-BBB4-489D-9D84-33B7AB06856E}"/>
    <dgm:cxn modelId="{6E691A9E-8433-49A7-AE19-EEF68A8B6E4F}" srcId="{D951D8D6-7DF3-4EEB-B7B4-E62278242A63}" destId="{82ABB534-1E39-4575-AF98-C5C06875A159}" srcOrd="0" destOrd="0" parTransId="{DB896B66-B29A-4408-BC2A-C8A2C890C015}" sibTransId="{51D37AA5-F1C7-4542-86EE-1E2F0B265344}"/>
    <dgm:cxn modelId="{4EEE7AC8-0BE9-4E01-A246-5813508F18AF}" srcId="{D951D8D6-7DF3-4EEB-B7B4-E62278242A63}" destId="{00E88358-77BD-46C9-8EAB-548DDB8B280A}" srcOrd="3" destOrd="0" parTransId="{ACA74311-187C-4775-9C2F-ACD152E0DE36}" sibTransId="{35975051-CCE3-48FF-BF4C-12F696DDF651}"/>
    <dgm:cxn modelId="{EE5BB3C8-6C78-4DD7-A248-D083A7F33A43}" type="presOf" srcId="{C7CD51F6-80A0-48B3-AC45-2EDFFF67D0EE}" destId="{7F67208A-4649-42E0-B603-3E36F7417A0F}" srcOrd="0" destOrd="0" presId="urn:microsoft.com/office/officeart/2005/8/layout/hProcess11"/>
    <dgm:cxn modelId="{16FDDCD8-A809-4649-AEA2-776B65577C68}" type="presOf" srcId="{D35693D8-85B7-421E-A742-B98E07C36E85}" destId="{FBF0D763-FDE2-45C7-86A6-3D6AC46AD3D6}" srcOrd="0" destOrd="0" presId="urn:microsoft.com/office/officeart/2005/8/layout/hProcess11"/>
    <dgm:cxn modelId="{52000889-2117-4417-8282-0FA16C07923B}" type="presParOf" srcId="{1981E25C-BCC5-4A12-8258-A35A96E65026}" destId="{121CB220-F839-4D70-A512-90930A01D557}" srcOrd="0" destOrd="0" presId="urn:microsoft.com/office/officeart/2005/8/layout/hProcess11"/>
    <dgm:cxn modelId="{AADD2F3C-622C-4EB2-93A2-998B5DDDB3FD}" type="presParOf" srcId="{1981E25C-BCC5-4A12-8258-A35A96E65026}" destId="{CB45A105-2956-4062-9D03-9DB81F35C758}" srcOrd="1" destOrd="0" presId="urn:microsoft.com/office/officeart/2005/8/layout/hProcess11"/>
    <dgm:cxn modelId="{467B5D7B-95D0-4B1D-97DD-E4135B7BB091}" type="presParOf" srcId="{CB45A105-2956-4062-9D03-9DB81F35C758}" destId="{ABD080F5-975B-47B7-B35D-9EF4ECA3CA23}" srcOrd="0" destOrd="0" presId="urn:microsoft.com/office/officeart/2005/8/layout/hProcess11"/>
    <dgm:cxn modelId="{5EB375F2-F110-49A0-AD58-627507FF246E}" type="presParOf" srcId="{ABD080F5-975B-47B7-B35D-9EF4ECA3CA23}" destId="{3C77F10A-84F8-4CBC-B8F5-36DECC2A0210}" srcOrd="0" destOrd="0" presId="urn:microsoft.com/office/officeart/2005/8/layout/hProcess11"/>
    <dgm:cxn modelId="{3049951A-26CE-4B1B-84BC-8754EE6A02C1}" type="presParOf" srcId="{ABD080F5-975B-47B7-B35D-9EF4ECA3CA23}" destId="{680C3357-26AA-4351-B5B2-C96B3CBDB44E}" srcOrd="1" destOrd="0" presId="urn:microsoft.com/office/officeart/2005/8/layout/hProcess11"/>
    <dgm:cxn modelId="{1EC03BB7-14BF-4B78-ADDD-3869DA757ADC}" type="presParOf" srcId="{ABD080F5-975B-47B7-B35D-9EF4ECA3CA23}" destId="{2D138F27-97E3-4A2E-9A2D-D99FE91C1B5B}" srcOrd="2" destOrd="0" presId="urn:microsoft.com/office/officeart/2005/8/layout/hProcess11"/>
    <dgm:cxn modelId="{4AD7AB70-6655-4AD6-AA15-ECC1A6054948}" type="presParOf" srcId="{CB45A105-2956-4062-9D03-9DB81F35C758}" destId="{4BBB5EBC-42C6-41F5-8343-0EFE8E7B987D}" srcOrd="1" destOrd="0" presId="urn:microsoft.com/office/officeart/2005/8/layout/hProcess11"/>
    <dgm:cxn modelId="{7665145A-3B84-477C-992A-F953B1AF6F4A}" type="presParOf" srcId="{CB45A105-2956-4062-9D03-9DB81F35C758}" destId="{F8BB04EE-7A88-4B03-8F27-20D45933BDEE}" srcOrd="2" destOrd="0" presId="urn:microsoft.com/office/officeart/2005/8/layout/hProcess11"/>
    <dgm:cxn modelId="{9987B4C2-83CA-46F1-877F-F7431C531348}" type="presParOf" srcId="{F8BB04EE-7A88-4B03-8F27-20D45933BDEE}" destId="{FBF0D763-FDE2-45C7-86A6-3D6AC46AD3D6}" srcOrd="0" destOrd="0" presId="urn:microsoft.com/office/officeart/2005/8/layout/hProcess11"/>
    <dgm:cxn modelId="{45BF4989-B6C8-47C0-BE96-F6BBD49B88BC}" type="presParOf" srcId="{F8BB04EE-7A88-4B03-8F27-20D45933BDEE}" destId="{1A5614CA-4881-4B10-867F-96B4AC28C332}" srcOrd="1" destOrd="0" presId="urn:microsoft.com/office/officeart/2005/8/layout/hProcess11"/>
    <dgm:cxn modelId="{9F420768-A5CA-4AD3-9C99-078C1F8C7D55}" type="presParOf" srcId="{F8BB04EE-7A88-4B03-8F27-20D45933BDEE}" destId="{737B4D99-D243-403B-94A5-C6B93859BED1}" srcOrd="2" destOrd="0" presId="urn:microsoft.com/office/officeart/2005/8/layout/hProcess11"/>
    <dgm:cxn modelId="{F18BA666-F7B9-463D-9654-4ACE64D2B792}" type="presParOf" srcId="{CB45A105-2956-4062-9D03-9DB81F35C758}" destId="{9E4FA10E-3DDE-43EB-9113-C28E56EEE68E}" srcOrd="3" destOrd="0" presId="urn:microsoft.com/office/officeart/2005/8/layout/hProcess11"/>
    <dgm:cxn modelId="{1C7A03C9-C11C-4C62-8E3F-FFCCB77D72FF}" type="presParOf" srcId="{CB45A105-2956-4062-9D03-9DB81F35C758}" destId="{1D60BEF9-A1CA-4B2D-9B4D-D1AD04A230A6}" srcOrd="4" destOrd="0" presId="urn:microsoft.com/office/officeart/2005/8/layout/hProcess11"/>
    <dgm:cxn modelId="{66661E2E-7433-4A77-8BC7-F86A7E4A8469}" type="presParOf" srcId="{1D60BEF9-A1CA-4B2D-9B4D-D1AD04A230A6}" destId="{3B8F4174-019F-4282-8A8C-8BB614802E13}" srcOrd="0" destOrd="0" presId="urn:microsoft.com/office/officeart/2005/8/layout/hProcess11"/>
    <dgm:cxn modelId="{BF45B192-0058-41D5-A1B3-86DC0808B479}" type="presParOf" srcId="{1D60BEF9-A1CA-4B2D-9B4D-D1AD04A230A6}" destId="{F2E7925A-8D8D-4F82-96AA-19B295DAA474}" srcOrd="1" destOrd="0" presId="urn:microsoft.com/office/officeart/2005/8/layout/hProcess11"/>
    <dgm:cxn modelId="{6A84B3A3-DC7D-457D-9C44-B33C52FD5023}" type="presParOf" srcId="{1D60BEF9-A1CA-4B2D-9B4D-D1AD04A230A6}" destId="{C6FDEE34-24D9-4AD9-9A96-F38B53341755}" srcOrd="2" destOrd="0" presId="urn:microsoft.com/office/officeart/2005/8/layout/hProcess11"/>
    <dgm:cxn modelId="{236B9149-E847-4C2A-B7BB-9FCBF8366A87}" type="presParOf" srcId="{CB45A105-2956-4062-9D03-9DB81F35C758}" destId="{ECF7CD1D-41CC-435A-9AA1-12C552E078A4}" srcOrd="5" destOrd="0" presId="urn:microsoft.com/office/officeart/2005/8/layout/hProcess11"/>
    <dgm:cxn modelId="{DF5B449A-49AD-4B7A-BD6D-817F245FF3FC}" type="presParOf" srcId="{CB45A105-2956-4062-9D03-9DB81F35C758}" destId="{9B435C0C-4BC5-45B4-AF5D-C69FEC6529B0}" srcOrd="6" destOrd="0" presId="urn:microsoft.com/office/officeart/2005/8/layout/hProcess11"/>
    <dgm:cxn modelId="{249E245B-249E-4D7D-9581-37A3535273EC}" type="presParOf" srcId="{9B435C0C-4BC5-45B4-AF5D-C69FEC6529B0}" destId="{EFBC402A-EDD8-46AD-AF50-22B7BD66EA2B}" srcOrd="0" destOrd="0" presId="urn:microsoft.com/office/officeart/2005/8/layout/hProcess11"/>
    <dgm:cxn modelId="{22D02699-2A5B-47B7-A478-0960BF11D0BB}" type="presParOf" srcId="{9B435C0C-4BC5-45B4-AF5D-C69FEC6529B0}" destId="{E227ADB8-27E8-442C-9F73-4BC1A20E3034}" srcOrd="1" destOrd="0" presId="urn:microsoft.com/office/officeart/2005/8/layout/hProcess11"/>
    <dgm:cxn modelId="{DF7B0982-8BC4-4684-82DB-3C1CBA526C0C}" type="presParOf" srcId="{9B435C0C-4BC5-45B4-AF5D-C69FEC6529B0}" destId="{70A2E0CC-1DCF-4232-B77A-FEF703357836}" srcOrd="2" destOrd="0" presId="urn:microsoft.com/office/officeart/2005/8/layout/hProcess11"/>
    <dgm:cxn modelId="{E39D7806-E7A8-46D8-B252-A42509A28F67}" type="presParOf" srcId="{CB45A105-2956-4062-9D03-9DB81F35C758}" destId="{CFEE07BA-698C-42AC-A7E3-E4688E2376E7}" srcOrd="7" destOrd="0" presId="urn:microsoft.com/office/officeart/2005/8/layout/hProcess11"/>
    <dgm:cxn modelId="{ABDFAA20-8768-4710-AD6C-B3D320CF1D4F}" type="presParOf" srcId="{CB45A105-2956-4062-9D03-9DB81F35C758}" destId="{75AD9112-8212-4068-8304-85E5EACFBC60}" srcOrd="8" destOrd="0" presId="urn:microsoft.com/office/officeart/2005/8/layout/hProcess11"/>
    <dgm:cxn modelId="{CBE8BBAB-F871-4C84-BB43-AE556581DCB3}" type="presParOf" srcId="{75AD9112-8212-4068-8304-85E5EACFBC60}" destId="{7F67208A-4649-42E0-B603-3E36F7417A0F}" srcOrd="0" destOrd="0" presId="urn:microsoft.com/office/officeart/2005/8/layout/hProcess11"/>
    <dgm:cxn modelId="{30B369F1-356A-4538-AF88-B87C931E1B66}" type="presParOf" srcId="{75AD9112-8212-4068-8304-85E5EACFBC60}" destId="{9F18BCA4-246E-4A62-8B65-031108AE6F5A}" srcOrd="1" destOrd="0" presId="urn:microsoft.com/office/officeart/2005/8/layout/hProcess11"/>
    <dgm:cxn modelId="{FB845331-5BF8-446C-A4F7-29B63DDA21B0}" type="presParOf" srcId="{75AD9112-8212-4068-8304-85E5EACFBC60}" destId="{B58A77B8-0485-4D3C-A881-A777979BC1CB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9DD104-1F79-47AC-BBCB-DD77931509F2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A463E20-3BDE-494E-BA7A-716D0C758AA0}">
      <dgm:prSet/>
      <dgm:spPr/>
      <dgm:t>
        <a:bodyPr/>
        <a:lstStyle/>
        <a:p>
          <a:r>
            <a:rPr lang="en-US" b="1"/>
            <a:t>The rain goes into the woods behind my house – do I still need to pay the tax?</a:t>
          </a:r>
          <a:endParaRPr lang="en-US"/>
        </a:p>
      </dgm:t>
    </dgm:pt>
    <dgm:pt modelId="{D56D9DAA-A71E-4B3C-98EC-C486ABF03AEC}" type="parTrans" cxnId="{B71E4E3E-AF68-4809-8FD2-94D9A5307740}">
      <dgm:prSet/>
      <dgm:spPr/>
      <dgm:t>
        <a:bodyPr/>
        <a:lstStyle/>
        <a:p>
          <a:endParaRPr lang="en-US"/>
        </a:p>
      </dgm:t>
    </dgm:pt>
    <dgm:pt modelId="{89F58191-4FF8-4378-A5D6-2F9C6874F9B2}" type="sibTrans" cxnId="{B71E4E3E-AF68-4809-8FD2-94D9A5307740}">
      <dgm:prSet/>
      <dgm:spPr/>
      <dgm:t>
        <a:bodyPr/>
        <a:lstStyle/>
        <a:p>
          <a:endParaRPr lang="en-US"/>
        </a:p>
      </dgm:t>
    </dgm:pt>
    <dgm:pt modelId="{544AE2B2-3C41-4A26-8514-4F5BB3A5ABAA}">
      <dgm:prSet/>
      <dgm:spPr/>
      <dgm:t>
        <a:bodyPr/>
        <a:lstStyle/>
        <a:p>
          <a:pPr algn="ctr">
            <a:buNone/>
          </a:pPr>
          <a:r>
            <a:rPr lang="en-US" dirty="0"/>
            <a:t>Yes, the fee is used to maintain and improve infrastructure that benefits us all.</a:t>
          </a:r>
        </a:p>
      </dgm:t>
    </dgm:pt>
    <dgm:pt modelId="{5BA78ABC-F709-4A7B-9DDB-47DA81540335}" type="parTrans" cxnId="{20BB273F-B8F6-450A-8EF3-4DC0B35D2207}">
      <dgm:prSet/>
      <dgm:spPr/>
      <dgm:t>
        <a:bodyPr/>
        <a:lstStyle/>
        <a:p>
          <a:endParaRPr lang="en-US"/>
        </a:p>
      </dgm:t>
    </dgm:pt>
    <dgm:pt modelId="{30FC0ACC-37F0-4D5E-A716-F520A48DEF6F}" type="sibTrans" cxnId="{20BB273F-B8F6-450A-8EF3-4DC0B35D2207}">
      <dgm:prSet/>
      <dgm:spPr/>
      <dgm:t>
        <a:bodyPr/>
        <a:lstStyle/>
        <a:p>
          <a:endParaRPr lang="en-US"/>
        </a:p>
      </dgm:t>
    </dgm:pt>
    <dgm:pt modelId="{D1ED2445-6E42-4B54-B671-05CEFD6A5216}">
      <dgm:prSet/>
      <dgm:spPr/>
      <dgm:t>
        <a:bodyPr/>
        <a:lstStyle/>
        <a:p>
          <a:r>
            <a:rPr lang="en-US" b="1"/>
            <a:t>How will condominiums be billed?</a:t>
          </a:r>
          <a:endParaRPr lang="en-US"/>
        </a:p>
      </dgm:t>
    </dgm:pt>
    <dgm:pt modelId="{024885FA-10F9-49AA-A650-EE4A18A8503E}" type="parTrans" cxnId="{2046CBC0-7689-4C88-B93C-33C3E5FA1E4C}">
      <dgm:prSet/>
      <dgm:spPr/>
      <dgm:t>
        <a:bodyPr/>
        <a:lstStyle/>
        <a:p>
          <a:endParaRPr lang="en-US"/>
        </a:p>
      </dgm:t>
    </dgm:pt>
    <dgm:pt modelId="{660CD843-AADD-410E-BCFF-BBB8BD488968}" type="sibTrans" cxnId="{2046CBC0-7689-4C88-B93C-33C3E5FA1E4C}">
      <dgm:prSet/>
      <dgm:spPr/>
      <dgm:t>
        <a:bodyPr/>
        <a:lstStyle/>
        <a:p>
          <a:endParaRPr lang="en-US"/>
        </a:p>
      </dgm:t>
    </dgm:pt>
    <dgm:pt modelId="{1118A4DD-DB4E-43AD-B648-3A8BB209656F}">
      <dgm:prSet/>
      <dgm:spPr/>
      <dgm:t>
        <a:bodyPr/>
        <a:lstStyle/>
        <a:p>
          <a:pPr algn="ctr">
            <a:buNone/>
          </a:pPr>
          <a:r>
            <a:rPr lang="en-US" dirty="0"/>
            <a:t>Bill is sent to Home Owners Association, who decide on an individual basis how it will be dived among individual owners.</a:t>
          </a:r>
        </a:p>
      </dgm:t>
    </dgm:pt>
    <dgm:pt modelId="{5F287F22-B6EC-4EC4-A0AE-0EA51402B1AC}" type="parTrans" cxnId="{9358A12C-0FBB-4EE1-A7CB-43468C9E2CC6}">
      <dgm:prSet/>
      <dgm:spPr/>
      <dgm:t>
        <a:bodyPr/>
        <a:lstStyle/>
        <a:p>
          <a:endParaRPr lang="en-US"/>
        </a:p>
      </dgm:t>
    </dgm:pt>
    <dgm:pt modelId="{D6362E83-16A0-4A24-A685-E322EE067326}" type="sibTrans" cxnId="{9358A12C-0FBB-4EE1-A7CB-43468C9E2CC6}">
      <dgm:prSet/>
      <dgm:spPr/>
      <dgm:t>
        <a:bodyPr/>
        <a:lstStyle/>
        <a:p>
          <a:endParaRPr lang="en-US"/>
        </a:p>
      </dgm:t>
    </dgm:pt>
    <dgm:pt modelId="{08B01CD3-B2EC-418E-83B6-97C89E50E95B}">
      <dgm:prSet/>
      <dgm:spPr/>
      <dgm:t>
        <a:bodyPr/>
        <a:lstStyle/>
        <a:p>
          <a:r>
            <a:rPr lang="en-US" b="1"/>
            <a:t>I share a driveway or live in a duplex – how do I share a bill with my co-owner?</a:t>
          </a:r>
          <a:endParaRPr lang="en-US"/>
        </a:p>
      </dgm:t>
    </dgm:pt>
    <dgm:pt modelId="{8F0D2458-E11A-42AC-B723-DE83ACDBFA20}" type="parTrans" cxnId="{37E98638-0CE9-41DC-A873-5C46F1463FBD}">
      <dgm:prSet/>
      <dgm:spPr/>
      <dgm:t>
        <a:bodyPr/>
        <a:lstStyle/>
        <a:p>
          <a:endParaRPr lang="en-US"/>
        </a:p>
      </dgm:t>
    </dgm:pt>
    <dgm:pt modelId="{0E842A53-1BE8-411A-A307-E68E11E5411C}" type="sibTrans" cxnId="{37E98638-0CE9-41DC-A873-5C46F1463FBD}">
      <dgm:prSet/>
      <dgm:spPr/>
      <dgm:t>
        <a:bodyPr/>
        <a:lstStyle/>
        <a:p>
          <a:endParaRPr lang="en-US"/>
        </a:p>
      </dgm:t>
    </dgm:pt>
    <dgm:pt modelId="{3A8E8932-43CB-4406-8265-FAE97502D2EE}">
      <dgm:prSet/>
      <dgm:spPr/>
      <dgm:t>
        <a:bodyPr/>
        <a:lstStyle/>
        <a:p>
          <a:pPr algn="ctr">
            <a:buNone/>
          </a:pPr>
          <a:r>
            <a:rPr lang="en-US" dirty="0"/>
            <a:t>It is up to the owners, but we recommend setting up a shared email address to send the bill and pre-pay for the year, at the same time property bills and insurance are paid.</a:t>
          </a:r>
        </a:p>
      </dgm:t>
    </dgm:pt>
    <dgm:pt modelId="{EE7D3A73-C6AA-4B75-B738-141E67EF4E4A}" type="parTrans" cxnId="{F0385196-C092-468B-AB49-2A31DD85D1EA}">
      <dgm:prSet/>
      <dgm:spPr/>
      <dgm:t>
        <a:bodyPr/>
        <a:lstStyle/>
        <a:p>
          <a:endParaRPr lang="en-US"/>
        </a:p>
      </dgm:t>
    </dgm:pt>
    <dgm:pt modelId="{ED2CBCBE-ECB0-4914-A6E1-A0DB981B8313}" type="sibTrans" cxnId="{F0385196-C092-468B-AB49-2A31DD85D1EA}">
      <dgm:prSet/>
      <dgm:spPr/>
      <dgm:t>
        <a:bodyPr/>
        <a:lstStyle/>
        <a:p>
          <a:endParaRPr lang="en-US"/>
        </a:p>
      </dgm:t>
    </dgm:pt>
    <dgm:pt modelId="{C37E4E3B-6A41-4D27-8059-A5150B1439F9}" type="pres">
      <dgm:prSet presAssocID="{5D9DD104-1F79-47AC-BBCB-DD77931509F2}" presName="Name0" presStyleCnt="0">
        <dgm:presLayoutVars>
          <dgm:dir/>
          <dgm:animLvl val="lvl"/>
          <dgm:resizeHandles val="exact"/>
        </dgm:presLayoutVars>
      </dgm:prSet>
      <dgm:spPr/>
    </dgm:pt>
    <dgm:pt modelId="{87757D84-5FEE-4C99-AAA6-F71EEF1456DE}" type="pres">
      <dgm:prSet presAssocID="{0A463E20-3BDE-494E-BA7A-716D0C758AA0}" presName="composite" presStyleCnt="0"/>
      <dgm:spPr/>
    </dgm:pt>
    <dgm:pt modelId="{5CE4FF5A-A813-4061-9871-E3B2D3925438}" type="pres">
      <dgm:prSet presAssocID="{0A463E20-3BDE-494E-BA7A-716D0C758AA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8B31629-6C7A-4F2F-A126-4E75139CB55A}" type="pres">
      <dgm:prSet presAssocID="{0A463E20-3BDE-494E-BA7A-716D0C758AA0}" presName="desTx" presStyleLbl="alignAccFollowNode1" presStyleIdx="0" presStyleCnt="3">
        <dgm:presLayoutVars>
          <dgm:bulletEnabled val="1"/>
        </dgm:presLayoutVars>
      </dgm:prSet>
      <dgm:spPr/>
    </dgm:pt>
    <dgm:pt modelId="{11E8C6AB-DF45-4658-8DCB-1AD744DEBB75}" type="pres">
      <dgm:prSet presAssocID="{89F58191-4FF8-4378-A5D6-2F9C6874F9B2}" presName="space" presStyleCnt="0"/>
      <dgm:spPr/>
    </dgm:pt>
    <dgm:pt modelId="{ED2213DC-9D06-4F9B-91F4-21507A836C4C}" type="pres">
      <dgm:prSet presAssocID="{D1ED2445-6E42-4B54-B671-05CEFD6A5216}" presName="composite" presStyleCnt="0"/>
      <dgm:spPr/>
    </dgm:pt>
    <dgm:pt modelId="{95DEB6BB-7867-48C6-9FBB-0D099101C8AB}" type="pres">
      <dgm:prSet presAssocID="{D1ED2445-6E42-4B54-B671-05CEFD6A521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A0C96D0-196B-458B-8510-961CE52CE5FA}" type="pres">
      <dgm:prSet presAssocID="{D1ED2445-6E42-4B54-B671-05CEFD6A5216}" presName="desTx" presStyleLbl="alignAccFollowNode1" presStyleIdx="1" presStyleCnt="3">
        <dgm:presLayoutVars>
          <dgm:bulletEnabled val="1"/>
        </dgm:presLayoutVars>
      </dgm:prSet>
      <dgm:spPr/>
    </dgm:pt>
    <dgm:pt modelId="{A1147597-BD6C-48A3-B6AB-628A357C3A69}" type="pres">
      <dgm:prSet presAssocID="{660CD843-AADD-410E-BCFF-BBB8BD488968}" presName="space" presStyleCnt="0"/>
      <dgm:spPr/>
    </dgm:pt>
    <dgm:pt modelId="{3BABF783-A0F6-4279-9ECB-A749052811CE}" type="pres">
      <dgm:prSet presAssocID="{08B01CD3-B2EC-418E-83B6-97C89E50E95B}" presName="composite" presStyleCnt="0"/>
      <dgm:spPr/>
    </dgm:pt>
    <dgm:pt modelId="{79D12D65-E0C9-4D46-8E33-89F6E0DC5A55}" type="pres">
      <dgm:prSet presAssocID="{08B01CD3-B2EC-418E-83B6-97C89E50E95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384B685-0F10-4E72-8C6D-4642E76EDD4B}" type="pres">
      <dgm:prSet presAssocID="{08B01CD3-B2EC-418E-83B6-97C89E50E95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51B6512-B5A2-46DA-B1F6-D8240001215C}" type="presOf" srcId="{D1ED2445-6E42-4B54-B671-05CEFD6A5216}" destId="{95DEB6BB-7867-48C6-9FBB-0D099101C8AB}" srcOrd="0" destOrd="0" presId="urn:microsoft.com/office/officeart/2005/8/layout/hList1"/>
    <dgm:cxn modelId="{9358A12C-0FBB-4EE1-A7CB-43468C9E2CC6}" srcId="{D1ED2445-6E42-4B54-B671-05CEFD6A5216}" destId="{1118A4DD-DB4E-43AD-B648-3A8BB209656F}" srcOrd="0" destOrd="0" parTransId="{5F287F22-B6EC-4EC4-A0AE-0EA51402B1AC}" sibTransId="{D6362E83-16A0-4A24-A685-E322EE067326}"/>
    <dgm:cxn modelId="{09613D2D-4656-4F98-89E3-7033E0AE4538}" type="presOf" srcId="{0A463E20-3BDE-494E-BA7A-716D0C758AA0}" destId="{5CE4FF5A-A813-4061-9871-E3B2D3925438}" srcOrd="0" destOrd="0" presId="urn:microsoft.com/office/officeart/2005/8/layout/hList1"/>
    <dgm:cxn modelId="{37E98638-0CE9-41DC-A873-5C46F1463FBD}" srcId="{5D9DD104-1F79-47AC-BBCB-DD77931509F2}" destId="{08B01CD3-B2EC-418E-83B6-97C89E50E95B}" srcOrd="2" destOrd="0" parTransId="{8F0D2458-E11A-42AC-B723-DE83ACDBFA20}" sibTransId="{0E842A53-1BE8-411A-A307-E68E11E5411C}"/>
    <dgm:cxn modelId="{B71E4E3E-AF68-4809-8FD2-94D9A5307740}" srcId="{5D9DD104-1F79-47AC-BBCB-DD77931509F2}" destId="{0A463E20-3BDE-494E-BA7A-716D0C758AA0}" srcOrd="0" destOrd="0" parTransId="{D56D9DAA-A71E-4B3C-98EC-C486ABF03AEC}" sibTransId="{89F58191-4FF8-4378-A5D6-2F9C6874F9B2}"/>
    <dgm:cxn modelId="{20BB273F-B8F6-450A-8EF3-4DC0B35D2207}" srcId="{0A463E20-3BDE-494E-BA7A-716D0C758AA0}" destId="{544AE2B2-3C41-4A26-8514-4F5BB3A5ABAA}" srcOrd="0" destOrd="0" parTransId="{5BA78ABC-F709-4A7B-9DDB-47DA81540335}" sibTransId="{30FC0ACC-37F0-4D5E-A716-F520A48DEF6F}"/>
    <dgm:cxn modelId="{6BD28976-604F-4352-B77A-021E9A37BC6C}" type="presOf" srcId="{08B01CD3-B2EC-418E-83B6-97C89E50E95B}" destId="{79D12D65-E0C9-4D46-8E33-89F6E0DC5A55}" srcOrd="0" destOrd="0" presId="urn:microsoft.com/office/officeart/2005/8/layout/hList1"/>
    <dgm:cxn modelId="{3211B18D-369B-4431-B588-2A2CD836436E}" type="presOf" srcId="{5D9DD104-1F79-47AC-BBCB-DD77931509F2}" destId="{C37E4E3B-6A41-4D27-8059-A5150B1439F9}" srcOrd="0" destOrd="0" presId="urn:microsoft.com/office/officeart/2005/8/layout/hList1"/>
    <dgm:cxn modelId="{F0385196-C092-468B-AB49-2A31DD85D1EA}" srcId="{08B01CD3-B2EC-418E-83B6-97C89E50E95B}" destId="{3A8E8932-43CB-4406-8265-FAE97502D2EE}" srcOrd="0" destOrd="0" parTransId="{EE7D3A73-C6AA-4B75-B738-141E67EF4E4A}" sibTransId="{ED2CBCBE-ECB0-4914-A6E1-A0DB981B8313}"/>
    <dgm:cxn modelId="{2046CBC0-7689-4C88-B93C-33C3E5FA1E4C}" srcId="{5D9DD104-1F79-47AC-BBCB-DD77931509F2}" destId="{D1ED2445-6E42-4B54-B671-05CEFD6A5216}" srcOrd="1" destOrd="0" parTransId="{024885FA-10F9-49AA-A650-EE4A18A8503E}" sibTransId="{660CD843-AADD-410E-BCFF-BBB8BD488968}"/>
    <dgm:cxn modelId="{C3D86DC7-ACA1-405A-B686-63EBBA18E4EA}" type="presOf" srcId="{544AE2B2-3C41-4A26-8514-4F5BB3A5ABAA}" destId="{68B31629-6C7A-4F2F-A126-4E75139CB55A}" srcOrd="0" destOrd="0" presId="urn:microsoft.com/office/officeart/2005/8/layout/hList1"/>
    <dgm:cxn modelId="{1EF49AF2-31CA-4F5F-AB0F-6262FBF96FD4}" type="presOf" srcId="{3A8E8932-43CB-4406-8265-FAE97502D2EE}" destId="{8384B685-0F10-4E72-8C6D-4642E76EDD4B}" srcOrd="0" destOrd="0" presId="urn:microsoft.com/office/officeart/2005/8/layout/hList1"/>
    <dgm:cxn modelId="{D969C6F9-E015-48DC-9156-3FDB68AB00C9}" type="presOf" srcId="{1118A4DD-DB4E-43AD-B648-3A8BB209656F}" destId="{2A0C96D0-196B-458B-8510-961CE52CE5FA}" srcOrd="0" destOrd="0" presId="urn:microsoft.com/office/officeart/2005/8/layout/hList1"/>
    <dgm:cxn modelId="{76255254-0CBD-4197-9B33-0730FA820321}" type="presParOf" srcId="{C37E4E3B-6A41-4D27-8059-A5150B1439F9}" destId="{87757D84-5FEE-4C99-AAA6-F71EEF1456DE}" srcOrd="0" destOrd="0" presId="urn:microsoft.com/office/officeart/2005/8/layout/hList1"/>
    <dgm:cxn modelId="{6662D09F-9C7F-4AD4-A92A-3CA4E0FE2BF7}" type="presParOf" srcId="{87757D84-5FEE-4C99-AAA6-F71EEF1456DE}" destId="{5CE4FF5A-A813-4061-9871-E3B2D3925438}" srcOrd="0" destOrd="0" presId="urn:microsoft.com/office/officeart/2005/8/layout/hList1"/>
    <dgm:cxn modelId="{BFDD84F8-D29F-4F75-82AB-860EFE1B3376}" type="presParOf" srcId="{87757D84-5FEE-4C99-AAA6-F71EEF1456DE}" destId="{68B31629-6C7A-4F2F-A126-4E75139CB55A}" srcOrd="1" destOrd="0" presId="urn:microsoft.com/office/officeart/2005/8/layout/hList1"/>
    <dgm:cxn modelId="{25572B91-06B1-4AF5-9B0B-18D910C2D586}" type="presParOf" srcId="{C37E4E3B-6A41-4D27-8059-A5150B1439F9}" destId="{11E8C6AB-DF45-4658-8DCB-1AD744DEBB75}" srcOrd="1" destOrd="0" presId="urn:microsoft.com/office/officeart/2005/8/layout/hList1"/>
    <dgm:cxn modelId="{6EE38584-2AB9-4CD5-819A-E072EE33B548}" type="presParOf" srcId="{C37E4E3B-6A41-4D27-8059-A5150B1439F9}" destId="{ED2213DC-9D06-4F9B-91F4-21507A836C4C}" srcOrd="2" destOrd="0" presId="urn:microsoft.com/office/officeart/2005/8/layout/hList1"/>
    <dgm:cxn modelId="{B086C3FF-F307-4C9B-A470-A6C6DFD4C7A5}" type="presParOf" srcId="{ED2213DC-9D06-4F9B-91F4-21507A836C4C}" destId="{95DEB6BB-7867-48C6-9FBB-0D099101C8AB}" srcOrd="0" destOrd="0" presId="urn:microsoft.com/office/officeart/2005/8/layout/hList1"/>
    <dgm:cxn modelId="{13386DF2-3BAD-4EC7-86AF-D6D4609C5AE4}" type="presParOf" srcId="{ED2213DC-9D06-4F9B-91F4-21507A836C4C}" destId="{2A0C96D0-196B-458B-8510-961CE52CE5FA}" srcOrd="1" destOrd="0" presId="urn:microsoft.com/office/officeart/2005/8/layout/hList1"/>
    <dgm:cxn modelId="{F2CD0815-7660-4F40-8E16-9A15F99B01D0}" type="presParOf" srcId="{C37E4E3B-6A41-4D27-8059-A5150B1439F9}" destId="{A1147597-BD6C-48A3-B6AB-628A357C3A69}" srcOrd="3" destOrd="0" presId="urn:microsoft.com/office/officeart/2005/8/layout/hList1"/>
    <dgm:cxn modelId="{42C77CA5-558B-46E3-93CC-951FE2ABFC58}" type="presParOf" srcId="{C37E4E3B-6A41-4D27-8059-A5150B1439F9}" destId="{3BABF783-A0F6-4279-9ECB-A749052811CE}" srcOrd="4" destOrd="0" presId="urn:microsoft.com/office/officeart/2005/8/layout/hList1"/>
    <dgm:cxn modelId="{16933EDC-BEDF-4FD5-BE0A-ACE681E88EC6}" type="presParOf" srcId="{3BABF783-A0F6-4279-9ECB-A749052811CE}" destId="{79D12D65-E0C9-4D46-8E33-89F6E0DC5A55}" srcOrd="0" destOrd="0" presId="urn:microsoft.com/office/officeart/2005/8/layout/hList1"/>
    <dgm:cxn modelId="{229E4379-21CE-4ACD-8CBC-58A0A51B5F8E}" type="presParOf" srcId="{3BABF783-A0F6-4279-9ECB-A749052811CE}" destId="{8384B685-0F10-4E72-8C6D-4642E76EDD4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9DD104-1F79-47AC-BBCB-DD77931509F2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A463E20-3BDE-494E-BA7A-716D0C758AA0}">
      <dgm:prSet/>
      <dgm:spPr/>
      <dgm:t>
        <a:bodyPr/>
        <a:lstStyle/>
        <a:p>
          <a:r>
            <a:rPr lang="en-US" b="1" dirty="0"/>
            <a:t>How do I apply?</a:t>
          </a:r>
          <a:endParaRPr lang="en-US" dirty="0"/>
        </a:p>
      </dgm:t>
    </dgm:pt>
    <dgm:pt modelId="{D56D9DAA-A71E-4B3C-98EC-C486ABF03AEC}" type="parTrans" cxnId="{B71E4E3E-AF68-4809-8FD2-94D9A5307740}">
      <dgm:prSet/>
      <dgm:spPr/>
      <dgm:t>
        <a:bodyPr/>
        <a:lstStyle/>
        <a:p>
          <a:endParaRPr lang="en-US"/>
        </a:p>
      </dgm:t>
    </dgm:pt>
    <dgm:pt modelId="{89F58191-4FF8-4378-A5D6-2F9C6874F9B2}" type="sibTrans" cxnId="{B71E4E3E-AF68-4809-8FD2-94D9A5307740}">
      <dgm:prSet/>
      <dgm:spPr/>
      <dgm:t>
        <a:bodyPr/>
        <a:lstStyle/>
        <a:p>
          <a:endParaRPr lang="en-US"/>
        </a:p>
      </dgm:t>
    </dgm:pt>
    <dgm:pt modelId="{544AE2B2-3C41-4A26-8514-4F5BB3A5ABAA}">
      <dgm:prSet/>
      <dgm:spPr/>
      <dgm:t>
        <a:bodyPr/>
        <a:lstStyle/>
        <a:p>
          <a:pPr algn="ctr">
            <a:buNone/>
          </a:pPr>
          <a:r>
            <a:rPr lang="en-US" dirty="0"/>
            <a:t>Please use our easy-to-use online application. A response will be given within 60 days.</a:t>
          </a:r>
        </a:p>
      </dgm:t>
    </dgm:pt>
    <dgm:pt modelId="{5BA78ABC-F709-4A7B-9DDB-47DA81540335}" type="parTrans" cxnId="{20BB273F-B8F6-450A-8EF3-4DC0B35D2207}">
      <dgm:prSet/>
      <dgm:spPr/>
      <dgm:t>
        <a:bodyPr/>
        <a:lstStyle/>
        <a:p>
          <a:endParaRPr lang="en-US"/>
        </a:p>
      </dgm:t>
    </dgm:pt>
    <dgm:pt modelId="{30FC0ACC-37F0-4D5E-A716-F520A48DEF6F}" type="sibTrans" cxnId="{20BB273F-B8F6-450A-8EF3-4DC0B35D2207}">
      <dgm:prSet/>
      <dgm:spPr/>
      <dgm:t>
        <a:bodyPr/>
        <a:lstStyle/>
        <a:p>
          <a:endParaRPr lang="en-US"/>
        </a:p>
      </dgm:t>
    </dgm:pt>
    <dgm:pt modelId="{D1ED2445-6E42-4B54-B671-05CEFD6A5216}">
      <dgm:prSet/>
      <dgm:spPr/>
      <dgm:t>
        <a:bodyPr/>
        <a:lstStyle/>
        <a:p>
          <a:r>
            <a:rPr lang="en-US" b="1" dirty="0"/>
            <a:t>My pool/shed/driveway has been removed – can you adjust my bill?</a:t>
          </a:r>
          <a:endParaRPr lang="en-US" dirty="0"/>
        </a:p>
      </dgm:t>
    </dgm:pt>
    <dgm:pt modelId="{024885FA-10F9-49AA-A650-EE4A18A8503E}" type="parTrans" cxnId="{2046CBC0-7689-4C88-B93C-33C3E5FA1E4C}">
      <dgm:prSet/>
      <dgm:spPr/>
      <dgm:t>
        <a:bodyPr/>
        <a:lstStyle/>
        <a:p>
          <a:endParaRPr lang="en-US"/>
        </a:p>
      </dgm:t>
    </dgm:pt>
    <dgm:pt modelId="{660CD843-AADD-410E-BCFF-BBB8BD488968}" type="sibTrans" cxnId="{2046CBC0-7689-4C88-B93C-33C3E5FA1E4C}">
      <dgm:prSet/>
      <dgm:spPr/>
      <dgm:t>
        <a:bodyPr/>
        <a:lstStyle/>
        <a:p>
          <a:endParaRPr lang="en-US"/>
        </a:p>
      </dgm:t>
    </dgm:pt>
    <dgm:pt modelId="{1118A4DD-DB4E-43AD-B648-3A8BB209656F}">
      <dgm:prSet/>
      <dgm:spPr/>
      <dgm:t>
        <a:bodyPr/>
        <a:lstStyle/>
        <a:p>
          <a:pPr algn="ctr">
            <a:buNone/>
          </a:pPr>
          <a:r>
            <a:rPr lang="en-US" dirty="0"/>
            <a:t>Yes, following visual or photographic confirmation. Past bills will be credited the difference.</a:t>
          </a:r>
        </a:p>
      </dgm:t>
    </dgm:pt>
    <dgm:pt modelId="{5F287F22-B6EC-4EC4-A0AE-0EA51402B1AC}" type="parTrans" cxnId="{9358A12C-0FBB-4EE1-A7CB-43468C9E2CC6}">
      <dgm:prSet/>
      <dgm:spPr/>
      <dgm:t>
        <a:bodyPr/>
        <a:lstStyle/>
        <a:p>
          <a:endParaRPr lang="en-US"/>
        </a:p>
      </dgm:t>
    </dgm:pt>
    <dgm:pt modelId="{D6362E83-16A0-4A24-A685-E322EE067326}" type="sibTrans" cxnId="{9358A12C-0FBB-4EE1-A7CB-43468C9E2CC6}">
      <dgm:prSet/>
      <dgm:spPr/>
      <dgm:t>
        <a:bodyPr/>
        <a:lstStyle/>
        <a:p>
          <a:endParaRPr lang="en-US"/>
        </a:p>
      </dgm:t>
    </dgm:pt>
    <dgm:pt modelId="{08B01CD3-B2EC-418E-83B6-97C89E50E95B}">
      <dgm:prSet/>
      <dgm:spPr/>
      <dgm:t>
        <a:bodyPr/>
        <a:lstStyle/>
        <a:p>
          <a:r>
            <a:rPr lang="en-US" b="1" dirty="0"/>
            <a:t>Does this count as impervious area?</a:t>
          </a:r>
          <a:endParaRPr lang="en-US" dirty="0"/>
        </a:p>
      </dgm:t>
    </dgm:pt>
    <dgm:pt modelId="{8F0D2458-E11A-42AC-B723-DE83ACDBFA20}" type="parTrans" cxnId="{37E98638-0CE9-41DC-A873-5C46F1463FBD}">
      <dgm:prSet/>
      <dgm:spPr/>
      <dgm:t>
        <a:bodyPr/>
        <a:lstStyle/>
        <a:p>
          <a:endParaRPr lang="en-US"/>
        </a:p>
      </dgm:t>
    </dgm:pt>
    <dgm:pt modelId="{0E842A53-1BE8-411A-A307-E68E11E5411C}" type="sibTrans" cxnId="{37E98638-0CE9-41DC-A873-5C46F1463FBD}">
      <dgm:prSet/>
      <dgm:spPr/>
      <dgm:t>
        <a:bodyPr/>
        <a:lstStyle/>
        <a:p>
          <a:endParaRPr lang="en-US"/>
        </a:p>
      </dgm:t>
    </dgm:pt>
    <dgm:pt modelId="{3A8E8932-43CB-4406-8265-FAE97502D2EE}">
      <dgm:prSet/>
      <dgm:spPr/>
      <dgm:t>
        <a:bodyPr/>
        <a:lstStyle/>
        <a:p>
          <a:pPr algn="ctr">
            <a:buNone/>
          </a:pPr>
          <a:r>
            <a:rPr lang="en-US" dirty="0"/>
            <a:t>Gravel Driveways = Yes</a:t>
          </a:r>
        </a:p>
      </dgm:t>
    </dgm:pt>
    <dgm:pt modelId="{EE7D3A73-C6AA-4B75-B738-141E67EF4E4A}" type="parTrans" cxnId="{F0385196-C092-468B-AB49-2A31DD85D1EA}">
      <dgm:prSet/>
      <dgm:spPr/>
      <dgm:t>
        <a:bodyPr/>
        <a:lstStyle/>
        <a:p>
          <a:endParaRPr lang="en-US"/>
        </a:p>
      </dgm:t>
    </dgm:pt>
    <dgm:pt modelId="{ED2CBCBE-ECB0-4914-A6E1-A0DB981B8313}" type="sibTrans" cxnId="{F0385196-C092-468B-AB49-2A31DD85D1EA}">
      <dgm:prSet/>
      <dgm:spPr/>
      <dgm:t>
        <a:bodyPr/>
        <a:lstStyle/>
        <a:p>
          <a:endParaRPr lang="en-US"/>
        </a:p>
      </dgm:t>
    </dgm:pt>
    <dgm:pt modelId="{3CC1BD91-6A25-462F-9496-7CEC1942B615}">
      <dgm:prSet/>
      <dgm:spPr/>
      <dgm:t>
        <a:bodyPr/>
        <a:lstStyle/>
        <a:p>
          <a:pPr algn="ctr">
            <a:buNone/>
          </a:pPr>
          <a:r>
            <a:rPr lang="en-US" dirty="0"/>
            <a:t>Pools = Yes</a:t>
          </a:r>
        </a:p>
      </dgm:t>
    </dgm:pt>
    <dgm:pt modelId="{ECC52CBF-F1D2-43C3-88F3-855F76377D33}" type="parTrans" cxnId="{FC378BDA-A418-4473-B980-16B2A0625DE5}">
      <dgm:prSet/>
      <dgm:spPr/>
      <dgm:t>
        <a:bodyPr/>
        <a:lstStyle/>
        <a:p>
          <a:endParaRPr lang="en-US"/>
        </a:p>
      </dgm:t>
    </dgm:pt>
    <dgm:pt modelId="{B30244A2-C315-4B3A-A871-94BB3A9DC0D8}" type="sibTrans" cxnId="{FC378BDA-A418-4473-B980-16B2A0625DE5}">
      <dgm:prSet/>
      <dgm:spPr/>
      <dgm:t>
        <a:bodyPr/>
        <a:lstStyle/>
        <a:p>
          <a:endParaRPr lang="en-US"/>
        </a:p>
      </dgm:t>
    </dgm:pt>
    <dgm:pt modelId="{5C6C77F8-FAA7-489F-90E4-6BD3C95FBEEA}">
      <dgm:prSet/>
      <dgm:spPr/>
      <dgm:t>
        <a:bodyPr/>
        <a:lstStyle/>
        <a:p>
          <a:pPr algn="ctr">
            <a:buNone/>
          </a:pPr>
          <a:r>
            <a:rPr lang="en-US" dirty="0"/>
            <a:t>Decks/Patios = No</a:t>
          </a:r>
        </a:p>
      </dgm:t>
    </dgm:pt>
    <dgm:pt modelId="{74DABB10-A06F-4807-95F3-4C101DB08DD9}" type="parTrans" cxnId="{73FB3FC4-5EEE-4AB0-8225-9F2A107F86A4}">
      <dgm:prSet/>
      <dgm:spPr/>
      <dgm:t>
        <a:bodyPr/>
        <a:lstStyle/>
        <a:p>
          <a:endParaRPr lang="en-US"/>
        </a:p>
      </dgm:t>
    </dgm:pt>
    <dgm:pt modelId="{4B203F38-0F94-4EA5-8864-5400417C320A}" type="sibTrans" cxnId="{73FB3FC4-5EEE-4AB0-8225-9F2A107F86A4}">
      <dgm:prSet/>
      <dgm:spPr/>
      <dgm:t>
        <a:bodyPr/>
        <a:lstStyle/>
        <a:p>
          <a:endParaRPr lang="en-US"/>
        </a:p>
      </dgm:t>
    </dgm:pt>
    <dgm:pt modelId="{5CCD12CC-60CC-49F0-B47F-A808B002A650}">
      <dgm:prSet/>
      <dgm:spPr/>
      <dgm:t>
        <a:bodyPr/>
        <a:lstStyle/>
        <a:p>
          <a:pPr algn="ctr">
            <a:buNone/>
          </a:pPr>
          <a:r>
            <a:rPr lang="en-US" dirty="0"/>
            <a:t>Porous Pavement = Yes, but can apply for credit</a:t>
          </a:r>
        </a:p>
      </dgm:t>
    </dgm:pt>
    <dgm:pt modelId="{E09BC610-9AC4-4AF5-A6B4-0D133628632C}" type="parTrans" cxnId="{C895A9E8-618B-4D9B-A4D4-76018392CA7B}">
      <dgm:prSet/>
      <dgm:spPr/>
      <dgm:t>
        <a:bodyPr/>
        <a:lstStyle/>
        <a:p>
          <a:endParaRPr lang="en-US"/>
        </a:p>
      </dgm:t>
    </dgm:pt>
    <dgm:pt modelId="{41341EA9-F0F5-4425-9622-00B96DF70EA3}" type="sibTrans" cxnId="{C895A9E8-618B-4D9B-A4D4-76018392CA7B}">
      <dgm:prSet/>
      <dgm:spPr/>
      <dgm:t>
        <a:bodyPr/>
        <a:lstStyle/>
        <a:p>
          <a:endParaRPr lang="en-US"/>
        </a:p>
      </dgm:t>
    </dgm:pt>
    <dgm:pt modelId="{C37E4E3B-6A41-4D27-8059-A5150B1439F9}" type="pres">
      <dgm:prSet presAssocID="{5D9DD104-1F79-47AC-BBCB-DD77931509F2}" presName="Name0" presStyleCnt="0">
        <dgm:presLayoutVars>
          <dgm:dir/>
          <dgm:animLvl val="lvl"/>
          <dgm:resizeHandles val="exact"/>
        </dgm:presLayoutVars>
      </dgm:prSet>
      <dgm:spPr/>
    </dgm:pt>
    <dgm:pt modelId="{87757D84-5FEE-4C99-AAA6-F71EEF1456DE}" type="pres">
      <dgm:prSet presAssocID="{0A463E20-3BDE-494E-BA7A-716D0C758AA0}" presName="composite" presStyleCnt="0"/>
      <dgm:spPr/>
    </dgm:pt>
    <dgm:pt modelId="{5CE4FF5A-A813-4061-9871-E3B2D3925438}" type="pres">
      <dgm:prSet presAssocID="{0A463E20-3BDE-494E-BA7A-716D0C758AA0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8B31629-6C7A-4F2F-A126-4E75139CB55A}" type="pres">
      <dgm:prSet presAssocID="{0A463E20-3BDE-494E-BA7A-716D0C758AA0}" presName="desTx" presStyleLbl="alignAccFollowNode1" presStyleIdx="0" presStyleCnt="3">
        <dgm:presLayoutVars>
          <dgm:bulletEnabled val="1"/>
        </dgm:presLayoutVars>
      </dgm:prSet>
      <dgm:spPr/>
    </dgm:pt>
    <dgm:pt modelId="{11E8C6AB-DF45-4658-8DCB-1AD744DEBB75}" type="pres">
      <dgm:prSet presAssocID="{89F58191-4FF8-4378-A5D6-2F9C6874F9B2}" presName="space" presStyleCnt="0"/>
      <dgm:spPr/>
    </dgm:pt>
    <dgm:pt modelId="{ED2213DC-9D06-4F9B-91F4-21507A836C4C}" type="pres">
      <dgm:prSet presAssocID="{D1ED2445-6E42-4B54-B671-05CEFD6A5216}" presName="composite" presStyleCnt="0"/>
      <dgm:spPr/>
    </dgm:pt>
    <dgm:pt modelId="{95DEB6BB-7867-48C6-9FBB-0D099101C8AB}" type="pres">
      <dgm:prSet presAssocID="{D1ED2445-6E42-4B54-B671-05CEFD6A521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A0C96D0-196B-458B-8510-961CE52CE5FA}" type="pres">
      <dgm:prSet presAssocID="{D1ED2445-6E42-4B54-B671-05CEFD6A5216}" presName="desTx" presStyleLbl="alignAccFollowNode1" presStyleIdx="1" presStyleCnt="3">
        <dgm:presLayoutVars>
          <dgm:bulletEnabled val="1"/>
        </dgm:presLayoutVars>
      </dgm:prSet>
      <dgm:spPr/>
    </dgm:pt>
    <dgm:pt modelId="{A1147597-BD6C-48A3-B6AB-628A357C3A69}" type="pres">
      <dgm:prSet presAssocID="{660CD843-AADD-410E-BCFF-BBB8BD488968}" presName="space" presStyleCnt="0"/>
      <dgm:spPr/>
    </dgm:pt>
    <dgm:pt modelId="{3BABF783-A0F6-4279-9ECB-A749052811CE}" type="pres">
      <dgm:prSet presAssocID="{08B01CD3-B2EC-418E-83B6-97C89E50E95B}" presName="composite" presStyleCnt="0"/>
      <dgm:spPr/>
    </dgm:pt>
    <dgm:pt modelId="{79D12D65-E0C9-4D46-8E33-89F6E0DC5A55}" type="pres">
      <dgm:prSet presAssocID="{08B01CD3-B2EC-418E-83B6-97C89E50E95B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384B685-0F10-4E72-8C6D-4642E76EDD4B}" type="pres">
      <dgm:prSet presAssocID="{08B01CD3-B2EC-418E-83B6-97C89E50E95B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EA4D011-9281-4C6E-9C85-26EA9733A3C6}" type="presOf" srcId="{5CCD12CC-60CC-49F0-B47F-A808B002A650}" destId="{8384B685-0F10-4E72-8C6D-4642E76EDD4B}" srcOrd="0" destOrd="3" presId="urn:microsoft.com/office/officeart/2005/8/layout/hList1"/>
    <dgm:cxn modelId="{651B6512-B5A2-46DA-B1F6-D8240001215C}" type="presOf" srcId="{D1ED2445-6E42-4B54-B671-05CEFD6A5216}" destId="{95DEB6BB-7867-48C6-9FBB-0D099101C8AB}" srcOrd="0" destOrd="0" presId="urn:microsoft.com/office/officeart/2005/8/layout/hList1"/>
    <dgm:cxn modelId="{9358A12C-0FBB-4EE1-A7CB-43468C9E2CC6}" srcId="{D1ED2445-6E42-4B54-B671-05CEFD6A5216}" destId="{1118A4DD-DB4E-43AD-B648-3A8BB209656F}" srcOrd="0" destOrd="0" parTransId="{5F287F22-B6EC-4EC4-A0AE-0EA51402B1AC}" sibTransId="{D6362E83-16A0-4A24-A685-E322EE067326}"/>
    <dgm:cxn modelId="{09613D2D-4656-4F98-89E3-7033E0AE4538}" type="presOf" srcId="{0A463E20-3BDE-494E-BA7A-716D0C758AA0}" destId="{5CE4FF5A-A813-4061-9871-E3B2D3925438}" srcOrd="0" destOrd="0" presId="urn:microsoft.com/office/officeart/2005/8/layout/hList1"/>
    <dgm:cxn modelId="{37E98638-0CE9-41DC-A873-5C46F1463FBD}" srcId="{5D9DD104-1F79-47AC-BBCB-DD77931509F2}" destId="{08B01CD3-B2EC-418E-83B6-97C89E50E95B}" srcOrd="2" destOrd="0" parTransId="{8F0D2458-E11A-42AC-B723-DE83ACDBFA20}" sibTransId="{0E842A53-1BE8-411A-A307-E68E11E5411C}"/>
    <dgm:cxn modelId="{B71E4E3E-AF68-4809-8FD2-94D9A5307740}" srcId="{5D9DD104-1F79-47AC-BBCB-DD77931509F2}" destId="{0A463E20-3BDE-494E-BA7A-716D0C758AA0}" srcOrd="0" destOrd="0" parTransId="{D56D9DAA-A71E-4B3C-98EC-C486ABF03AEC}" sibTransId="{89F58191-4FF8-4378-A5D6-2F9C6874F9B2}"/>
    <dgm:cxn modelId="{20BB273F-B8F6-450A-8EF3-4DC0B35D2207}" srcId="{0A463E20-3BDE-494E-BA7A-716D0C758AA0}" destId="{544AE2B2-3C41-4A26-8514-4F5BB3A5ABAA}" srcOrd="0" destOrd="0" parTransId="{5BA78ABC-F709-4A7B-9DDB-47DA81540335}" sibTransId="{30FC0ACC-37F0-4D5E-A716-F520A48DEF6F}"/>
    <dgm:cxn modelId="{EC0A5D64-5592-4665-B2A4-7BE06CACE3E8}" type="presOf" srcId="{5C6C77F8-FAA7-489F-90E4-6BD3C95FBEEA}" destId="{8384B685-0F10-4E72-8C6D-4642E76EDD4B}" srcOrd="0" destOrd="2" presId="urn:microsoft.com/office/officeart/2005/8/layout/hList1"/>
    <dgm:cxn modelId="{6BD28976-604F-4352-B77A-021E9A37BC6C}" type="presOf" srcId="{08B01CD3-B2EC-418E-83B6-97C89E50E95B}" destId="{79D12D65-E0C9-4D46-8E33-89F6E0DC5A55}" srcOrd="0" destOrd="0" presId="urn:microsoft.com/office/officeart/2005/8/layout/hList1"/>
    <dgm:cxn modelId="{3211B18D-369B-4431-B588-2A2CD836436E}" type="presOf" srcId="{5D9DD104-1F79-47AC-BBCB-DD77931509F2}" destId="{C37E4E3B-6A41-4D27-8059-A5150B1439F9}" srcOrd="0" destOrd="0" presId="urn:microsoft.com/office/officeart/2005/8/layout/hList1"/>
    <dgm:cxn modelId="{F0385196-C092-468B-AB49-2A31DD85D1EA}" srcId="{08B01CD3-B2EC-418E-83B6-97C89E50E95B}" destId="{3A8E8932-43CB-4406-8265-FAE97502D2EE}" srcOrd="0" destOrd="0" parTransId="{EE7D3A73-C6AA-4B75-B738-141E67EF4E4A}" sibTransId="{ED2CBCBE-ECB0-4914-A6E1-A0DB981B8313}"/>
    <dgm:cxn modelId="{35630FBE-8105-4685-B922-53A388F57621}" type="presOf" srcId="{3CC1BD91-6A25-462F-9496-7CEC1942B615}" destId="{8384B685-0F10-4E72-8C6D-4642E76EDD4B}" srcOrd="0" destOrd="1" presId="urn:microsoft.com/office/officeart/2005/8/layout/hList1"/>
    <dgm:cxn modelId="{2046CBC0-7689-4C88-B93C-33C3E5FA1E4C}" srcId="{5D9DD104-1F79-47AC-BBCB-DD77931509F2}" destId="{D1ED2445-6E42-4B54-B671-05CEFD6A5216}" srcOrd="1" destOrd="0" parTransId="{024885FA-10F9-49AA-A650-EE4A18A8503E}" sibTransId="{660CD843-AADD-410E-BCFF-BBB8BD488968}"/>
    <dgm:cxn modelId="{73FB3FC4-5EEE-4AB0-8225-9F2A107F86A4}" srcId="{08B01CD3-B2EC-418E-83B6-97C89E50E95B}" destId="{5C6C77F8-FAA7-489F-90E4-6BD3C95FBEEA}" srcOrd="2" destOrd="0" parTransId="{74DABB10-A06F-4807-95F3-4C101DB08DD9}" sibTransId="{4B203F38-0F94-4EA5-8864-5400417C320A}"/>
    <dgm:cxn modelId="{C3D86DC7-ACA1-405A-B686-63EBBA18E4EA}" type="presOf" srcId="{544AE2B2-3C41-4A26-8514-4F5BB3A5ABAA}" destId="{68B31629-6C7A-4F2F-A126-4E75139CB55A}" srcOrd="0" destOrd="0" presId="urn:microsoft.com/office/officeart/2005/8/layout/hList1"/>
    <dgm:cxn modelId="{FC378BDA-A418-4473-B980-16B2A0625DE5}" srcId="{08B01CD3-B2EC-418E-83B6-97C89E50E95B}" destId="{3CC1BD91-6A25-462F-9496-7CEC1942B615}" srcOrd="1" destOrd="0" parTransId="{ECC52CBF-F1D2-43C3-88F3-855F76377D33}" sibTransId="{B30244A2-C315-4B3A-A871-94BB3A9DC0D8}"/>
    <dgm:cxn modelId="{C895A9E8-618B-4D9B-A4D4-76018392CA7B}" srcId="{08B01CD3-B2EC-418E-83B6-97C89E50E95B}" destId="{5CCD12CC-60CC-49F0-B47F-A808B002A650}" srcOrd="3" destOrd="0" parTransId="{E09BC610-9AC4-4AF5-A6B4-0D133628632C}" sibTransId="{41341EA9-F0F5-4425-9622-00B96DF70EA3}"/>
    <dgm:cxn modelId="{1EF49AF2-31CA-4F5F-AB0F-6262FBF96FD4}" type="presOf" srcId="{3A8E8932-43CB-4406-8265-FAE97502D2EE}" destId="{8384B685-0F10-4E72-8C6D-4642E76EDD4B}" srcOrd="0" destOrd="0" presId="urn:microsoft.com/office/officeart/2005/8/layout/hList1"/>
    <dgm:cxn modelId="{D969C6F9-E015-48DC-9156-3FDB68AB00C9}" type="presOf" srcId="{1118A4DD-DB4E-43AD-B648-3A8BB209656F}" destId="{2A0C96D0-196B-458B-8510-961CE52CE5FA}" srcOrd="0" destOrd="0" presId="urn:microsoft.com/office/officeart/2005/8/layout/hList1"/>
    <dgm:cxn modelId="{76255254-0CBD-4197-9B33-0730FA820321}" type="presParOf" srcId="{C37E4E3B-6A41-4D27-8059-A5150B1439F9}" destId="{87757D84-5FEE-4C99-AAA6-F71EEF1456DE}" srcOrd="0" destOrd="0" presId="urn:microsoft.com/office/officeart/2005/8/layout/hList1"/>
    <dgm:cxn modelId="{6662D09F-9C7F-4AD4-A92A-3CA4E0FE2BF7}" type="presParOf" srcId="{87757D84-5FEE-4C99-AAA6-F71EEF1456DE}" destId="{5CE4FF5A-A813-4061-9871-E3B2D3925438}" srcOrd="0" destOrd="0" presId="urn:microsoft.com/office/officeart/2005/8/layout/hList1"/>
    <dgm:cxn modelId="{BFDD84F8-D29F-4F75-82AB-860EFE1B3376}" type="presParOf" srcId="{87757D84-5FEE-4C99-AAA6-F71EEF1456DE}" destId="{68B31629-6C7A-4F2F-A126-4E75139CB55A}" srcOrd="1" destOrd="0" presId="urn:microsoft.com/office/officeart/2005/8/layout/hList1"/>
    <dgm:cxn modelId="{25572B91-06B1-4AF5-9B0B-18D910C2D586}" type="presParOf" srcId="{C37E4E3B-6A41-4D27-8059-A5150B1439F9}" destId="{11E8C6AB-DF45-4658-8DCB-1AD744DEBB75}" srcOrd="1" destOrd="0" presId="urn:microsoft.com/office/officeart/2005/8/layout/hList1"/>
    <dgm:cxn modelId="{6EE38584-2AB9-4CD5-819A-E072EE33B548}" type="presParOf" srcId="{C37E4E3B-6A41-4D27-8059-A5150B1439F9}" destId="{ED2213DC-9D06-4F9B-91F4-21507A836C4C}" srcOrd="2" destOrd="0" presId="urn:microsoft.com/office/officeart/2005/8/layout/hList1"/>
    <dgm:cxn modelId="{B086C3FF-F307-4C9B-A470-A6C6DFD4C7A5}" type="presParOf" srcId="{ED2213DC-9D06-4F9B-91F4-21507A836C4C}" destId="{95DEB6BB-7867-48C6-9FBB-0D099101C8AB}" srcOrd="0" destOrd="0" presId="urn:microsoft.com/office/officeart/2005/8/layout/hList1"/>
    <dgm:cxn modelId="{13386DF2-3BAD-4EC7-86AF-D6D4609C5AE4}" type="presParOf" srcId="{ED2213DC-9D06-4F9B-91F4-21507A836C4C}" destId="{2A0C96D0-196B-458B-8510-961CE52CE5FA}" srcOrd="1" destOrd="0" presId="urn:microsoft.com/office/officeart/2005/8/layout/hList1"/>
    <dgm:cxn modelId="{F2CD0815-7660-4F40-8E16-9A15F99B01D0}" type="presParOf" srcId="{C37E4E3B-6A41-4D27-8059-A5150B1439F9}" destId="{A1147597-BD6C-48A3-B6AB-628A357C3A69}" srcOrd="3" destOrd="0" presId="urn:microsoft.com/office/officeart/2005/8/layout/hList1"/>
    <dgm:cxn modelId="{42C77CA5-558B-46E3-93CC-951FE2ABFC58}" type="presParOf" srcId="{C37E4E3B-6A41-4D27-8059-A5150B1439F9}" destId="{3BABF783-A0F6-4279-9ECB-A749052811CE}" srcOrd="4" destOrd="0" presId="urn:microsoft.com/office/officeart/2005/8/layout/hList1"/>
    <dgm:cxn modelId="{16933EDC-BEDF-4FD5-BE0A-ACE681E88EC6}" type="presParOf" srcId="{3BABF783-A0F6-4279-9ECB-A749052811CE}" destId="{79D12D65-E0C9-4D46-8E33-89F6E0DC5A55}" srcOrd="0" destOrd="0" presId="urn:microsoft.com/office/officeart/2005/8/layout/hList1"/>
    <dgm:cxn modelId="{229E4379-21CE-4ACD-8CBC-58A0A51B5F8E}" type="presParOf" srcId="{3BABF783-A0F6-4279-9ECB-A749052811CE}" destId="{8384B685-0F10-4E72-8C6D-4642E76EDD4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9DD104-1F79-47AC-BBCB-DD77931509F2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A463E20-3BDE-494E-BA7A-716D0C758AA0}">
      <dgm:prSet/>
      <dgm:spPr/>
      <dgm:t>
        <a:bodyPr/>
        <a:lstStyle/>
        <a:p>
          <a:r>
            <a:rPr lang="en-US" dirty="0"/>
            <a:t>My contractor buried something in my backyard a few years ago – is it eligible for a credit?</a:t>
          </a:r>
        </a:p>
      </dgm:t>
    </dgm:pt>
    <dgm:pt modelId="{D56D9DAA-A71E-4B3C-98EC-C486ABF03AEC}" type="parTrans" cxnId="{B71E4E3E-AF68-4809-8FD2-94D9A5307740}">
      <dgm:prSet/>
      <dgm:spPr/>
      <dgm:t>
        <a:bodyPr/>
        <a:lstStyle/>
        <a:p>
          <a:endParaRPr lang="en-US"/>
        </a:p>
      </dgm:t>
    </dgm:pt>
    <dgm:pt modelId="{89F58191-4FF8-4378-A5D6-2F9C6874F9B2}" type="sibTrans" cxnId="{B71E4E3E-AF68-4809-8FD2-94D9A5307740}">
      <dgm:prSet/>
      <dgm:spPr/>
      <dgm:t>
        <a:bodyPr/>
        <a:lstStyle/>
        <a:p>
          <a:endParaRPr lang="en-US"/>
        </a:p>
      </dgm:t>
    </dgm:pt>
    <dgm:pt modelId="{544AE2B2-3C41-4A26-8514-4F5BB3A5ABAA}">
      <dgm:prSet/>
      <dgm:spPr/>
      <dgm:t>
        <a:bodyPr/>
        <a:lstStyle/>
        <a:p>
          <a:pPr algn="ctr">
            <a:buNone/>
          </a:pPr>
          <a:r>
            <a:rPr lang="en-US" dirty="0"/>
            <a:t>Possibly. Record research or even photographs and receipts needed to confirm.</a:t>
          </a:r>
        </a:p>
      </dgm:t>
    </dgm:pt>
    <dgm:pt modelId="{5BA78ABC-F709-4A7B-9DDB-47DA81540335}" type="parTrans" cxnId="{20BB273F-B8F6-450A-8EF3-4DC0B35D2207}">
      <dgm:prSet/>
      <dgm:spPr/>
      <dgm:t>
        <a:bodyPr/>
        <a:lstStyle/>
        <a:p>
          <a:endParaRPr lang="en-US"/>
        </a:p>
      </dgm:t>
    </dgm:pt>
    <dgm:pt modelId="{30FC0ACC-37F0-4D5E-A716-F520A48DEF6F}" type="sibTrans" cxnId="{20BB273F-B8F6-450A-8EF3-4DC0B35D2207}">
      <dgm:prSet/>
      <dgm:spPr/>
      <dgm:t>
        <a:bodyPr/>
        <a:lstStyle/>
        <a:p>
          <a:endParaRPr lang="en-US"/>
        </a:p>
      </dgm:t>
    </dgm:pt>
    <dgm:pt modelId="{D1ED2445-6E42-4B54-B671-05CEFD6A5216}">
      <dgm:prSet/>
      <dgm:spPr/>
      <dgm:t>
        <a:bodyPr/>
        <a:lstStyle/>
        <a:p>
          <a:r>
            <a:rPr lang="en-US" dirty="0"/>
            <a:t>Do you offer age or income credits?</a:t>
          </a:r>
        </a:p>
      </dgm:t>
    </dgm:pt>
    <dgm:pt modelId="{024885FA-10F9-49AA-A650-EE4A18A8503E}" type="parTrans" cxnId="{2046CBC0-7689-4C88-B93C-33C3E5FA1E4C}">
      <dgm:prSet/>
      <dgm:spPr/>
      <dgm:t>
        <a:bodyPr/>
        <a:lstStyle/>
        <a:p>
          <a:endParaRPr lang="en-US"/>
        </a:p>
      </dgm:t>
    </dgm:pt>
    <dgm:pt modelId="{660CD843-AADD-410E-BCFF-BBB8BD488968}" type="sibTrans" cxnId="{2046CBC0-7689-4C88-B93C-33C3E5FA1E4C}">
      <dgm:prSet/>
      <dgm:spPr/>
      <dgm:t>
        <a:bodyPr/>
        <a:lstStyle/>
        <a:p>
          <a:endParaRPr lang="en-US"/>
        </a:p>
      </dgm:t>
    </dgm:pt>
    <dgm:pt modelId="{1118A4DD-DB4E-43AD-B648-3A8BB209656F}">
      <dgm:prSet/>
      <dgm:spPr/>
      <dgm:t>
        <a:bodyPr/>
        <a:lstStyle/>
        <a:p>
          <a:pPr algn="ctr">
            <a:buNone/>
          </a:pPr>
          <a:r>
            <a:rPr lang="en-US" dirty="0"/>
            <a:t>Not at this time, but will continue to monitor and re-evaluate in future years.</a:t>
          </a:r>
        </a:p>
      </dgm:t>
    </dgm:pt>
    <dgm:pt modelId="{5F287F22-B6EC-4EC4-A0AE-0EA51402B1AC}" type="parTrans" cxnId="{9358A12C-0FBB-4EE1-A7CB-43468C9E2CC6}">
      <dgm:prSet/>
      <dgm:spPr/>
      <dgm:t>
        <a:bodyPr/>
        <a:lstStyle/>
        <a:p>
          <a:endParaRPr lang="en-US"/>
        </a:p>
      </dgm:t>
    </dgm:pt>
    <dgm:pt modelId="{D6362E83-16A0-4A24-A685-E322EE067326}" type="sibTrans" cxnId="{9358A12C-0FBB-4EE1-A7CB-43468C9E2CC6}">
      <dgm:prSet/>
      <dgm:spPr/>
      <dgm:t>
        <a:bodyPr/>
        <a:lstStyle/>
        <a:p>
          <a:endParaRPr lang="en-US"/>
        </a:p>
      </dgm:t>
    </dgm:pt>
    <dgm:pt modelId="{08B01CD3-B2EC-418E-83B6-97C89E50E95B}">
      <dgm:prSet/>
      <dgm:spPr/>
      <dgm:t>
        <a:bodyPr/>
        <a:lstStyle/>
        <a:p>
          <a:r>
            <a:rPr lang="en-US" dirty="0"/>
            <a:t>Are Rain Barrels eligible for credits?</a:t>
          </a:r>
        </a:p>
      </dgm:t>
    </dgm:pt>
    <dgm:pt modelId="{8F0D2458-E11A-42AC-B723-DE83ACDBFA20}" type="parTrans" cxnId="{37E98638-0CE9-41DC-A873-5C46F1463FBD}">
      <dgm:prSet/>
      <dgm:spPr/>
      <dgm:t>
        <a:bodyPr/>
        <a:lstStyle/>
        <a:p>
          <a:endParaRPr lang="en-US"/>
        </a:p>
      </dgm:t>
    </dgm:pt>
    <dgm:pt modelId="{0E842A53-1BE8-411A-A307-E68E11E5411C}" type="sibTrans" cxnId="{37E98638-0CE9-41DC-A873-5C46F1463FBD}">
      <dgm:prSet/>
      <dgm:spPr/>
      <dgm:t>
        <a:bodyPr/>
        <a:lstStyle/>
        <a:p>
          <a:endParaRPr lang="en-US"/>
        </a:p>
      </dgm:t>
    </dgm:pt>
    <dgm:pt modelId="{3A8E8932-43CB-4406-8265-FAE97502D2EE}">
      <dgm:prSet/>
      <dgm:spPr/>
      <dgm:t>
        <a:bodyPr/>
        <a:lstStyle/>
        <a:p>
          <a:pPr algn="ctr">
            <a:buNone/>
          </a:pPr>
          <a:r>
            <a:rPr lang="en-US" dirty="0"/>
            <a:t>Not at this time. While beneficial and encouraged, tracking use is too time-consuming.</a:t>
          </a:r>
        </a:p>
      </dgm:t>
    </dgm:pt>
    <dgm:pt modelId="{EE7D3A73-C6AA-4B75-B738-141E67EF4E4A}" type="parTrans" cxnId="{F0385196-C092-468B-AB49-2A31DD85D1EA}">
      <dgm:prSet/>
      <dgm:spPr/>
      <dgm:t>
        <a:bodyPr/>
        <a:lstStyle/>
        <a:p>
          <a:endParaRPr lang="en-US"/>
        </a:p>
      </dgm:t>
    </dgm:pt>
    <dgm:pt modelId="{ED2CBCBE-ECB0-4914-A6E1-A0DB981B8313}" type="sibTrans" cxnId="{F0385196-C092-468B-AB49-2A31DD85D1EA}">
      <dgm:prSet/>
      <dgm:spPr/>
      <dgm:t>
        <a:bodyPr/>
        <a:lstStyle/>
        <a:p>
          <a:endParaRPr lang="en-US"/>
        </a:p>
      </dgm:t>
    </dgm:pt>
    <dgm:pt modelId="{42ACE019-F18D-446E-8DE6-31B92DA550C0}">
      <dgm:prSet/>
      <dgm:spPr/>
      <dgm:t>
        <a:bodyPr/>
        <a:lstStyle/>
        <a:p>
          <a:pPr algn="ctr"/>
          <a:r>
            <a:rPr lang="en-US" dirty="0"/>
            <a:t>How do I located and maintain my infiltration basins?</a:t>
          </a:r>
        </a:p>
      </dgm:t>
    </dgm:pt>
    <dgm:pt modelId="{85AE233E-2CDA-445E-9DA7-DC82900F5E30}" type="parTrans" cxnId="{CCE68DEF-2F7E-4170-8D57-95FE7459E19F}">
      <dgm:prSet/>
      <dgm:spPr/>
      <dgm:t>
        <a:bodyPr/>
        <a:lstStyle/>
        <a:p>
          <a:endParaRPr lang="en-US"/>
        </a:p>
      </dgm:t>
    </dgm:pt>
    <dgm:pt modelId="{CC521EC9-7FDE-437D-B11D-3AF427C013DE}" type="sibTrans" cxnId="{CCE68DEF-2F7E-4170-8D57-95FE7459E19F}">
      <dgm:prSet/>
      <dgm:spPr/>
      <dgm:t>
        <a:bodyPr/>
        <a:lstStyle/>
        <a:p>
          <a:endParaRPr lang="en-US"/>
        </a:p>
      </dgm:t>
    </dgm:pt>
    <dgm:pt modelId="{D4B59740-E1B9-41B7-9B08-E340B9117C89}">
      <dgm:prSet/>
      <dgm:spPr/>
      <dgm:t>
        <a:bodyPr/>
        <a:lstStyle/>
        <a:p>
          <a:pPr algn="ctr">
            <a:buNone/>
          </a:pPr>
          <a:r>
            <a:rPr lang="en-US" dirty="0"/>
            <a:t>Look for standing water and/or sedimentation. Some systems may be maintained by owner, Other, more complicated, systems may require professional services.</a:t>
          </a:r>
        </a:p>
      </dgm:t>
    </dgm:pt>
    <dgm:pt modelId="{DE7A3ED5-70B7-42A6-8852-9D47A6D552E6}" type="parTrans" cxnId="{C13DCAAA-0027-4C47-8E27-03BB012D417B}">
      <dgm:prSet/>
      <dgm:spPr/>
      <dgm:t>
        <a:bodyPr/>
        <a:lstStyle/>
        <a:p>
          <a:endParaRPr lang="en-US"/>
        </a:p>
      </dgm:t>
    </dgm:pt>
    <dgm:pt modelId="{EACBFBC8-5DFE-4C5F-B472-0DF58A634CE3}" type="sibTrans" cxnId="{C13DCAAA-0027-4C47-8E27-03BB012D417B}">
      <dgm:prSet/>
      <dgm:spPr/>
      <dgm:t>
        <a:bodyPr/>
        <a:lstStyle/>
        <a:p>
          <a:endParaRPr lang="en-US"/>
        </a:p>
      </dgm:t>
    </dgm:pt>
    <dgm:pt modelId="{C37E4E3B-6A41-4D27-8059-A5150B1439F9}" type="pres">
      <dgm:prSet presAssocID="{5D9DD104-1F79-47AC-BBCB-DD77931509F2}" presName="Name0" presStyleCnt="0">
        <dgm:presLayoutVars>
          <dgm:dir/>
          <dgm:animLvl val="lvl"/>
          <dgm:resizeHandles val="exact"/>
        </dgm:presLayoutVars>
      </dgm:prSet>
      <dgm:spPr/>
    </dgm:pt>
    <dgm:pt modelId="{87757D84-5FEE-4C99-AAA6-F71EEF1456DE}" type="pres">
      <dgm:prSet presAssocID="{0A463E20-3BDE-494E-BA7A-716D0C758AA0}" presName="composite" presStyleCnt="0"/>
      <dgm:spPr/>
    </dgm:pt>
    <dgm:pt modelId="{5CE4FF5A-A813-4061-9871-E3B2D3925438}" type="pres">
      <dgm:prSet presAssocID="{0A463E20-3BDE-494E-BA7A-716D0C758AA0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68B31629-6C7A-4F2F-A126-4E75139CB55A}" type="pres">
      <dgm:prSet presAssocID="{0A463E20-3BDE-494E-BA7A-716D0C758AA0}" presName="desTx" presStyleLbl="alignAccFollowNode1" presStyleIdx="0" presStyleCnt="4">
        <dgm:presLayoutVars>
          <dgm:bulletEnabled val="1"/>
        </dgm:presLayoutVars>
      </dgm:prSet>
      <dgm:spPr/>
    </dgm:pt>
    <dgm:pt modelId="{11E8C6AB-DF45-4658-8DCB-1AD744DEBB75}" type="pres">
      <dgm:prSet presAssocID="{89F58191-4FF8-4378-A5D6-2F9C6874F9B2}" presName="space" presStyleCnt="0"/>
      <dgm:spPr/>
    </dgm:pt>
    <dgm:pt modelId="{ED2213DC-9D06-4F9B-91F4-21507A836C4C}" type="pres">
      <dgm:prSet presAssocID="{D1ED2445-6E42-4B54-B671-05CEFD6A5216}" presName="composite" presStyleCnt="0"/>
      <dgm:spPr/>
    </dgm:pt>
    <dgm:pt modelId="{95DEB6BB-7867-48C6-9FBB-0D099101C8AB}" type="pres">
      <dgm:prSet presAssocID="{D1ED2445-6E42-4B54-B671-05CEFD6A521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2A0C96D0-196B-458B-8510-961CE52CE5FA}" type="pres">
      <dgm:prSet presAssocID="{D1ED2445-6E42-4B54-B671-05CEFD6A5216}" presName="desTx" presStyleLbl="alignAccFollowNode1" presStyleIdx="1" presStyleCnt="4">
        <dgm:presLayoutVars>
          <dgm:bulletEnabled val="1"/>
        </dgm:presLayoutVars>
      </dgm:prSet>
      <dgm:spPr/>
    </dgm:pt>
    <dgm:pt modelId="{A1147597-BD6C-48A3-B6AB-628A357C3A69}" type="pres">
      <dgm:prSet presAssocID="{660CD843-AADD-410E-BCFF-BBB8BD488968}" presName="space" presStyleCnt="0"/>
      <dgm:spPr/>
    </dgm:pt>
    <dgm:pt modelId="{3BABF783-A0F6-4279-9ECB-A749052811CE}" type="pres">
      <dgm:prSet presAssocID="{08B01CD3-B2EC-418E-83B6-97C89E50E95B}" presName="composite" presStyleCnt="0"/>
      <dgm:spPr/>
    </dgm:pt>
    <dgm:pt modelId="{79D12D65-E0C9-4D46-8E33-89F6E0DC5A55}" type="pres">
      <dgm:prSet presAssocID="{08B01CD3-B2EC-418E-83B6-97C89E50E95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8384B685-0F10-4E72-8C6D-4642E76EDD4B}" type="pres">
      <dgm:prSet presAssocID="{08B01CD3-B2EC-418E-83B6-97C89E50E95B}" presName="desTx" presStyleLbl="alignAccFollowNode1" presStyleIdx="2" presStyleCnt="4">
        <dgm:presLayoutVars>
          <dgm:bulletEnabled val="1"/>
        </dgm:presLayoutVars>
      </dgm:prSet>
      <dgm:spPr/>
    </dgm:pt>
    <dgm:pt modelId="{F42F9595-5C85-43A5-A8EA-BD72366B5136}" type="pres">
      <dgm:prSet presAssocID="{0E842A53-1BE8-411A-A307-E68E11E5411C}" presName="space" presStyleCnt="0"/>
      <dgm:spPr/>
    </dgm:pt>
    <dgm:pt modelId="{BBB7B0E7-60A4-4D0E-8E46-4F640F605145}" type="pres">
      <dgm:prSet presAssocID="{42ACE019-F18D-446E-8DE6-31B92DA550C0}" presName="composite" presStyleCnt="0"/>
      <dgm:spPr/>
    </dgm:pt>
    <dgm:pt modelId="{92091580-9E60-4212-80F4-398D93853ADB}" type="pres">
      <dgm:prSet presAssocID="{42ACE019-F18D-446E-8DE6-31B92DA550C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C567122-54E6-4E9B-9EF2-58450BB0C87A}" type="pres">
      <dgm:prSet presAssocID="{42ACE019-F18D-446E-8DE6-31B92DA550C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1336E71A-ECE8-490B-BA02-0B2C84BD05B1}" type="presOf" srcId="{544AE2B2-3C41-4A26-8514-4F5BB3A5ABAA}" destId="{68B31629-6C7A-4F2F-A126-4E75139CB55A}" srcOrd="0" destOrd="0" presId="urn:microsoft.com/office/officeart/2005/8/layout/hList1"/>
    <dgm:cxn modelId="{8EB87E23-FE4A-4956-8EBA-58805C1BC194}" type="presOf" srcId="{0A463E20-3BDE-494E-BA7A-716D0C758AA0}" destId="{5CE4FF5A-A813-4061-9871-E3B2D3925438}" srcOrd="0" destOrd="0" presId="urn:microsoft.com/office/officeart/2005/8/layout/hList1"/>
    <dgm:cxn modelId="{9358A12C-0FBB-4EE1-A7CB-43468C9E2CC6}" srcId="{D1ED2445-6E42-4B54-B671-05CEFD6A5216}" destId="{1118A4DD-DB4E-43AD-B648-3A8BB209656F}" srcOrd="0" destOrd="0" parTransId="{5F287F22-B6EC-4EC4-A0AE-0EA51402B1AC}" sibTransId="{D6362E83-16A0-4A24-A685-E322EE067326}"/>
    <dgm:cxn modelId="{BB3CAF2C-4488-4A98-945F-1E95C72DDAD2}" type="presOf" srcId="{3A8E8932-43CB-4406-8265-FAE97502D2EE}" destId="{8384B685-0F10-4E72-8C6D-4642E76EDD4B}" srcOrd="0" destOrd="0" presId="urn:microsoft.com/office/officeart/2005/8/layout/hList1"/>
    <dgm:cxn modelId="{AAD5812D-2218-44C7-B1AC-044673B9D19B}" type="presOf" srcId="{42ACE019-F18D-446E-8DE6-31B92DA550C0}" destId="{92091580-9E60-4212-80F4-398D93853ADB}" srcOrd="0" destOrd="0" presId="urn:microsoft.com/office/officeart/2005/8/layout/hList1"/>
    <dgm:cxn modelId="{37E98638-0CE9-41DC-A873-5C46F1463FBD}" srcId="{5D9DD104-1F79-47AC-BBCB-DD77931509F2}" destId="{08B01CD3-B2EC-418E-83B6-97C89E50E95B}" srcOrd="2" destOrd="0" parTransId="{8F0D2458-E11A-42AC-B723-DE83ACDBFA20}" sibTransId="{0E842A53-1BE8-411A-A307-E68E11E5411C}"/>
    <dgm:cxn modelId="{B71E4E3E-AF68-4809-8FD2-94D9A5307740}" srcId="{5D9DD104-1F79-47AC-BBCB-DD77931509F2}" destId="{0A463E20-3BDE-494E-BA7A-716D0C758AA0}" srcOrd="0" destOrd="0" parTransId="{D56D9DAA-A71E-4B3C-98EC-C486ABF03AEC}" sibTransId="{89F58191-4FF8-4378-A5D6-2F9C6874F9B2}"/>
    <dgm:cxn modelId="{20BB273F-B8F6-450A-8EF3-4DC0B35D2207}" srcId="{0A463E20-3BDE-494E-BA7A-716D0C758AA0}" destId="{544AE2B2-3C41-4A26-8514-4F5BB3A5ABAA}" srcOrd="0" destOrd="0" parTransId="{5BA78ABC-F709-4A7B-9DDB-47DA81540335}" sibTransId="{30FC0ACC-37F0-4D5E-A716-F520A48DEF6F}"/>
    <dgm:cxn modelId="{2DF9C97E-CA6B-4DB6-BFBF-A9F19FA0A038}" type="presOf" srcId="{D1ED2445-6E42-4B54-B671-05CEFD6A5216}" destId="{95DEB6BB-7867-48C6-9FBB-0D099101C8AB}" srcOrd="0" destOrd="0" presId="urn:microsoft.com/office/officeart/2005/8/layout/hList1"/>
    <dgm:cxn modelId="{3211B18D-369B-4431-B588-2A2CD836436E}" type="presOf" srcId="{5D9DD104-1F79-47AC-BBCB-DD77931509F2}" destId="{C37E4E3B-6A41-4D27-8059-A5150B1439F9}" srcOrd="0" destOrd="0" presId="urn:microsoft.com/office/officeart/2005/8/layout/hList1"/>
    <dgm:cxn modelId="{F0385196-C092-468B-AB49-2A31DD85D1EA}" srcId="{08B01CD3-B2EC-418E-83B6-97C89E50E95B}" destId="{3A8E8932-43CB-4406-8265-FAE97502D2EE}" srcOrd="0" destOrd="0" parTransId="{EE7D3A73-C6AA-4B75-B738-141E67EF4E4A}" sibTransId="{ED2CBCBE-ECB0-4914-A6E1-A0DB981B8313}"/>
    <dgm:cxn modelId="{7ADD599D-3510-453B-832B-800A9A972008}" type="presOf" srcId="{D4B59740-E1B9-41B7-9B08-E340B9117C89}" destId="{5C567122-54E6-4E9B-9EF2-58450BB0C87A}" srcOrd="0" destOrd="0" presId="urn:microsoft.com/office/officeart/2005/8/layout/hList1"/>
    <dgm:cxn modelId="{C13DCAAA-0027-4C47-8E27-03BB012D417B}" srcId="{42ACE019-F18D-446E-8DE6-31B92DA550C0}" destId="{D4B59740-E1B9-41B7-9B08-E340B9117C89}" srcOrd="0" destOrd="0" parTransId="{DE7A3ED5-70B7-42A6-8852-9D47A6D552E6}" sibTransId="{EACBFBC8-5DFE-4C5F-B472-0DF58A634CE3}"/>
    <dgm:cxn modelId="{2046CBC0-7689-4C88-B93C-33C3E5FA1E4C}" srcId="{5D9DD104-1F79-47AC-BBCB-DD77931509F2}" destId="{D1ED2445-6E42-4B54-B671-05CEFD6A5216}" srcOrd="1" destOrd="0" parTransId="{024885FA-10F9-49AA-A650-EE4A18A8503E}" sibTransId="{660CD843-AADD-410E-BCFF-BBB8BD488968}"/>
    <dgm:cxn modelId="{12A811CF-FF55-4031-8426-C2B2184E9882}" type="presOf" srcId="{08B01CD3-B2EC-418E-83B6-97C89E50E95B}" destId="{79D12D65-E0C9-4D46-8E33-89F6E0DC5A55}" srcOrd="0" destOrd="0" presId="urn:microsoft.com/office/officeart/2005/8/layout/hList1"/>
    <dgm:cxn modelId="{3F0653E5-0B8B-488A-A676-0276955FC741}" type="presOf" srcId="{1118A4DD-DB4E-43AD-B648-3A8BB209656F}" destId="{2A0C96D0-196B-458B-8510-961CE52CE5FA}" srcOrd="0" destOrd="0" presId="urn:microsoft.com/office/officeart/2005/8/layout/hList1"/>
    <dgm:cxn modelId="{CCE68DEF-2F7E-4170-8D57-95FE7459E19F}" srcId="{5D9DD104-1F79-47AC-BBCB-DD77931509F2}" destId="{42ACE019-F18D-446E-8DE6-31B92DA550C0}" srcOrd="3" destOrd="0" parTransId="{85AE233E-2CDA-445E-9DA7-DC82900F5E30}" sibTransId="{CC521EC9-7FDE-437D-B11D-3AF427C013DE}"/>
    <dgm:cxn modelId="{BADA1EB8-77DA-4C02-977D-F961D3711186}" type="presParOf" srcId="{C37E4E3B-6A41-4D27-8059-A5150B1439F9}" destId="{87757D84-5FEE-4C99-AAA6-F71EEF1456DE}" srcOrd="0" destOrd="0" presId="urn:microsoft.com/office/officeart/2005/8/layout/hList1"/>
    <dgm:cxn modelId="{D068AAA2-280C-444A-A8A7-DC6D333724F7}" type="presParOf" srcId="{87757D84-5FEE-4C99-AAA6-F71EEF1456DE}" destId="{5CE4FF5A-A813-4061-9871-E3B2D3925438}" srcOrd="0" destOrd="0" presId="urn:microsoft.com/office/officeart/2005/8/layout/hList1"/>
    <dgm:cxn modelId="{955C670E-49FF-4B98-8073-98B321021442}" type="presParOf" srcId="{87757D84-5FEE-4C99-AAA6-F71EEF1456DE}" destId="{68B31629-6C7A-4F2F-A126-4E75139CB55A}" srcOrd="1" destOrd="0" presId="urn:microsoft.com/office/officeart/2005/8/layout/hList1"/>
    <dgm:cxn modelId="{5AF4E08C-9349-4097-8822-F889FDEE9DA3}" type="presParOf" srcId="{C37E4E3B-6A41-4D27-8059-A5150B1439F9}" destId="{11E8C6AB-DF45-4658-8DCB-1AD744DEBB75}" srcOrd="1" destOrd="0" presId="urn:microsoft.com/office/officeart/2005/8/layout/hList1"/>
    <dgm:cxn modelId="{430B2DF6-A938-4142-A097-5971F2C20AE9}" type="presParOf" srcId="{C37E4E3B-6A41-4D27-8059-A5150B1439F9}" destId="{ED2213DC-9D06-4F9B-91F4-21507A836C4C}" srcOrd="2" destOrd="0" presId="urn:microsoft.com/office/officeart/2005/8/layout/hList1"/>
    <dgm:cxn modelId="{45EF6C09-E153-4932-BA24-F6C28442399E}" type="presParOf" srcId="{ED2213DC-9D06-4F9B-91F4-21507A836C4C}" destId="{95DEB6BB-7867-48C6-9FBB-0D099101C8AB}" srcOrd="0" destOrd="0" presId="urn:microsoft.com/office/officeart/2005/8/layout/hList1"/>
    <dgm:cxn modelId="{48961D9F-C254-4E35-93AD-376617FB7E69}" type="presParOf" srcId="{ED2213DC-9D06-4F9B-91F4-21507A836C4C}" destId="{2A0C96D0-196B-458B-8510-961CE52CE5FA}" srcOrd="1" destOrd="0" presId="urn:microsoft.com/office/officeart/2005/8/layout/hList1"/>
    <dgm:cxn modelId="{B35F5AFC-4FF4-4479-B8D9-60BE95C89A98}" type="presParOf" srcId="{C37E4E3B-6A41-4D27-8059-A5150B1439F9}" destId="{A1147597-BD6C-48A3-B6AB-628A357C3A69}" srcOrd="3" destOrd="0" presId="urn:microsoft.com/office/officeart/2005/8/layout/hList1"/>
    <dgm:cxn modelId="{F56AC928-E565-4925-BB2F-855351C82091}" type="presParOf" srcId="{C37E4E3B-6A41-4D27-8059-A5150B1439F9}" destId="{3BABF783-A0F6-4279-9ECB-A749052811CE}" srcOrd="4" destOrd="0" presId="urn:microsoft.com/office/officeart/2005/8/layout/hList1"/>
    <dgm:cxn modelId="{0297F282-AEB4-4A95-982D-8D0A58C08BEF}" type="presParOf" srcId="{3BABF783-A0F6-4279-9ECB-A749052811CE}" destId="{79D12D65-E0C9-4D46-8E33-89F6E0DC5A55}" srcOrd="0" destOrd="0" presId="urn:microsoft.com/office/officeart/2005/8/layout/hList1"/>
    <dgm:cxn modelId="{E9EF7C00-AE9F-40EF-A9F3-EC18985D3571}" type="presParOf" srcId="{3BABF783-A0F6-4279-9ECB-A749052811CE}" destId="{8384B685-0F10-4E72-8C6D-4642E76EDD4B}" srcOrd="1" destOrd="0" presId="urn:microsoft.com/office/officeart/2005/8/layout/hList1"/>
    <dgm:cxn modelId="{4B1DDC9D-5B0D-45E9-B336-0E479760810E}" type="presParOf" srcId="{C37E4E3B-6A41-4D27-8059-A5150B1439F9}" destId="{F42F9595-5C85-43A5-A8EA-BD72366B5136}" srcOrd="5" destOrd="0" presId="urn:microsoft.com/office/officeart/2005/8/layout/hList1"/>
    <dgm:cxn modelId="{C1EAB835-AA20-407D-98BF-35D312A8DE21}" type="presParOf" srcId="{C37E4E3B-6A41-4D27-8059-A5150B1439F9}" destId="{BBB7B0E7-60A4-4D0E-8E46-4F640F605145}" srcOrd="6" destOrd="0" presId="urn:microsoft.com/office/officeart/2005/8/layout/hList1"/>
    <dgm:cxn modelId="{816740BA-390E-4721-BFD9-769B8A2ADE9C}" type="presParOf" srcId="{BBB7B0E7-60A4-4D0E-8E46-4F640F605145}" destId="{92091580-9E60-4212-80F4-398D93853ADB}" srcOrd="0" destOrd="0" presId="urn:microsoft.com/office/officeart/2005/8/layout/hList1"/>
    <dgm:cxn modelId="{D8C5EDEC-634F-483D-ADF3-2A4D58F04A2B}" type="presParOf" srcId="{BBB7B0E7-60A4-4D0E-8E46-4F640F605145}" destId="{5C567122-54E6-4E9B-9EF2-58450BB0C87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EBA519-5637-4654-AE1A-BC1511496529}">
      <dsp:nvSpPr>
        <dsp:cNvPr id="0" name=""/>
        <dsp:cNvSpPr/>
      </dsp:nvSpPr>
      <dsp:spPr>
        <a:xfrm>
          <a:off x="0" y="607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65E62-C842-425B-B99B-71B289C5B5C3}">
      <dsp:nvSpPr>
        <dsp:cNvPr id="0" name=""/>
        <dsp:cNvSpPr/>
      </dsp:nvSpPr>
      <dsp:spPr>
        <a:xfrm>
          <a:off x="430272" y="320645"/>
          <a:ext cx="782314" cy="7823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12D20-69B3-4B8A-8236-0C6805CD9C98}">
      <dsp:nvSpPr>
        <dsp:cNvPr id="0" name=""/>
        <dsp:cNvSpPr/>
      </dsp:nvSpPr>
      <dsp:spPr>
        <a:xfrm>
          <a:off x="1642860" y="607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Share our experience to help other municipalities</a:t>
          </a:r>
        </a:p>
      </dsp:txBody>
      <dsp:txXfrm>
        <a:off x="1642860" y="607"/>
        <a:ext cx="4985943" cy="1422390"/>
      </dsp:txXfrm>
    </dsp:sp>
    <dsp:sp modelId="{F54FDA55-1E3C-4C65-A7EB-5BCEEDCDB556}">
      <dsp:nvSpPr>
        <dsp:cNvPr id="0" name=""/>
        <dsp:cNvSpPr/>
      </dsp:nvSpPr>
      <dsp:spPr>
        <a:xfrm>
          <a:off x="0" y="1778595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7B456-4E0C-43FC-9FA1-5B8869E5D85F}">
      <dsp:nvSpPr>
        <dsp:cNvPr id="0" name=""/>
        <dsp:cNvSpPr/>
      </dsp:nvSpPr>
      <dsp:spPr>
        <a:xfrm>
          <a:off x="430272" y="2098633"/>
          <a:ext cx="782314" cy="7823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6FD7F-BE67-4B60-A4CA-46246D840454}">
      <dsp:nvSpPr>
        <dsp:cNvPr id="0" name=""/>
        <dsp:cNvSpPr/>
      </dsp:nvSpPr>
      <dsp:spPr>
        <a:xfrm>
          <a:off x="1642860" y="1778595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Provide practical insights from 1</a:t>
          </a:r>
          <a:r>
            <a:rPr lang="en-US" sz="2500" kern="1200" baseline="30000"/>
            <a:t>st</a:t>
          </a:r>
          <a:r>
            <a:rPr lang="en-US" sz="2500" kern="1200"/>
            <a:t> year of implementation</a:t>
          </a:r>
        </a:p>
      </dsp:txBody>
      <dsp:txXfrm>
        <a:off x="1642860" y="1778595"/>
        <a:ext cx="4985943" cy="1422390"/>
      </dsp:txXfrm>
    </dsp:sp>
    <dsp:sp modelId="{922B74A5-D290-496F-AC68-FC0E03D666A7}">
      <dsp:nvSpPr>
        <dsp:cNvPr id="0" name=""/>
        <dsp:cNvSpPr/>
      </dsp:nvSpPr>
      <dsp:spPr>
        <a:xfrm>
          <a:off x="0" y="3556583"/>
          <a:ext cx="6628804" cy="142239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52129-9151-4B38-8A51-ABDF9F2C32DA}">
      <dsp:nvSpPr>
        <dsp:cNvPr id="0" name=""/>
        <dsp:cNvSpPr/>
      </dsp:nvSpPr>
      <dsp:spPr>
        <a:xfrm>
          <a:off x="430272" y="3876620"/>
          <a:ext cx="782314" cy="7823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1517C-FD72-4582-A128-177672F66543}">
      <dsp:nvSpPr>
        <dsp:cNvPr id="0" name=""/>
        <dsp:cNvSpPr/>
      </dsp:nvSpPr>
      <dsp:spPr>
        <a:xfrm>
          <a:off x="1642860" y="3556583"/>
          <a:ext cx="4985943" cy="14223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36" tIns="150536" rIns="150536" bIns="1505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Identify pitfalls to avoid and best practices to adopt</a:t>
          </a:r>
        </a:p>
      </dsp:txBody>
      <dsp:txXfrm>
        <a:off x="1642860" y="3556583"/>
        <a:ext cx="4985943" cy="14223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CB220-F839-4D70-A512-90930A01D557}">
      <dsp:nvSpPr>
        <dsp:cNvPr id="0" name=""/>
        <dsp:cNvSpPr/>
      </dsp:nvSpPr>
      <dsp:spPr>
        <a:xfrm>
          <a:off x="0" y="439306"/>
          <a:ext cx="8596312" cy="58574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77F10A-84F8-4CBC-B8F5-36DECC2A0210}">
      <dsp:nvSpPr>
        <dsp:cNvPr id="0" name=""/>
        <dsp:cNvSpPr/>
      </dsp:nvSpPr>
      <dsp:spPr>
        <a:xfrm>
          <a:off x="3399" y="0"/>
          <a:ext cx="1486515" cy="58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2018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MS4 Permit Update</a:t>
          </a:r>
        </a:p>
      </dsp:txBody>
      <dsp:txXfrm>
        <a:off x="3399" y="0"/>
        <a:ext cx="1486515" cy="585742"/>
      </dsp:txXfrm>
    </dsp:sp>
    <dsp:sp modelId="{680C3357-26AA-4351-B5B2-C96B3CBDB44E}">
      <dsp:nvSpPr>
        <dsp:cNvPr id="0" name=""/>
        <dsp:cNvSpPr/>
      </dsp:nvSpPr>
      <dsp:spPr>
        <a:xfrm>
          <a:off x="673439" y="658959"/>
          <a:ext cx="146435" cy="146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F0D763-FDE2-45C7-86A6-3D6AC46AD3D6}">
      <dsp:nvSpPr>
        <dsp:cNvPr id="0" name=""/>
        <dsp:cNvSpPr/>
      </dsp:nvSpPr>
      <dsp:spPr>
        <a:xfrm>
          <a:off x="1564241" y="878613"/>
          <a:ext cx="1486515" cy="58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2021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Internal Planning Begins</a:t>
          </a:r>
        </a:p>
      </dsp:txBody>
      <dsp:txXfrm>
        <a:off x="1564241" y="878613"/>
        <a:ext cx="1486515" cy="585742"/>
      </dsp:txXfrm>
    </dsp:sp>
    <dsp:sp modelId="{1A5614CA-4881-4B10-867F-96B4AC28C332}">
      <dsp:nvSpPr>
        <dsp:cNvPr id="0" name=""/>
        <dsp:cNvSpPr/>
      </dsp:nvSpPr>
      <dsp:spPr>
        <a:xfrm>
          <a:off x="2234281" y="658959"/>
          <a:ext cx="146435" cy="146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F4174-019F-4282-8A8C-8BB614802E13}">
      <dsp:nvSpPr>
        <dsp:cNvPr id="0" name=""/>
        <dsp:cNvSpPr/>
      </dsp:nvSpPr>
      <dsp:spPr>
        <a:xfrm>
          <a:off x="3125082" y="0"/>
          <a:ext cx="1486515" cy="58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2022/2023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Public Outreach</a:t>
          </a:r>
        </a:p>
      </dsp:txBody>
      <dsp:txXfrm>
        <a:off x="3125082" y="0"/>
        <a:ext cx="1486515" cy="585742"/>
      </dsp:txXfrm>
    </dsp:sp>
    <dsp:sp modelId="{F2E7925A-8D8D-4F82-96AA-19B295DAA474}">
      <dsp:nvSpPr>
        <dsp:cNvPr id="0" name=""/>
        <dsp:cNvSpPr/>
      </dsp:nvSpPr>
      <dsp:spPr>
        <a:xfrm>
          <a:off x="3795122" y="658959"/>
          <a:ext cx="146435" cy="146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BC402A-EDD8-46AD-AF50-22B7BD66EA2B}">
      <dsp:nvSpPr>
        <dsp:cNvPr id="0" name=""/>
        <dsp:cNvSpPr/>
      </dsp:nvSpPr>
      <dsp:spPr>
        <a:xfrm>
          <a:off x="4685923" y="878613"/>
          <a:ext cx="1486515" cy="58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Late 2022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Stormwater Engineer Hired (That’s Me!)</a:t>
          </a:r>
        </a:p>
      </dsp:txBody>
      <dsp:txXfrm>
        <a:off x="4685923" y="878613"/>
        <a:ext cx="1486515" cy="585742"/>
      </dsp:txXfrm>
    </dsp:sp>
    <dsp:sp modelId="{E227ADB8-27E8-442C-9F73-4BC1A20E3034}">
      <dsp:nvSpPr>
        <dsp:cNvPr id="0" name=""/>
        <dsp:cNvSpPr/>
      </dsp:nvSpPr>
      <dsp:spPr>
        <a:xfrm>
          <a:off x="5355964" y="658959"/>
          <a:ext cx="146435" cy="146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7208A-4649-42E0-B603-3E36F7417A0F}">
      <dsp:nvSpPr>
        <dsp:cNvPr id="0" name=""/>
        <dsp:cNvSpPr/>
      </dsp:nvSpPr>
      <dsp:spPr>
        <a:xfrm>
          <a:off x="6246765" y="0"/>
          <a:ext cx="1486515" cy="58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b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2023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Spring Town Meeting Vote</a:t>
          </a:r>
        </a:p>
      </dsp:txBody>
      <dsp:txXfrm>
        <a:off x="6246765" y="0"/>
        <a:ext cx="1486515" cy="585742"/>
      </dsp:txXfrm>
    </dsp:sp>
    <dsp:sp modelId="{9F18BCA4-246E-4A62-8B65-031108AE6F5A}">
      <dsp:nvSpPr>
        <dsp:cNvPr id="0" name=""/>
        <dsp:cNvSpPr/>
      </dsp:nvSpPr>
      <dsp:spPr>
        <a:xfrm>
          <a:off x="6916805" y="658959"/>
          <a:ext cx="146435" cy="1464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4FF5A-A813-4061-9871-E3B2D3925438}">
      <dsp:nvSpPr>
        <dsp:cNvPr id="0" name=""/>
        <dsp:cNvSpPr/>
      </dsp:nvSpPr>
      <dsp:spPr>
        <a:xfrm>
          <a:off x="3005" y="197188"/>
          <a:ext cx="2930524" cy="11722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The rain goes into the woods behind my house – do I still need to pay the tax?</a:t>
          </a:r>
          <a:endParaRPr lang="en-US" sz="1900" kern="1200"/>
        </a:p>
      </dsp:txBody>
      <dsp:txXfrm>
        <a:off x="3005" y="197188"/>
        <a:ext cx="2930524" cy="1172209"/>
      </dsp:txXfrm>
    </dsp:sp>
    <dsp:sp modelId="{68B31629-6C7A-4F2F-A126-4E75139CB55A}">
      <dsp:nvSpPr>
        <dsp:cNvPr id="0" name=""/>
        <dsp:cNvSpPr/>
      </dsp:nvSpPr>
      <dsp:spPr>
        <a:xfrm>
          <a:off x="3005" y="1369398"/>
          <a:ext cx="2930524" cy="252689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Yes, the fee is used to maintain and improve infrastructure that benefits us all.</a:t>
          </a:r>
        </a:p>
      </dsp:txBody>
      <dsp:txXfrm>
        <a:off x="3005" y="1369398"/>
        <a:ext cx="2930524" cy="2526894"/>
      </dsp:txXfrm>
    </dsp:sp>
    <dsp:sp modelId="{95DEB6BB-7867-48C6-9FBB-0D099101C8AB}">
      <dsp:nvSpPr>
        <dsp:cNvPr id="0" name=""/>
        <dsp:cNvSpPr/>
      </dsp:nvSpPr>
      <dsp:spPr>
        <a:xfrm>
          <a:off x="3343804" y="197188"/>
          <a:ext cx="2930524" cy="1172209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How will condominiums be billed?</a:t>
          </a:r>
          <a:endParaRPr lang="en-US" sz="1900" kern="1200"/>
        </a:p>
      </dsp:txBody>
      <dsp:txXfrm>
        <a:off x="3343804" y="197188"/>
        <a:ext cx="2930524" cy="1172209"/>
      </dsp:txXfrm>
    </dsp:sp>
    <dsp:sp modelId="{2A0C96D0-196B-458B-8510-961CE52CE5FA}">
      <dsp:nvSpPr>
        <dsp:cNvPr id="0" name=""/>
        <dsp:cNvSpPr/>
      </dsp:nvSpPr>
      <dsp:spPr>
        <a:xfrm>
          <a:off x="3343804" y="1369398"/>
          <a:ext cx="2930524" cy="2526894"/>
        </a:xfrm>
        <a:prstGeom prst="rect">
          <a:avLst/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Bill is sent to Home Owners Association, who decide on an individual basis how it will be dived among individual owners.</a:t>
          </a:r>
        </a:p>
      </dsp:txBody>
      <dsp:txXfrm>
        <a:off x="3343804" y="1369398"/>
        <a:ext cx="2930524" cy="2526894"/>
      </dsp:txXfrm>
    </dsp:sp>
    <dsp:sp modelId="{79D12D65-E0C9-4D46-8E33-89F6E0DC5A55}">
      <dsp:nvSpPr>
        <dsp:cNvPr id="0" name=""/>
        <dsp:cNvSpPr/>
      </dsp:nvSpPr>
      <dsp:spPr>
        <a:xfrm>
          <a:off x="6684602" y="197188"/>
          <a:ext cx="2930524" cy="1172209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I share a driveway or live in a duplex – how do I share a bill with my co-owner?</a:t>
          </a:r>
          <a:endParaRPr lang="en-US" sz="1900" kern="1200"/>
        </a:p>
      </dsp:txBody>
      <dsp:txXfrm>
        <a:off x="6684602" y="197188"/>
        <a:ext cx="2930524" cy="1172209"/>
      </dsp:txXfrm>
    </dsp:sp>
    <dsp:sp modelId="{8384B685-0F10-4E72-8C6D-4642E76EDD4B}">
      <dsp:nvSpPr>
        <dsp:cNvPr id="0" name=""/>
        <dsp:cNvSpPr/>
      </dsp:nvSpPr>
      <dsp:spPr>
        <a:xfrm>
          <a:off x="6684602" y="1369398"/>
          <a:ext cx="2930524" cy="2526894"/>
        </a:xfrm>
        <a:prstGeom prst="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It is up to the owners, but we recommend setting up a shared email address to send the bill and pre-pay for the year, at the same time property bills and insurance are paid.</a:t>
          </a:r>
        </a:p>
      </dsp:txBody>
      <dsp:txXfrm>
        <a:off x="6684602" y="1369398"/>
        <a:ext cx="2930524" cy="25268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4FF5A-A813-4061-9871-E3B2D3925438}">
      <dsp:nvSpPr>
        <dsp:cNvPr id="0" name=""/>
        <dsp:cNvSpPr/>
      </dsp:nvSpPr>
      <dsp:spPr>
        <a:xfrm>
          <a:off x="3005" y="639225"/>
          <a:ext cx="2930524" cy="9182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How do I apply?</a:t>
          </a:r>
          <a:endParaRPr lang="en-US" sz="1900" kern="1200" dirty="0"/>
        </a:p>
      </dsp:txBody>
      <dsp:txXfrm>
        <a:off x="3005" y="639225"/>
        <a:ext cx="2930524" cy="918299"/>
      </dsp:txXfrm>
    </dsp:sp>
    <dsp:sp modelId="{68B31629-6C7A-4F2F-A126-4E75139CB55A}">
      <dsp:nvSpPr>
        <dsp:cNvPr id="0" name=""/>
        <dsp:cNvSpPr/>
      </dsp:nvSpPr>
      <dsp:spPr>
        <a:xfrm>
          <a:off x="3005" y="1557525"/>
          <a:ext cx="2930524" cy="189673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Please use our easy-to-use online application. A response will be given within 60 days.</a:t>
          </a:r>
        </a:p>
      </dsp:txBody>
      <dsp:txXfrm>
        <a:off x="3005" y="1557525"/>
        <a:ext cx="2930524" cy="1896730"/>
      </dsp:txXfrm>
    </dsp:sp>
    <dsp:sp modelId="{95DEB6BB-7867-48C6-9FBB-0D099101C8AB}">
      <dsp:nvSpPr>
        <dsp:cNvPr id="0" name=""/>
        <dsp:cNvSpPr/>
      </dsp:nvSpPr>
      <dsp:spPr>
        <a:xfrm>
          <a:off x="3343804" y="639225"/>
          <a:ext cx="2930524" cy="918299"/>
        </a:xfrm>
        <a:prstGeom prst="rect">
          <a:avLst/>
        </a:prstGeom>
        <a:solidFill>
          <a:schemeClr val="accent2">
            <a:hueOff val="-1482143"/>
            <a:satOff val="7100"/>
            <a:lumOff val="6569"/>
            <a:alphaOff val="0"/>
          </a:schemeClr>
        </a:solidFill>
        <a:ln w="19050" cap="rnd" cmpd="sng" algn="ctr">
          <a:solidFill>
            <a:schemeClr val="accent2">
              <a:hueOff val="-1482143"/>
              <a:satOff val="7100"/>
              <a:lumOff val="6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My pool/shed/driveway has been removed – can you adjust my bill?</a:t>
          </a:r>
          <a:endParaRPr lang="en-US" sz="1900" kern="1200" dirty="0"/>
        </a:p>
      </dsp:txBody>
      <dsp:txXfrm>
        <a:off x="3343804" y="639225"/>
        <a:ext cx="2930524" cy="918299"/>
      </dsp:txXfrm>
    </dsp:sp>
    <dsp:sp modelId="{2A0C96D0-196B-458B-8510-961CE52CE5FA}">
      <dsp:nvSpPr>
        <dsp:cNvPr id="0" name=""/>
        <dsp:cNvSpPr/>
      </dsp:nvSpPr>
      <dsp:spPr>
        <a:xfrm>
          <a:off x="3343804" y="1557525"/>
          <a:ext cx="2930524" cy="1896730"/>
        </a:xfrm>
        <a:prstGeom prst="rect">
          <a:avLst/>
        </a:prstGeom>
        <a:solidFill>
          <a:schemeClr val="accent2">
            <a:tint val="40000"/>
            <a:alpha val="90000"/>
            <a:hueOff val="-2045920"/>
            <a:satOff val="22554"/>
            <a:lumOff val="2148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045920"/>
              <a:satOff val="22554"/>
              <a:lumOff val="21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Yes, following visual or photographic confirmation. Past bills will be credited the difference.</a:t>
          </a:r>
        </a:p>
      </dsp:txBody>
      <dsp:txXfrm>
        <a:off x="3343804" y="1557525"/>
        <a:ext cx="2930524" cy="1896730"/>
      </dsp:txXfrm>
    </dsp:sp>
    <dsp:sp modelId="{79D12D65-E0C9-4D46-8E33-89F6E0DC5A55}">
      <dsp:nvSpPr>
        <dsp:cNvPr id="0" name=""/>
        <dsp:cNvSpPr/>
      </dsp:nvSpPr>
      <dsp:spPr>
        <a:xfrm>
          <a:off x="6684602" y="639225"/>
          <a:ext cx="2930524" cy="918299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Does this count as impervious area?</a:t>
          </a:r>
          <a:endParaRPr lang="en-US" sz="1900" kern="1200" dirty="0"/>
        </a:p>
      </dsp:txBody>
      <dsp:txXfrm>
        <a:off x="6684602" y="639225"/>
        <a:ext cx="2930524" cy="918299"/>
      </dsp:txXfrm>
    </dsp:sp>
    <dsp:sp modelId="{8384B685-0F10-4E72-8C6D-4642E76EDD4B}">
      <dsp:nvSpPr>
        <dsp:cNvPr id="0" name=""/>
        <dsp:cNvSpPr/>
      </dsp:nvSpPr>
      <dsp:spPr>
        <a:xfrm>
          <a:off x="6684602" y="1557525"/>
          <a:ext cx="2930524" cy="1896730"/>
        </a:xfrm>
        <a:prstGeom prst="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Gravel Driveways = Yes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Pools = Yes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Decks/Patios = No</a:t>
          </a:r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900" kern="1200" dirty="0"/>
            <a:t>Porous Pavement = Yes, but can apply for credit</a:t>
          </a:r>
        </a:p>
      </dsp:txBody>
      <dsp:txXfrm>
        <a:off x="6684602" y="1557525"/>
        <a:ext cx="2930524" cy="18967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4FF5A-A813-4061-9871-E3B2D3925438}">
      <dsp:nvSpPr>
        <dsp:cNvPr id="0" name=""/>
        <dsp:cNvSpPr/>
      </dsp:nvSpPr>
      <dsp:spPr>
        <a:xfrm>
          <a:off x="4187" y="820936"/>
          <a:ext cx="2517855" cy="9352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My contractor buried something in my backyard a few years ago – is it eligible for a credit?</a:t>
          </a:r>
        </a:p>
      </dsp:txBody>
      <dsp:txXfrm>
        <a:off x="4187" y="820936"/>
        <a:ext cx="2517855" cy="935249"/>
      </dsp:txXfrm>
    </dsp:sp>
    <dsp:sp modelId="{68B31629-6C7A-4F2F-A126-4E75139CB55A}">
      <dsp:nvSpPr>
        <dsp:cNvPr id="0" name=""/>
        <dsp:cNvSpPr/>
      </dsp:nvSpPr>
      <dsp:spPr>
        <a:xfrm>
          <a:off x="4187" y="1756185"/>
          <a:ext cx="2517855" cy="160775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Possibly. Record research or even photographs and receipts needed to confirm.</a:t>
          </a:r>
        </a:p>
      </dsp:txBody>
      <dsp:txXfrm>
        <a:off x="4187" y="1756185"/>
        <a:ext cx="2517855" cy="1607755"/>
      </dsp:txXfrm>
    </dsp:sp>
    <dsp:sp modelId="{95DEB6BB-7867-48C6-9FBB-0D099101C8AB}">
      <dsp:nvSpPr>
        <dsp:cNvPr id="0" name=""/>
        <dsp:cNvSpPr/>
      </dsp:nvSpPr>
      <dsp:spPr>
        <a:xfrm>
          <a:off x="2874542" y="820936"/>
          <a:ext cx="2517855" cy="935249"/>
        </a:xfrm>
        <a:prstGeom prst="rect">
          <a:avLst/>
        </a:prstGeom>
        <a:solidFill>
          <a:schemeClr val="accent2">
            <a:hueOff val="-988095"/>
            <a:satOff val="4733"/>
            <a:lumOff val="4379"/>
            <a:alphaOff val="0"/>
          </a:schemeClr>
        </a:solidFill>
        <a:ln w="19050" cap="rnd" cmpd="sng" algn="ctr">
          <a:solidFill>
            <a:schemeClr val="accent2">
              <a:hueOff val="-988095"/>
              <a:satOff val="4733"/>
              <a:lumOff val="43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 you offer age or income credits?</a:t>
          </a:r>
        </a:p>
      </dsp:txBody>
      <dsp:txXfrm>
        <a:off x="2874542" y="820936"/>
        <a:ext cx="2517855" cy="935249"/>
      </dsp:txXfrm>
    </dsp:sp>
    <dsp:sp modelId="{2A0C96D0-196B-458B-8510-961CE52CE5FA}">
      <dsp:nvSpPr>
        <dsp:cNvPr id="0" name=""/>
        <dsp:cNvSpPr/>
      </dsp:nvSpPr>
      <dsp:spPr>
        <a:xfrm>
          <a:off x="2874542" y="1756185"/>
          <a:ext cx="2517855" cy="1607755"/>
        </a:xfrm>
        <a:prstGeom prst="rect">
          <a:avLst/>
        </a:prstGeom>
        <a:solidFill>
          <a:schemeClr val="accent2">
            <a:tint val="40000"/>
            <a:alpha val="90000"/>
            <a:hueOff val="-1363946"/>
            <a:satOff val="15036"/>
            <a:lumOff val="1432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363946"/>
              <a:satOff val="15036"/>
              <a:lumOff val="1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Not at this time, but will continue to monitor and re-evaluate in future years.</a:t>
          </a:r>
        </a:p>
      </dsp:txBody>
      <dsp:txXfrm>
        <a:off x="2874542" y="1756185"/>
        <a:ext cx="2517855" cy="1607755"/>
      </dsp:txXfrm>
    </dsp:sp>
    <dsp:sp modelId="{79D12D65-E0C9-4D46-8E33-89F6E0DC5A55}">
      <dsp:nvSpPr>
        <dsp:cNvPr id="0" name=""/>
        <dsp:cNvSpPr/>
      </dsp:nvSpPr>
      <dsp:spPr>
        <a:xfrm>
          <a:off x="5744897" y="820936"/>
          <a:ext cx="2517855" cy="935249"/>
        </a:xfrm>
        <a:prstGeom prst="rect">
          <a:avLst/>
        </a:prstGeom>
        <a:solidFill>
          <a:schemeClr val="accent2">
            <a:hueOff val="-1976191"/>
            <a:satOff val="9467"/>
            <a:lumOff val="8758"/>
            <a:alphaOff val="0"/>
          </a:schemeClr>
        </a:solidFill>
        <a:ln w="19050" cap="rnd" cmpd="sng" algn="ctr">
          <a:solidFill>
            <a:schemeClr val="accent2">
              <a:hueOff val="-1976191"/>
              <a:satOff val="9467"/>
              <a:lumOff val="87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Are Rain Barrels eligible for credits?</a:t>
          </a:r>
        </a:p>
      </dsp:txBody>
      <dsp:txXfrm>
        <a:off x="5744897" y="820936"/>
        <a:ext cx="2517855" cy="935249"/>
      </dsp:txXfrm>
    </dsp:sp>
    <dsp:sp modelId="{8384B685-0F10-4E72-8C6D-4642E76EDD4B}">
      <dsp:nvSpPr>
        <dsp:cNvPr id="0" name=""/>
        <dsp:cNvSpPr/>
      </dsp:nvSpPr>
      <dsp:spPr>
        <a:xfrm>
          <a:off x="5744897" y="1756185"/>
          <a:ext cx="2517855" cy="1607755"/>
        </a:xfrm>
        <a:prstGeom prst="rect">
          <a:avLst/>
        </a:prstGeom>
        <a:solidFill>
          <a:schemeClr val="accent2">
            <a:tint val="40000"/>
            <a:alpha val="90000"/>
            <a:hueOff val="-2727893"/>
            <a:satOff val="30071"/>
            <a:lumOff val="2864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727893"/>
              <a:satOff val="30071"/>
              <a:lumOff val="2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Not at this time. While beneficial and encouraged, tracking use is too time-consuming.</a:t>
          </a:r>
        </a:p>
      </dsp:txBody>
      <dsp:txXfrm>
        <a:off x="5744897" y="1756185"/>
        <a:ext cx="2517855" cy="1607755"/>
      </dsp:txXfrm>
    </dsp:sp>
    <dsp:sp modelId="{92091580-9E60-4212-80F4-398D93853ADB}">
      <dsp:nvSpPr>
        <dsp:cNvPr id="0" name=""/>
        <dsp:cNvSpPr/>
      </dsp:nvSpPr>
      <dsp:spPr>
        <a:xfrm>
          <a:off x="8615252" y="820936"/>
          <a:ext cx="2517855" cy="935249"/>
        </a:xfrm>
        <a:prstGeom prst="rect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 w="19050" cap="rnd" cmpd="sng" algn="ctr">
          <a:solidFill>
            <a:schemeClr val="accent2">
              <a:hueOff val="-2964286"/>
              <a:satOff val="14200"/>
              <a:lumOff val="131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How do I located and maintain my infiltration basins?</a:t>
          </a:r>
        </a:p>
      </dsp:txBody>
      <dsp:txXfrm>
        <a:off x="8615252" y="820936"/>
        <a:ext cx="2517855" cy="935249"/>
      </dsp:txXfrm>
    </dsp:sp>
    <dsp:sp modelId="{5C567122-54E6-4E9B-9EF2-58450BB0C87A}">
      <dsp:nvSpPr>
        <dsp:cNvPr id="0" name=""/>
        <dsp:cNvSpPr/>
      </dsp:nvSpPr>
      <dsp:spPr>
        <a:xfrm>
          <a:off x="8615252" y="1756185"/>
          <a:ext cx="2517855" cy="1607755"/>
        </a:xfrm>
        <a:prstGeom prst="rect">
          <a:avLst/>
        </a:prstGeom>
        <a:solidFill>
          <a:schemeClr val="accent2">
            <a:tint val="40000"/>
            <a:alpha val="90000"/>
            <a:hueOff val="-4091839"/>
            <a:satOff val="45107"/>
            <a:lumOff val="4296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4091839"/>
              <a:satOff val="45107"/>
              <a:lumOff val="42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Look for standing water and/or sedimentation. Some systems may be maintained by owner, Other, more complicated, systems may require professional services.</a:t>
          </a:r>
        </a:p>
      </dsp:txBody>
      <dsp:txXfrm>
        <a:off x="8615252" y="1756185"/>
        <a:ext cx="2517855" cy="16077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095A149-E403-4A64-BA84-DFA81939F5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257B9-ABAB-4C48-A4F3-44BA51842D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99C20-4F95-4A86-B843-904479916CC8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1C117-7449-470B-9EE4-7D6B1BC6AA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January 14, 2022 CAC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151AF-B775-4BF8-8BBF-F99F6C69E0D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F95EA-0752-43D3-BA2A-93F35BCAB1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51819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9B4B0-A850-4576-8262-CF9B1297DA9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January 14, 2022 CAC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E6C40-04F2-465F-AA1D-4602942C8F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500352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9F776-EA22-4ED8-8C70-C7CFD4B402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January 14, 2022 CAC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5A96D-C11A-4366-9C4E-3BBE33D6D25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421E3CC-4D41-4085-B88F-18DB6774937E}" type="datetime1">
              <a:rPr lang="en-US" smtClean="0"/>
              <a:t>9/24/2025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6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7A7B5-17A4-4098-836E-B94A01C1C8B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January 14, 2022 CAC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8E329-6010-4555-B118-7D6DF258F4A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EE6AFD6-AD38-46DA-9AEB-687488014EDB}" type="datetime1">
              <a:rPr lang="en-US" smtClean="0"/>
              <a:t>9/24/2025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77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1A34C-3C5C-5F31-E6EF-2C0C919D6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42C86-4C44-6ADA-B470-2B28D2C991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7B222-0998-0B66-2682-57C1BC4F5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5A118-E7F6-3D79-7D13-23D7789E371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dirty="0"/>
              <a:t>January 14, 2022 CAC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AAA83-176A-7363-4A64-839ADCA2B24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EE6AFD6-AD38-46DA-9AEB-687488014EDB}" type="datetime1">
              <a:rPr lang="en-US" smtClean="0"/>
              <a:t>9/24/2025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89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B9B4B0-A850-4576-8262-CF9B1297DA9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January 14, 2022 CAC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153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B9B4B0-A850-4576-8262-CF9B1297DA9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January 14, 2022 CAC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476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B9B4B0-A850-4576-8262-CF9B1297DA9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January 14, 2022 CAC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407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1B9B4B0-A850-4576-8262-CF9B1297DA9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January 14, 2022 CAC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166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14307-278A-45C0-94C1-81F539C08A83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0E7AB-D96D-4E18-9FB7-897F7BAA8AD6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41717-3877-4A23-BF82-84995CC77FBD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54A06-FDA5-4C5B-9DC8-25795722449F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F0BC-C7E0-4E39-828B-324FF0F3028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84F8-6EE0-4D9F-A99A-72EE0413DCFD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7126F-065E-40DA-ABC9-429DEE578BD4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312A-8C98-45E4-9AE8-F9A4C4BFA831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27AE-15E3-4E35-89F4-67567559FE18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116DB-7AEF-45B3-A0AC-C198B36C0AA1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262D1-7AD7-4D1D-8002-6DC219080F0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84F3B-CF25-408B-90C2-9F68051AB708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3D5AD-FB7B-4F3B-9AA9-F3D688A3BE6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9DD9F-B3CE-4898-A3A8-933D9AEFB1E6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DCFA-F118-43D1-8525-4C0DE1A6207F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6EE7-6123-4A61-90CF-24A5BD1B6225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1A8F2-AB94-4F73-9D7B-164085704AA8}" type="datetime1">
              <a:rPr lang="en-US" smtClean="0"/>
              <a:t>9/24/2025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539" y="2850738"/>
            <a:ext cx="2276732" cy="2277853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53225" y="137672"/>
            <a:ext cx="9833361" cy="26297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TOWN OF WELLESLEY</a:t>
            </a:r>
            <a:br>
              <a:rPr lang="en-US" sz="4000" dirty="0"/>
            </a:br>
            <a:r>
              <a:rPr lang="en-US" sz="3200" dirty="0">
                <a:latin typeface="Arial Black" panose="020B0A04020102020204" pitchFamily="34" charset="0"/>
              </a:rPr>
              <a:t>IMPLEMENTING A 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STORMWATER UTILITY: 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LESSONS LEARNED</a:t>
            </a:r>
            <a:endParaRPr lang="en-US" sz="4000" dirty="0">
              <a:latin typeface="Arial Black" panose="020B0A040201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89CD551-E699-41CA-9D89-F6FCEF0B0450}"/>
              </a:ext>
            </a:extLst>
          </p:cNvPr>
          <p:cNvSpPr txBox="1">
            <a:spLocks/>
          </p:cNvSpPr>
          <p:nvPr/>
        </p:nvSpPr>
        <p:spPr>
          <a:xfrm>
            <a:off x="375036" y="6090138"/>
            <a:ext cx="9742516" cy="6301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5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3600" b="1" spc="-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Eilish Corey, PE</a:t>
            </a:r>
          </a:p>
          <a:p>
            <a:pPr algn="ctr">
              <a:lnSpc>
                <a:spcPct val="120000"/>
              </a:lnSpc>
            </a:pPr>
            <a:r>
              <a:rPr lang="en-US" sz="3600" b="1" spc="-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Civil Engineer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523D57-20D5-4458-99ED-0568E92626B7}"/>
              </a:ext>
            </a:extLst>
          </p:cNvPr>
          <p:cNvSpPr txBox="1">
            <a:spLocks/>
          </p:cNvSpPr>
          <p:nvPr/>
        </p:nvSpPr>
        <p:spPr>
          <a:xfrm>
            <a:off x="257505" y="5128591"/>
            <a:ext cx="9742516" cy="8081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spc="-15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Practical Tips for Success!</a:t>
            </a:r>
          </a:p>
        </p:txBody>
      </p:sp>
    </p:spTree>
    <p:extLst>
      <p:ext uri="{BB962C8B-B14F-4D97-AF65-F5344CB8AC3E}">
        <p14:creationId xmlns:p14="http://schemas.microsoft.com/office/powerpoint/2010/main" val="3532877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560D-1662-9C80-D5D3-0D4CBB040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484" y="609600"/>
            <a:ext cx="2930518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/>
              <a:t>Rate Structure &amp; Fees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9D0959-3F95-8A77-9619-EBC741A6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833018"/>
            <a:ext cx="5421162" cy="2154911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AF04CF9-709B-6693-18A4-10CC15A744AD}"/>
              </a:ext>
            </a:extLst>
          </p:cNvPr>
          <p:cNvSpPr txBox="1">
            <a:spLocks/>
          </p:cNvSpPr>
          <p:nvPr/>
        </p:nvSpPr>
        <p:spPr>
          <a:xfrm>
            <a:off x="6343484" y="2160589"/>
            <a:ext cx="2930517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1400" b="1" dirty="0"/>
              <a:t>Single Family Residential</a:t>
            </a: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1 ERU: Median Impervious Area (IA)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3,100 sq ft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Fee $225/ERU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Tiers 1 - 3 with Flat Fee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Tier 4 Proportional to Number of ERUs</a:t>
            </a:r>
          </a:p>
          <a:p>
            <a:pPr marL="0" indent="0">
              <a:lnSpc>
                <a:spcPct val="90000"/>
              </a:lnSpc>
            </a:pPr>
            <a:endParaRPr lang="en-US" sz="1400" b="1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400" b="1" dirty="0"/>
              <a:t>Non-Single Family Residential and Multi-Family Residential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Fee Proportional to Number of ERUs</a:t>
            </a:r>
          </a:p>
          <a:p>
            <a:pPr marL="0" indent="0"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4205C-FF4F-22C0-7ABE-A84AAAE4E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76" y="3439020"/>
            <a:ext cx="4910077" cy="260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58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D7C3F-17FB-86EC-396D-9664B118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Funding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7458631-6C33-F3F4-AE56-BD7D539AE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852178"/>
              </p:ext>
            </p:extLst>
          </p:nvPr>
        </p:nvGraphicFramePr>
        <p:xfrm>
          <a:off x="760017" y="1234878"/>
          <a:ext cx="4357005" cy="3292305"/>
        </p:xfrm>
        <a:graphic>
          <a:graphicData uri="http://schemas.openxmlformats.org/drawingml/2006/table">
            <a:tbl>
              <a:tblPr firstRow="1" firstCol="1" bandRow="1"/>
              <a:tblGrid>
                <a:gridCol w="2083038">
                  <a:extLst>
                    <a:ext uri="{9D8B030D-6E8A-4147-A177-3AD203B41FA5}">
                      <a16:colId xmlns:a16="http://schemas.microsoft.com/office/drawing/2014/main" val="3444058675"/>
                    </a:ext>
                  </a:extLst>
                </a:gridCol>
                <a:gridCol w="2273967">
                  <a:extLst>
                    <a:ext uri="{9D8B030D-6E8A-4147-A177-3AD203B41FA5}">
                      <a16:colId xmlns:a16="http://schemas.microsoft.com/office/drawing/2014/main" val="189711267"/>
                    </a:ext>
                  </a:extLst>
                </a:gridCol>
              </a:tblGrid>
              <a:tr h="105698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5-Year Average Projected Annual Stormwater Program Expenditures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5231801"/>
                  </a:ext>
                </a:extLst>
              </a:tr>
              <a:tr h="2832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Capital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$880,000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017172"/>
                  </a:ext>
                </a:extLst>
              </a:tr>
              <a:tr h="32631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Expenses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$1,610,000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5361770"/>
                  </a:ext>
                </a:extLst>
              </a:tr>
              <a:tr h="28329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Administration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$500,000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8120868"/>
                  </a:ext>
                </a:extLst>
              </a:tr>
              <a:tr h="77584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Credits &amp; Abatements </a:t>
                      </a:r>
                      <a:b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(Est. 5% of revenue)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$160,000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113459"/>
                  </a:ext>
                </a:extLst>
              </a:tr>
              <a:tr h="56658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Revenue Needs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Verdana" panose="020B060403050404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$3,150,000</a:t>
                      </a:r>
                      <a:endParaRPr lang="en-US" sz="1400" dirty="0">
                        <a:effectLst/>
                        <a:latin typeface="Verdana" panose="020B060403050404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062370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6195FF2-3453-3AB8-76AA-DA3D24706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255" y="1234878"/>
            <a:ext cx="6084602" cy="3292305"/>
          </a:xfrm>
          <a:prstGeom prst="rect">
            <a:avLst/>
          </a:prstGeom>
          <a:noFill/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220069-1AA1-8E48-2BBA-ACD2E69BF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4720562"/>
            <a:ext cx="6148009" cy="1320800"/>
          </a:xfrm>
        </p:spPr>
        <p:txBody>
          <a:bodyPr>
            <a:normAutofit/>
          </a:bodyPr>
          <a:lstStyle/>
          <a:p>
            <a:r>
              <a:rPr lang="en-US"/>
              <a:t>No Changes in Rates for the first 5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04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DC581-BB02-4DAD-3CE1-7764BA5D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Stages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DBD28CD-11A9-BEE7-BF2D-6B1A7FE4F9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76070"/>
              </p:ext>
            </p:extLst>
          </p:nvPr>
        </p:nvGraphicFramePr>
        <p:xfrm>
          <a:off x="514577" y="5393645"/>
          <a:ext cx="8596312" cy="1464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C3932C8-0A71-8EBE-34DC-84C87BA963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4237" y="495639"/>
            <a:ext cx="5036735" cy="47942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C4AD13-6602-66D4-5B07-E6E1F5724F48}"/>
              </a:ext>
            </a:extLst>
          </p:cNvPr>
          <p:cNvSpPr txBox="1">
            <a:spLocks/>
          </p:cNvSpPr>
          <p:nvPr/>
        </p:nvSpPr>
        <p:spPr>
          <a:xfrm>
            <a:off x="343505" y="1371600"/>
            <a:ext cx="6650732" cy="4439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Internal Buy-In</a:t>
            </a:r>
          </a:p>
          <a:p>
            <a:r>
              <a:rPr lang="en-US" dirty="0"/>
              <a:t>Many appreciated outreach efforts</a:t>
            </a:r>
          </a:p>
          <a:p>
            <a:pPr lvl="1"/>
            <a:r>
              <a:rPr lang="en-US" dirty="0"/>
              <a:t>Opportunity for 1x1 conversations</a:t>
            </a:r>
          </a:p>
          <a:p>
            <a:pPr lvl="1"/>
            <a:r>
              <a:rPr lang="en-US" dirty="0"/>
              <a:t>Interest in credits</a:t>
            </a:r>
          </a:p>
          <a:p>
            <a:pPr lvl="1"/>
            <a:r>
              <a:rPr lang="en-US" dirty="0"/>
              <a:t>Spread education on many stormwater topics, not just utility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Overcoming educational hurdles</a:t>
            </a:r>
          </a:p>
          <a:p>
            <a:pPr lvl="1"/>
            <a:r>
              <a:rPr lang="en-US" dirty="0"/>
              <a:t>Low engagement from non single-family property owners</a:t>
            </a:r>
          </a:p>
          <a:p>
            <a:pPr lvl="1"/>
            <a:r>
              <a:rPr lang="en-US" dirty="0"/>
              <a:t>Opposition from some property owners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39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247BE7D-78A5-F2EA-F2CB-812F3B58F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/>
              <a:t>Town Meeting</a:t>
            </a:r>
            <a:br>
              <a:rPr lang="en-US"/>
            </a:br>
            <a:r>
              <a:rPr lang="en-US"/>
              <a:t>(Spoiler – It Passed!)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814FA-4EA1-C096-C632-CFDF7FA3C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2023 Spring Town Meeting</a:t>
            </a:r>
          </a:p>
          <a:p>
            <a:pPr lvl="1"/>
            <a:r>
              <a:rPr lang="en-US" dirty="0"/>
              <a:t>2/3 vote required</a:t>
            </a:r>
          </a:p>
          <a:p>
            <a:r>
              <a:rPr lang="en-US" dirty="0"/>
              <a:t>Surprise Twists</a:t>
            </a:r>
          </a:p>
          <a:p>
            <a:pPr lvl="1"/>
            <a:r>
              <a:rPr lang="en-US" dirty="0"/>
              <a:t>Call for amendment - failed but caused confusion</a:t>
            </a:r>
          </a:p>
          <a:p>
            <a:pPr lvl="1"/>
            <a:r>
              <a:rPr lang="en-US" dirty="0"/>
              <a:t>Opposition from one major land owner</a:t>
            </a:r>
          </a:p>
          <a:p>
            <a:r>
              <a:rPr lang="en-US" dirty="0"/>
              <a:t>The Final Vote</a:t>
            </a:r>
          </a:p>
          <a:p>
            <a:pPr lvl="1"/>
            <a:r>
              <a:rPr lang="en-US" dirty="0"/>
              <a:t>111 Yes (67%)</a:t>
            </a:r>
          </a:p>
          <a:p>
            <a:pPr lvl="1"/>
            <a:r>
              <a:rPr lang="en-US" dirty="0"/>
              <a:t>52 No (31%)</a:t>
            </a:r>
          </a:p>
          <a:p>
            <a:pPr lvl="1"/>
            <a:r>
              <a:rPr lang="en-US" dirty="0"/>
              <a:t>4 Abstain (2%)</a:t>
            </a:r>
          </a:p>
          <a:p>
            <a:r>
              <a:rPr lang="en-US" dirty="0"/>
              <a:t>May 2024 Board of Public Works Approves:</a:t>
            </a:r>
          </a:p>
          <a:p>
            <a:pPr lvl="1"/>
            <a:r>
              <a:rPr lang="en-US" dirty="0"/>
              <a:t>Fee Rules &amp; Regulations</a:t>
            </a:r>
          </a:p>
          <a:p>
            <a:pPr lvl="1"/>
            <a:r>
              <a:rPr lang="en-US" dirty="0"/>
              <a:t>Schedule of Rates for FY25</a:t>
            </a:r>
          </a:p>
          <a:p>
            <a:pPr lvl="1"/>
            <a:r>
              <a:rPr lang="en-US" dirty="0"/>
              <a:t>Stormwater Credit Policy</a:t>
            </a:r>
          </a:p>
        </p:txBody>
      </p:sp>
    </p:spTree>
    <p:extLst>
      <p:ext uri="{BB962C8B-B14F-4D97-AF65-F5344CB8AC3E}">
        <p14:creationId xmlns:p14="http://schemas.microsoft.com/office/powerpoint/2010/main" val="875422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A2248-3D14-676D-F473-3B7ADF5C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/>
              <a:t>What Went Well</a:t>
            </a:r>
            <a:br>
              <a:rPr lang="en-US" sz="3100" b="1" dirty="0"/>
            </a:br>
            <a:r>
              <a:rPr lang="en-US" sz="3100" dirty="0"/>
              <a:t>Mobilization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B8736-7017-FDF9-0A05-F4D4011709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0" y="2160589"/>
            <a:ext cx="3176589" cy="388077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1400" b="1" dirty="0"/>
              <a:t>1</a:t>
            </a:r>
            <a:r>
              <a:rPr lang="en-US" sz="1400" b="1" baseline="30000" dirty="0"/>
              <a:t>st</a:t>
            </a:r>
            <a:r>
              <a:rPr lang="en-US" sz="1400" b="1" dirty="0"/>
              <a:t> Year paid for with ARPA funds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Regenerative Vacuum Street Sweeper is 1</a:t>
            </a:r>
            <a:r>
              <a:rPr lang="en-US" sz="1400" baseline="30000" dirty="0"/>
              <a:t>st</a:t>
            </a:r>
            <a:r>
              <a:rPr lang="en-US" sz="1400" dirty="0"/>
              <a:t> large purchase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Gave us Time to plan for first billing year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Finalization of Impervious Area Data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Developed automated process for future updates</a:t>
            </a:r>
          </a:p>
          <a:p>
            <a:pPr>
              <a:lnSpc>
                <a:spcPct val="90000"/>
              </a:lnSpc>
            </a:pPr>
            <a:r>
              <a:rPr lang="en-US" sz="1400" b="1" dirty="0"/>
              <a:t>Outreach - Mailers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Existing Billing Customers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New Billing Customers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BMP Owners – You’re eligible for a credit!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Top 5% Impervious Area Customers – </a:t>
            </a:r>
            <a:r>
              <a:rPr lang="en-US" sz="1400" u="sng" dirty="0"/>
              <a:t>Do Not Do This</a:t>
            </a:r>
            <a:endParaRPr lang="en-US" sz="1400" dirty="0"/>
          </a:p>
          <a:p>
            <a:pPr lvl="1"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7" name="Picture 6" descr="A picture containing text&#10;&#10;AI-generated content may be incorrect.">
            <a:extLst>
              <a:ext uri="{FF2B5EF4-FFF2-40B4-BE49-F238E27FC236}">
                <a16:creationId xmlns:a16="http://schemas.microsoft.com/office/drawing/2014/main" id="{3AC74D91-7545-5B6A-7C7E-B2CA234D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2800" y="1459300"/>
            <a:ext cx="5237021" cy="392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93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C154650-A47F-7B00-FC31-F49A7FA9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b="1" dirty="0"/>
              <a:t>What Was a Challenge </a:t>
            </a:r>
            <a:r>
              <a:rPr lang="en-US" dirty="0"/>
              <a:t>Mobilization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6DB73-3764-1B0F-5409-0C9F0EBB5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pPr marL="0" lvl="0" indent="0" defTabSz="4889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dirty="0"/>
              <a:t>Billing Integration</a:t>
            </a:r>
          </a:p>
          <a:p>
            <a:pPr marL="685800" lvl="1" defTabSz="488950"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Rigid software not set up for stormwater billing or credits</a:t>
            </a:r>
          </a:p>
          <a:p>
            <a:pPr marL="685800" lvl="1" defTabSz="488950"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Difficulty aligning GIS parcel data with customer accounts</a:t>
            </a:r>
          </a:p>
          <a:p>
            <a:pPr marL="685800" lvl="1" defTabSz="488950"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New Customers (No existing sewer, water, or electricity accounts)</a:t>
            </a:r>
          </a:p>
          <a:p>
            <a:pPr marL="685800" lvl="1" defTabSz="488950">
              <a:spcBef>
                <a:spcPct val="0"/>
              </a:spcBef>
              <a:spcAft>
                <a:spcPct val="35000"/>
              </a:spcAft>
            </a:pPr>
            <a:r>
              <a:rPr lang="en-US" dirty="0"/>
              <a:t>Many Test Runs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591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FDB538-38E5-D5D2-495D-7B0AAEF34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5079252" cy="5224724"/>
          </a:xfrm>
        </p:spPr>
        <p:txBody>
          <a:bodyPr anchor="ctr">
            <a:normAutofit/>
          </a:bodyPr>
          <a:lstStyle/>
          <a:p>
            <a:r>
              <a:rPr lang="en-US" b="1" dirty="0"/>
              <a:t>Condos</a:t>
            </a:r>
          </a:p>
          <a:p>
            <a:pPr lvl="1"/>
            <a:r>
              <a:rPr lang="en-US" dirty="0"/>
              <a:t>Identify HOA and Contacts</a:t>
            </a:r>
          </a:p>
          <a:p>
            <a:pPr lvl="1"/>
            <a:r>
              <a:rPr lang="en-US" dirty="0"/>
              <a:t>Some have existing accounts, some do not</a:t>
            </a:r>
          </a:p>
          <a:p>
            <a:pPr lvl="1"/>
            <a:r>
              <a:rPr lang="en-US" dirty="0"/>
              <a:t>Leave up to HOA how bill will be divvied up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Multi-Family Units</a:t>
            </a:r>
          </a:p>
          <a:p>
            <a:pPr lvl="1"/>
            <a:r>
              <a:rPr lang="en-US" dirty="0"/>
              <a:t>Many do not have HOAs</a:t>
            </a:r>
          </a:p>
          <a:p>
            <a:pPr lvl="1"/>
            <a:r>
              <a:rPr lang="en-US" dirty="0"/>
              <a:t>Many do not have shared bills</a:t>
            </a:r>
          </a:p>
          <a:p>
            <a:pPr lvl="1"/>
            <a:r>
              <a:rPr lang="en-US" dirty="0"/>
              <a:t>1x1 conversations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7A3254-77D0-F01C-FE4C-94D2FD2190D1}"/>
              </a:ext>
            </a:extLst>
          </p:cNvPr>
          <p:cNvSpPr txBox="1">
            <a:spLocks/>
          </p:cNvSpPr>
          <p:nvPr/>
        </p:nvSpPr>
        <p:spPr>
          <a:xfrm>
            <a:off x="643467" y="816638"/>
            <a:ext cx="3367359" cy="5224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/>
              <a:t>What Was a Challenge </a:t>
            </a:r>
            <a:r>
              <a:rPr lang="en-US"/>
              <a:t>Mobilization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4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EB02F-9512-1EE7-EB41-10B459DE5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Customer Response</a:t>
            </a:r>
          </a:p>
          <a:p>
            <a:r>
              <a:rPr lang="en-US" dirty="0"/>
              <a:t>Letter sent in existing bills a few months ahead of bills</a:t>
            </a:r>
          </a:p>
          <a:p>
            <a:pPr lvl="1"/>
            <a:r>
              <a:rPr lang="en-US" dirty="0"/>
              <a:t>Many taken by surprise despite previous outreach</a:t>
            </a:r>
          </a:p>
          <a:p>
            <a:pPr lvl="1"/>
            <a:r>
              <a:rPr lang="en-US" dirty="0"/>
              <a:t>Immediate inflow of enquiries</a:t>
            </a:r>
          </a:p>
          <a:p>
            <a:r>
              <a:rPr lang="en-US" dirty="0"/>
              <a:t>Website &amp; FAQs</a:t>
            </a:r>
          </a:p>
          <a:p>
            <a:r>
              <a:rPr lang="en-US" dirty="0"/>
              <a:t>Internal Coordination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C786EC-2BF6-B0BB-EEA2-BB9A52F057DF}"/>
              </a:ext>
            </a:extLst>
          </p:cNvPr>
          <p:cNvSpPr txBox="1">
            <a:spLocks/>
          </p:cNvSpPr>
          <p:nvPr/>
        </p:nvSpPr>
        <p:spPr>
          <a:xfrm>
            <a:off x="643467" y="816638"/>
            <a:ext cx="3367359" cy="5224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/>
              <a:t>What Was a Challenge </a:t>
            </a:r>
            <a:r>
              <a:rPr lang="en-US"/>
              <a:t>Mobilization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38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42E36-D084-7FB1-EBFE-846E2C65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Common Questions</a:t>
            </a:r>
            <a:br>
              <a:rPr lang="en-US" dirty="0"/>
            </a:br>
            <a:r>
              <a:rPr lang="en-US" dirty="0"/>
              <a:t>Mobilization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129A372-4DEC-5843-CBCC-9BD154D95D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502943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1664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05D55-1E6D-DAE1-FD87-677B1461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Abatements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42AD9-494A-2FD1-AA12-8E52BD6DB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286000"/>
            <a:ext cx="4512988" cy="3869267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Meant for Billing Issues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Bill sent to wrong person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Charged the wrong tier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Impervious area calculated incorrectly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What Went Well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Easy to Use Online Application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Not here to “Nickel and Dime”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Listening and Patience; Investing in 1x1 conversations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What Was a Challenge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FFFFFF"/>
                </a:solidFill>
              </a:rPr>
              <a:t>Don’t use the word “Abatement” – Residents think it is a credit</a:t>
            </a:r>
          </a:p>
          <a:p>
            <a:pPr lvl="1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11ADFC-07C0-F922-9AC3-D67256E2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50" y="296332"/>
            <a:ext cx="2640731" cy="6256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79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1BEA5-9C41-8D08-8C80-15B4FB8C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/>
              <a:t>Why We’re Here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239E215C-3506-522E-C85F-D6D8EC0B1C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345076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7876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5A2BC5-1B6A-CC50-5550-DC6AFDFAE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9A5B0-F522-FE3B-9A08-815375962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Commonly Asked Questions</a:t>
            </a:r>
            <a:br>
              <a:rPr lang="en-US" dirty="0"/>
            </a:br>
            <a:r>
              <a:rPr lang="en-US" dirty="0"/>
              <a:t>Abatements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BC0BF85E-3A04-A1C1-14C8-3CDBD1B182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0141700"/>
              </p:ext>
            </p:extLst>
          </p:nvPr>
        </p:nvGraphicFramePr>
        <p:xfrm>
          <a:off x="1062567" y="1382259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3308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96A07-3A0C-B68F-EC3F-19162638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01228-1B04-D02E-605A-51F2B3E25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03"/>
          <a:stretch/>
        </p:blipFill>
        <p:spPr>
          <a:xfrm>
            <a:off x="744066" y="1625700"/>
            <a:ext cx="6224336" cy="46002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C67AE-66EE-75FF-5432-11B695742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505" y="632094"/>
            <a:ext cx="4319429" cy="55938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22CF2-B0B0-0A5B-B6C1-8F967A741698}"/>
              </a:ext>
            </a:extLst>
          </p:cNvPr>
          <p:cNvSpPr txBox="1"/>
          <p:nvPr/>
        </p:nvSpPr>
        <p:spPr>
          <a:xfrm>
            <a:off x="2917998" y="439003"/>
            <a:ext cx="3937907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Credit Eligibility is tied to the Town’s MS4 requirements. Private investment will advance town interests</a:t>
            </a:r>
          </a:p>
        </p:txBody>
      </p:sp>
    </p:spTree>
    <p:extLst>
      <p:ext uri="{BB962C8B-B14F-4D97-AF65-F5344CB8AC3E}">
        <p14:creationId xmlns:p14="http://schemas.microsoft.com/office/powerpoint/2010/main" val="2079830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3E7B0-BBEF-1CBC-94F4-D6080CC8D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Went Well</a:t>
            </a:r>
            <a:br>
              <a:rPr lang="en-US" dirty="0"/>
            </a:br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45350-BB5D-72A1-8DA8-F4E9E20E4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349500"/>
            <a:ext cx="5028606" cy="41021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Designed the Credits to be simple to claim and maintain</a:t>
            </a:r>
          </a:p>
          <a:p>
            <a:pPr lvl="1"/>
            <a:r>
              <a:rPr lang="en-US" dirty="0"/>
              <a:t>Expedited Review for Previous Permit Applicants (e.g., Wetlands, Planning)</a:t>
            </a:r>
          </a:p>
          <a:p>
            <a:pPr lvl="1"/>
            <a:r>
              <a:rPr lang="en-US" dirty="0"/>
              <a:t>Application easy to find on website</a:t>
            </a:r>
          </a:p>
          <a:p>
            <a:r>
              <a:rPr lang="en-US" b="1" dirty="0"/>
              <a:t>Property Manager Outreach</a:t>
            </a:r>
          </a:p>
          <a:p>
            <a:pPr lvl="1"/>
            <a:r>
              <a:rPr lang="en-US" dirty="0"/>
              <a:t>Usually unaware of stormwater system requirements</a:t>
            </a:r>
          </a:p>
          <a:p>
            <a:pPr lvl="1"/>
            <a:r>
              <a:rPr lang="en-US" dirty="0"/>
              <a:t>But willing to partner once aware of cost savings!</a:t>
            </a:r>
          </a:p>
          <a:p>
            <a:r>
              <a:rPr lang="en-US" b="1" dirty="0"/>
              <a:t>Electronic Application facilitated workflow between divisions</a:t>
            </a:r>
          </a:p>
          <a:p>
            <a:pPr lvl="1"/>
            <a:r>
              <a:rPr lang="en-US" dirty="0" err="1"/>
              <a:t>OpenGov</a:t>
            </a:r>
            <a:r>
              <a:rPr lang="en-US" dirty="0"/>
              <a:t> Permitting Software</a:t>
            </a:r>
          </a:p>
          <a:p>
            <a:r>
              <a:rPr lang="en-US" b="1" dirty="0"/>
              <a:t>Investments in Staff time paid out in increased applications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AAD54-0660-B0CF-F857-7B7170CA6983}"/>
              </a:ext>
            </a:extLst>
          </p:cNvPr>
          <p:cNvSpPr txBox="1"/>
          <p:nvPr/>
        </p:nvSpPr>
        <p:spPr>
          <a:xfrm>
            <a:off x="6096000" y="2373056"/>
            <a:ext cx="4407568" cy="224676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Since July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58 Applications Approved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112 BMPs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15.0 acres treated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29.9 </a:t>
            </a:r>
            <a:r>
              <a:rPr lang="en-US" sz="2000" dirty="0" err="1"/>
              <a:t>lbs</a:t>
            </a:r>
            <a:r>
              <a:rPr lang="en-US" sz="2000" dirty="0"/>
              <a:t> phosphorus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Average Credit = 16%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Total Credits Issued = $21k</a:t>
            </a:r>
          </a:p>
        </p:txBody>
      </p:sp>
    </p:spTree>
    <p:extLst>
      <p:ext uri="{BB962C8B-B14F-4D97-AF65-F5344CB8AC3E}">
        <p14:creationId xmlns:p14="http://schemas.microsoft.com/office/powerpoint/2010/main" val="1642449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9B3F1-5CF3-CC06-9080-AA67DFDE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Was a Challenge</a:t>
            </a:r>
            <a:br>
              <a:rPr lang="en-US" dirty="0"/>
            </a:br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E6C5D-AC8D-FC92-CC3B-2C8E7E70F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794277" cy="3880773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Large Demand on Staff Time</a:t>
            </a:r>
          </a:p>
          <a:p>
            <a:pPr lvl="1"/>
            <a:r>
              <a:rPr lang="en-US" dirty="0"/>
              <a:t>Weren’t sure how much demand there would be, hard to prepare for</a:t>
            </a:r>
          </a:p>
          <a:p>
            <a:pPr lvl="1"/>
            <a:r>
              <a:rPr lang="en-US" dirty="0"/>
              <a:t>Applications came in waves following outreach materials</a:t>
            </a:r>
            <a:endParaRPr lang="en-US" b="1" dirty="0"/>
          </a:p>
          <a:p>
            <a:r>
              <a:rPr lang="en-US" b="1" dirty="0"/>
              <a:t>Inconsistent Green Infrastructure Records</a:t>
            </a:r>
          </a:p>
          <a:p>
            <a:pPr lvl="1"/>
            <a:r>
              <a:rPr lang="en-US" dirty="0"/>
              <a:t>Located across several different libraries (e.g., Wetlands, Planning)</a:t>
            </a:r>
          </a:p>
          <a:p>
            <a:pPr lvl="1"/>
            <a:r>
              <a:rPr lang="en-US" dirty="0"/>
              <a:t>O&amp;M Plans inconsistent, out-of-reach, or never received</a:t>
            </a:r>
          </a:p>
          <a:p>
            <a:r>
              <a:rPr lang="en-US" b="1" dirty="0"/>
              <a:t>Owner Awareness of BMPs</a:t>
            </a:r>
          </a:p>
          <a:p>
            <a:pPr lvl="1"/>
            <a:r>
              <a:rPr lang="en-US" dirty="0"/>
              <a:t>Eligible privately-owned BMPs now displayed on property viewer</a:t>
            </a:r>
          </a:p>
          <a:p>
            <a:pPr lvl="1"/>
            <a:r>
              <a:rPr lang="en-US" dirty="0"/>
              <a:t>Need for larger awareness of green infrastructure and maintenance requirements</a:t>
            </a:r>
          </a:p>
        </p:txBody>
      </p:sp>
    </p:spTree>
    <p:extLst>
      <p:ext uri="{BB962C8B-B14F-4D97-AF65-F5344CB8AC3E}">
        <p14:creationId xmlns:p14="http://schemas.microsoft.com/office/powerpoint/2010/main" val="2147682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EE6CE-FE12-2F98-D46A-28335C965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Let’s Do the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DE659-65EF-0EBF-8AD7-F70A43E69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4401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Capital Projects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1lb Phosphorus Removal = $100,000 for Planning Purposes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Does not include annual maintenance costs</a:t>
            </a:r>
          </a:p>
          <a:p>
            <a:pPr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Credit Program, Avg. Application: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Treats 0.50 </a:t>
            </a:r>
            <a:r>
              <a:rPr lang="en-US" sz="1300" dirty="0" err="1">
                <a:solidFill>
                  <a:schemeClr val="bg1"/>
                </a:solidFill>
              </a:rPr>
              <a:t>lbs</a:t>
            </a:r>
            <a:r>
              <a:rPr lang="en-US" sz="1300" dirty="0">
                <a:solidFill>
                  <a:schemeClr val="bg1"/>
                </a:solidFill>
              </a:rPr>
              <a:t> Phosphorus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Costs $690 in Annual Credits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Avg. Staff Time = ~2hrs per Application or ~$250 Internal Staff Time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solidFill>
                  <a:schemeClr val="bg1"/>
                </a:solidFill>
              </a:rPr>
              <a:t>No Maintenance Costs</a:t>
            </a:r>
          </a:p>
          <a:p>
            <a:pPr lvl="1">
              <a:lnSpc>
                <a:spcPct val="90000"/>
              </a:lnSpc>
            </a:pPr>
            <a:endParaRPr lang="en-US" sz="1300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endParaRPr lang="en-US" sz="1300" dirty="0">
              <a:solidFill>
                <a:schemeClr val="bg1"/>
              </a:solidFill>
            </a:endParaRPr>
          </a:p>
          <a:p>
            <a:pPr lvl="2">
              <a:lnSpc>
                <a:spcPct val="90000"/>
              </a:lnSpc>
            </a:pPr>
            <a:endParaRPr lang="en-US" sz="1300" dirty="0">
              <a:solidFill>
                <a:schemeClr val="bg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708E1C2-F2B0-DAE3-B637-E92FB2F888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245863"/>
              </p:ext>
            </p:extLst>
          </p:nvPr>
        </p:nvGraphicFramePr>
        <p:xfrm>
          <a:off x="6096001" y="972608"/>
          <a:ext cx="5143500" cy="4900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0091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0923B-3674-2B46-9B3A-8913348BB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/>
              <a:t>Commonly Asked Questions</a:t>
            </a:r>
            <a:br>
              <a:rPr lang="en-US" dirty="0"/>
            </a:br>
            <a:r>
              <a:rPr lang="en-US" dirty="0"/>
              <a:t>Credits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F22D20E-8ED6-3BC0-0A13-60E6230002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2869819"/>
              </p:ext>
            </p:extLst>
          </p:nvPr>
        </p:nvGraphicFramePr>
        <p:xfrm>
          <a:off x="377371" y="1591808"/>
          <a:ext cx="11137295" cy="4184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5889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8EC31-13B3-BC88-2EB4-0D1AEFFB8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en-US" b="1" dirty="0"/>
              <a:t>What Went Well</a:t>
            </a:r>
            <a:br>
              <a:rPr lang="en-US" dirty="0"/>
            </a:br>
            <a:r>
              <a:rPr lang="en-US" dirty="0"/>
              <a:t>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7679C-038C-9517-3820-FD10F4029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r>
              <a:rPr lang="en-US" b="1"/>
              <a:t>Invested Folks </a:t>
            </a:r>
          </a:p>
          <a:p>
            <a:pPr lvl="1"/>
            <a:r>
              <a:rPr lang="en-US"/>
              <a:t>Management &amp; Capital Planning = Management/Engineering</a:t>
            </a:r>
          </a:p>
          <a:p>
            <a:pPr lvl="1"/>
            <a:r>
              <a:rPr lang="en-US"/>
              <a:t>Grey Infrastructure Maintenance = Highway</a:t>
            </a:r>
          </a:p>
          <a:p>
            <a:pPr lvl="1"/>
            <a:r>
              <a:rPr lang="en-US"/>
              <a:t>BMP Maintenance = Parks</a:t>
            </a:r>
          </a:p>
          <a:p>
            <a:pPr lvl="1"/>
            <a:r>
              <a:rPr lang="en-US"/>
              <a:t>Billing = Municipal Light Plant</a:t>
            </a:r>
          </a:p>
          <a:p>
            <a:pPr lvl="1"/>
            <a:r>
              <a:rPr lang="en-US"/>
              <a:t>GIS = IT Department</a:t>
            </a:r>
          </a:p>
          <a:p>
            <a:pPr lvl="1"/>
            <a:endParaRPr lang="en-US" dirty="0"/>
          </a:p>
        </p:txBody>
      </p:sp>
      <p:pic>
        <p:nvPicPr>
          <p:cNvPr id="25" name="Picture 24" descr="A picture containing text, tree, watercraft, different&#10;&#10;AI-generated content may be incorrect.">
            <a:extLst>
              <a:ext uri="{FF2B5EF4-FFF2-40B4-BE49-F238E27FC236}">
                <a16:creationId xmlns:a16="http://schemas.microsoft.com/office/drawing/2014/main" id="{F408C33C-9143-8864-7057-8D542452B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269" y="1671965"/>
            <a:ext cx="7198857" cy="404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45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D9E00-2408-FDBF-6596-F416892C1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Was a Challenge</a:t>
            </a:r>
            <a:br>
              <a:rPr lang="en-US" dirty="0"/>
            </a:br>
            <a:r>
              <a:rPr lang="en-US" dirty="0"/>
              <a:t>Administration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B7512-A976-470A-F7AE-C54D4E972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does the Utility Cover?</a:t>
            </a:r>
          </a:p>
          <a:p>
            <a:pPr lvl="1"/>
            <a:r>
              <a:rPr lang="en-US" dirty="0"/>
              <a:t>Straightforward: Catch Basins, Manholes, Pipes, Culverts, Green Infrastructure</a:t>
            </a:r>
          </a:p>
          <a:p>
            <a:pPr lvl="1"/>
            <a:r>
              <a:rPr lang="en-US" dirty="0"/>
              <a:t>Not So Straightforward: Dams, Curbing &amp; Driveway Aprons, Dredging</a:t>
            </a:r>
          </a:p>
          <a:p>
            <a:r>
              <a:rPr lang="en-US" b="1" dirty="0"/>
              <a:t>Capital Plan Prioritization</a:t>
            </a:r>
          </a:p>
          <a:p>
            <a:pPr lvl="1"/>
            <a:r>
              <a:rPr lang="en-US" dirty="0"/>
              <a:t>Backlog of projects</a:t>
            </a:r>
          </a:p>
          <a:p>
            <a:pPr lvl="1"/>
            <a:r>
              <a:rPr lang="en-US" dirty="0"/>
              <a:t>Forwarding and balancing multiple goals</a:t>
            </a:r>
          </a:p>
          <a:p>
            <a:r>
              <a:rPr lang="en-US" b="1" dirty="0"/>
              <a:t>Staffing</a:t>
            </a:r>
          </a:p>
          <a:p>
            <a:pPr lvl="1"/>
            <a:r>
              <a:rPr lang="en-US" dirty="0"/>
              <a:t>Maintenance staff fall under Highway &amp; Parks</a:t>
            </a:r>
          </a:p>
          <a:p>
            <a:pPr lvl="1"/>
            <a:r>
              <a:rPr lang="en-US" dirty="0"/>
              <a:t>Additional need for Field Inspector and/or Staff Engineer</a:t>
            </a:r>
          </a:p>
        </p:txBody>
      </p:sp>
    </p:spTree>
    <p:extLst>
      <p:ext uri="{BB962C8B-B14F-4D97-AF65-F5344CB8AC3E}">
        <p14:creationId xmlns:p14="http://schemas.microsoft.com/office/powerpoint/2010/main" val="2985112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CD860-25CD-A4F5-D868-477C5B37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Went Well</a:t>
            </a:r>
            <a:br>
              <a:rPr lang="en-US" dirty="0"/>
            </a:br>
            <a:r>
              <a:rPr lang="en-US" dirty="0"/>
              <a:t>Annual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4B672-E449-B3A4-4EFE-C3C402584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Impervious Area Mapping</a:t>
            </a:r>
          </a:p>
          <a:p>
            <a:pPr lvl="1"/>
            <a:r>
              <a:rPr lang="en-US" dirty="0"/>
              <a:t>Updated throughout the year by GIS Department</a:t>
            </a:r>
          </a:p>
          <a:p>
            <a:pPr lvl="1"/>
            <a:r>
              <a:rPr lang="en-US" dirty="0"/>
              <a:t>Automated reporting tools</a:t>
            </a:r>
          </a:p>
          <a:p>
            <a:r>
              <a:rPr lang="en-US" b="1" dirty="0"/>
              <a:t>Update Bills once in early spring</a:t>
            </a:r>
          </a:p>
          <a:p>
            <a:pPr lvl="1"/>
            <a:r>
              <a:rPr lang="en-US" dirty="0"/>
              <a:t>Don’t want to be “Impervious Area Police”</a:t>
            </a:r>
          </a:p>
          <a:p>
            <a:pPr lvl="1"/>
            <a:r>
              <a:rPr lang="en-US" dirty="0"/>
              <a:t>Cuts down on administrative time</a:t>
            </a:r>
          </a:p>
          <a:p>
            <a:pPr lvl="1"/>
            <a:r>
              <a:rPr lang="en-US" dirty="0"/>
              <a:t>Timing to plan for fiscal year budgeting</a:t>
            </a:r>
          </a:p>
        </p:txBody>
      </p:sp>
    </p:spTree>
    <p:extLst>
      <p:ext uri="{BB962C8B-B14F-4D97-AF65-F5344CB8AC3E}">
        <p14:creationId xmlns:p14="http://schemas.microsoft.com/office/powerpoint/2010/main" val="2780368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5E20-1747-F72C-06A1-7E1142C0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Was a Challenge</a:t>
            </a:r>
            <a:br>
              <a:rPr lang="en-US" dirty="0"/>
            </a:br>
            <a:r>
              <a:rPr lang="en-US" dirty="0"/>
              <a:t>Annual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A197E-E76C-348F-F32F-CD1453A9E3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Subdivided or New Properties</a:t>
            </a:r>
          </a:p>
          <a:p>
            <a:pPr lvl="1"/>
            <a:r>
              <a:rPr lang="en-US" dirty="0"/>
              <a:t>Not adequately captured throughout the year</a:t>
            </a:r>
          </a:p>
          <a:p>
            <a:pPr lvl="1"/>
            <a:r>
              <a:rPr lang="en-US" dirty="0"/>
              <a:t>Work with Assessor in the future</a:t>
            </a:r>
          </a:p>
          <a:p>
            <a:r>
              <a:rPr lang="en-US" b="1" dirty="0"/>
              <a:t>Refined Impervious Area Changes</a:t>
            </a:r>
          </a:p>
          <a:p>
            <a:pPr lvl="1"/>
            <a:r>
              <a:rPr lang="en-US" dirty="0"/>
              <a:t>Some properties go up a tier – will not bill for past months</a:t>
            </a:r>
          </a:p>
          <a:p>
            <a:pPr lvl="1"/>
            <a:r>
              <a:rPr lang="en-US" dirty="0"/>
              <a:t>Some properties go down a tier – will refund difference in past bills</a:t>
            </a:r>
          </a:p>
          <a:p>
            <a:r>
              <a:rPr lang="en-US" b="1" dirty="0"/>
              <a:t>Updating Billing Software</a:t>
            </a:r>
          </a:p>
          <a:p>
            <a:pPr lvl="1"/>
            <a:r>
              <a:rPr lang="en-US" dirty="0"/>
              <a:t>Too many updates to do manually – need to overwrite all billing data</a:t>
            </a:r>
          </a:p>
          <a:p>
            <a:pPr lvl="1"/>
            <a:r>
              <a:rPr lang="en-US" dirty="0"/>
              <a:t>Crosswalk template for GIS Data &gt;&gt; Billing Software</a:t>
            </a:r>
          </a:p>
        </p:txBody>
      </p:sp>
    </p:spTree>
    <p:extLst>
      <p:ext uri="{BB962C8B-B14F-4D97-AF65-F5344CB8AC3E}">
        <p14:creationId xmlns:p14="http://schemas.microsoft.com/office/powerpoint/2010/main" val="318573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2CDBB-4DE6-9513-F9F3-E64C801B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3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3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3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3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0" name="Isosceles Triangle 103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41" name="Isosceles Triangle 104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D7981B-EC08-2E2D-78E3-926CEE135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3283" y="835015"/>
            <a:ext cx="4410720" cy="32158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5400"/>
              <a:t>THANK YOU</a:t>
            </a:r>
            <a:br>
              <a:rPr lang="en-US" sz="5400"/>
            </a:br>
            <a:r>
              <a:rPr lang="en-US" sz="5400"/>
              <a:t>To All Who Made It Happen!</a:t>
            </a:r>
          </a:p>
        </p:txBody>
      </p:sp>
      <p:pic>
        <p:nvPicPr>
          <p:cNvPr id="4" name="Picture 3" descr="Logo&#10;&#10;AI-generated content may be incorrect.">
            <a:extLst>
              <a:ext uri="{FF2B5EF4-FFF2-40B4-BE49-F238E27FC236}">
                <a16:creationId xmlns:a16="http://schemas.microsoft.com/office/drawing/2014/main" id="{46491137-E302-9C88-C1D2-CB04B7055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109" y="835015"/>
            <a:ext cx="2987218" cy="2987218"/>
          </a:xfrm>
          <a:prstGeom prst="rect">
            <a:avLst/>
          </a:prstGeom>
        </p:spPr>
      </p:pic>
      <p:pic>
        <p:nvPicPr>
          <p:cNvPr id="1026" name="Picture 2" descr="Home Page - Tighe &amp; Bond">
            <a:extLst>
              <a:ext uri="{FF2B5EF4-FFF2-40B4-BE49-F238E27FC236}">
                <a16:creationId xmlns:a16="http://schemas.microsoft.com/office/drawing/2014/main" id="{865BDD26-8EBE-560A-17CB-1A86B0D0D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604" y="4707185"/>
            <a:ext cx="3765692" cy="6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20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A4832-5274-8746-FFE8-FE2E9C341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46" y="609600"/>
            <a:ext cx="3729076" cy="1320800"/>
          </a:xfrm>
        </p:spPr>
        <p:txBody>
          <a:bodyPr anchor="ctr">
            <a:normAutofit/>
          </a:bodyPr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DE01D-0366-9C92-61BD-E3AFFFD72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167" y="2160589"/>
            <a:ext cx="3720916" cy="35607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500"/>
              <a:t>Prioritization and Implementation of Capital Plan</a:t>
            </a:r>
          </a:p>
          <a:p>
            <a:pPr>
              <a:lnSpc>
                <a:spcPct val="90000"/>
              </a:lnSpc>
            </a:pPr>
            <a:r>
              <a:rPr lang="en-US" sz="1500"/>
              <a:t>Work with Highway &amp; Parks Divisions to Increase Maintenance Activities</a:t>
            </a:r>
          </a:p>
          <a:p>
            <a:pPr>
              <a:lnSpc>
                <a:spcPct val="90000"/>
              </a:lnSpc>
            </a:pPr>
            <a:r>
              <a:rPr lang="en-US" sz="1500"/>
              <a:t>Build Out Staff Across Multiple Divisions</a:t>
            </a:r>
          </a:p>
          <a:p>
            <a:pPr>
              <a:lnSpc>
                <a:spcPct val="90000"/>
              </a:lnSpc>
            </a:pPr>
            <a:r>
              <a:rPr lang="en-US" sz="1500"/>
              <a:t>Streamline Management Operations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Billing Software</a:t>
            </a:r>
          </a:p>
          <a:p>
            <a:pPr lvl="1">
              <a:lnSpc>
                <a:spcPct val="90000"/>
              </a:lnSpc>
            </a:pPr>
            <a:r>
              <a:rPr lang="en-US" sz="1500"/>
              <a:t>SOPs</a:t>
            </a:r>
          </a:p>
          <a:p>
            <a:pPr>
              <a:lnSpc>
                <a:spcPct val="90000"/>
              </a:lnSpc>
            </a:pPr>
            <a:r>
              <a:rPr lang="en-US" sz="1500"/>
              <a:t>Work with Planning &amp; Wetlands to Expand BMP Maintenance Enforcement</a:t>
            </a:r>
          </a:p>
        </p:txBody>
      </p:sp>
      <p:pic>
        <p:nvPicPr>
          <p:cNvPr id="5" name="Picture 4" descr="A picture containing tree&#10;&#10;AI-generated content may be incorrect.">
            <a:extLst>
              <a:ext uri="{FF2B5EF4-FFF2-40B4-BE49-F238E27FC236}">
                <a16:creationId xmlns:a16="http://schemas.microsoft.com/office/drawing/2014/main" id="{7F64C5BF-179A-C8C2-DFAE-3E3EEFA36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10819" y="1268292"/>
            <a:ext cx="5089178" cy="38168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A9E5F-BB93-B73C-599F-4A25B0A534E5}"/>
              </a:ext>
            </a:extLst>
          </p:cNvPr>
          <p:cNvSpPr txBox="1"/>
          <p:nvPr/>
        </p:nvSpPr>
        <p:spPr>
          <a:xfrm>
            <a:off x="4750480" y="5902690"/>
            <a:ext cx="4409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Bioswale Retrofit, Built Summer 2025 - </a:t>
            </a:r>
          </a:p>
          <a:p>
            <a:pPr algn="ctr"/>
            <a:r>
              <a:rPr lang="en-US" b="1" dirty="0"/>
              <a:t>The First of Many!</a:t>
            </a:r>
          </a:p>
        </p:txBody>
      </p:sp>
    </p:spTree>
    <p:extLst>
      <p:ext uri="{BB962C8B-B14F-4D97-AF65-F5344CB8AC3E}">
        <p14:creationId xmlns:p14="http://schemas.microsoft.com/office/powerpoint/2010/main" val="3432577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dy of water with trees around it&#10;&#10;AI-generated content may be incorrect.">
            <a:extLst>
              <a:ext uri="{FF2B5EF4-FFF2-40B4-BE49-F238E27FC236}">
                <a16:creationId xmlns:a16="http://schemas.microsoft.com/office/drawing/2014/main" id="{3CF65E8A-858A-DFB5-395D-94F71DBF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35" r="7428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3312A-9C31-C2D3-0DFA-8B3CAF8F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81443-70FE-AD76-558B-74CA21857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Internal Buy-In and Coordination is Essential</a:t>
            </a:r>
          </a:p>
          <a:p>
            <a:r>
              <a:rPr lang="en-US" dirty="0"/>
              <a:t>Keep it Simple</a:t>
            </a:r>
          </a:p>
          <a:p>
            <a:r>
              <a:rPr lang="en-US" dirty="0"/>
              <a:t>Plan for a Lot of Staff Time for Implementation Period</a:t>
            </a:r>
          </a:p>
          <a:p>
            <a:r>
              <a:rPr lang="en-US" dirty="0"/>
              <a:t>Have a Strong Consultant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8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nature, river&#10;&#10;AI-generated content may be incorrect.">
            <a:extLst>
              <a:ext uri="{FF2B5EF4-FFF2-40B4-BE49-F238E27FC236}">
                <a16:creationId xmlns:a16="http://schemas.microsoft.com/office/drawing/2014/main" id="{C2D9033C-1BA2-7D49-37EF-FF2D894999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32" r="24890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0D352D-93B5-79A0-747D-88A98BA41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C482A-8F62-2488-2E1D-5E1B2DFD5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851122" cy="3880773"/>
          </a:xfrm>
        </p:spPr>
        <p:txBody>
          <a:bodyPr>
            <a:normAutofit/>
          </a:bodyPr>
          <a:lstStyle/>
          <a:p>
            <a:r>
              <a:rPr lang="en-US" dirty="0"/>
              <a:t>Take the Leap – it’s Doable!</a:t>
            </a:r>
          </a:p>
          <a:p>
            <a:r>
              <a:rPr lang="en-US" dirty="0"/>
              <a:t>Expect Challenges, but Benefits are Long-Term</a:t>
            </a:r>
          </a:p>
          <a:p>
            <a:r>
              <a:rPr lang="en-US" dirty="0"/>
              <a:t>Reach Out to Peers to Learn &amp; Share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05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784EB-36CB-0082-D4F7-D178245D4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Thank you!</a:t>
            </a:r>
          </a:p>
        </p:txBody>
      </p:sp>
      <p:pic>
        <p:nvPicPr>
          <p:cNvPr id="7" name="Picture 6" descr="A person holding a baby&#10;&#10;AI-generated content may be incorrect.">
            <a:extLst>
              <a:ext uri="{FF2B5EF4-FFF2-40B4-BE49-F238E27FC236}">
                <a16:creationId xmlns:a16="http://schemas.microsoft.com/office/drawing/2014/main" id="{BEAFB3D3-76CA-1510-A94C-F3250A3C2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80587" y="1744661"/>
            <a:ext cx="4610101" cy="345757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6671F-7199-D53B-C42B-FB0B71F8C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Eilish Corey, PE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Senior Civil Engineer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Town of Wellesley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781-235-7600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ecorey@wellesleyma.gov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19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A77D-9CC3-2789-E264-02CCF97C2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Town of Wellesley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BBF1C-4EE2-C7D0-2295-667DF49840F2}"/>
              </a:ext>
            </a:extLst>
          </p:cNvPr>
          <p:cNvSpPr txBox="1"/>
          <p:nvPr/>
        </p:nvSpPr>
        <p:spPr>
          <a:xfrm>
            <a:off x="5209563" y="2160589"/>
            <a:ext cx="406443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Population: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29,550; predominantly residential with limited commercial/institutional nodes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MS4 Permit: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100% coverage in the Charles River Watershed</a:t>
            </a:r>
          </a:p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System Challenges: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Aging drainage + stricter MS4 requirements + heavier storms</a:t>
            </a:r>
          </a:p>
        </p:txBody>
      </p:sp>
      <p:pic>
        <p:nvPicPr>
          <p:cNvPr id="8" name="Picture 7" descr="A group of people running on a track in front of a building&#10;&#10;AI-generated content may be incorrect.">
            <a:extLst>
              <a:ext uri="{FF2B5EF4-FFF2-40B4-BE49-F238E27FC236}">
                <a16:creationId xmlns:a16="http://schemas.microsoft.com/office/drawing/2014/main" id="{9CCC1758-DF3F-CE15-8662-4CB6534E9F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02" r="25699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7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9EA7EA7-74F5-4EE2-8E3D-1A1030825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5CE79B5-7EE4-424D-AD14-5DEFB61B8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6C926F-F999-44BA-8D86-9EAB51D650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248745E7-0AF0-48F9-8E58-2673FC5F4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9715E81A-D2E0-4431-9370-4E4A9ECA7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EDB37A9-282D-4DDB-85AD-B2090A825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533D5933-7F91-4F5E-BC31-42FD0E2D8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7ADDF68-C9BE-46EA-83DE-2C07DD839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10D67396-BABD-48A8-A892-CCB5095FA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26DA82A-72C2-4DF6-9CF0-0D1F6B96B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EE6DC63-4380-4BE0-A68A-8F01162BD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643467" y="816638"/>
            <a:ext cx="3367359" cy="5224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History of Wellesley’s Stormwater Program</a:t>
            </a:r>
            <a:endParaRPr lang="en-US"/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92B62F-CB34-544E-D590-024F3F64D51B}"/>
              </a:ext>
            </a:extLst>
          </p:cNvPr>
          <p:cNvSpPr txBox="1"/>
          <p:nvPr/>
        </p:nvSpPr>
        <p:spPr>
          <a:xfrm>
            <a:off x="4654295" y="816638"/>
            <a:ext cx="4619706" cy="5224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Historically, stormwater management was focused mainly on </a:t>
            </a:r>
            <a:r>
              <a:rPr lang="en-US" b="1" i="1" dirty="0">
                <a:solidFill>
                  <a:schemeClr val="accent2"/>
                </a:solidFill>
              </a:rPr>
              <a:t>Quantity</a:t>
            </a:r>
          </a:p>
          <a:p>
            <a:pPr marL="8001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maintained our drainage system and made improvements as needed. </a:t>
            </a:r>
          </a:p>
          <a:p>
            <a:pPr marL="3429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lvl="1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2003, the new MS4 permit shifted the focus to </a:t>
            </a:r>
            <a:r>
              <a:rPr lang="en-US" b="1" i="1" dirty="0">
                <a:solidFill>
                  <a:schemeClr val="accent2"/>
                </a:solidFill>
              </a:rPr>
              <a:t>Quality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 marL="800100" lvl="2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2016 revised MS4 raised the bar again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5189" y="1319382"/>
            <a:ext cx="9525868" cy="500267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800100" lvl="2" indent="-342900"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252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3D6AB-B88E-0D26-D6F8-45B849EF5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7" descr="A picture containing sky, outdoor, road, day&#10;&#10;AI-generated content may be incorrect.">
            <a:extLst>
              <a:ext uri="{FF2B5EF4-FFF2-40B4-BE49-F238E27FC236}">
                <a16:creationId xmlns:a16="http://schemas.microsoft.com/office/drawing/2014/main" id="{C145BC1C-D020-53EB-2EC2-FBA6526F43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25" r="2937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0BA40AE-567F-C507-BB6F-F0E8824856C3}"/>
              </a:ext>
            </a:extLst>
          </p:cNvPr>
          <p:cNvSpPr txBox="1">
            <a:spLocks/>
          </p:cNvSpPr>
          <p:nvPr/>
        </p:nvSpPr>
        <p:spPr>
          <a:xfrm>
            <a:off x="677333" y="609600"/>
            <a:ext cx="385112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/>
              <a:t>History of Wellesley’s Stormwater Program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F22C6C8-08FD-F30A-97D3-A1D07D0F75BB}"/>
              </a:ext>
            </a:extLst>
          </p:cNvPr>
          <p:cNvSpPr txBox="1">
            <a:spLocks/>
          </p:cNvSpPr>
          <p:nvPr/>
        </p:nvSpPr>
        <p:spPr>
          <a:xfrm>
            <a:off x="677334" y="1660359"/>
            <a:ext cx="3851122" cy="43810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en-US" sz="1400" b="1" dirty="0"/>
          </a:p>
          <a:p>
            <a:pPr>
              <a:lnSpc>
                <a:spcPct val="90000"/>
              </a:lnSpc>
            </a:pPr>
            <a:r>
              <a:rPr lang="en-US" sz="1400" b="1" dirty="0"/>
              <a:t>Past practices will not: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Satisfy future regulatory requirements,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Improve water quality in the Charles River and local waters, or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Meet climate change and sustainability goals.</a:t>
            </a:r>
          </a:p>
          <a:p>
            <a:pPr lvl="1">
              <a:lnSpc>
                <a:spcPct val="90000"/>
              </a:lnSpc>
            </a:pPr>
            <a:endParaRPr lang="en-US" sz="1400" b="1" dirty="0"/>
          </a:p>
          <a:p>
            <a:pPr marL="0" lvl="1">
              <a:lnSpc>
                <a:spcPct val="90000"/>
              </a:lnSpc>
            </a:pPr>
            <a:r>
              <a:rPr lang="en-US" sz="1400" b="1" dirty="0"/>
              <a:t>Future program will need to: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Increase municipal operation &amp; maintenance practices,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Invest in capital projects for flood control, infrastructure resilience, and water quality, and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Encourage public-private partnership</a:t>
            </a:r>
          </a:p>
          <a:p>
            <a:pPr marL="0" lvl="1">
              <a:lnSpc>
                <a:spcPct val="90000"/>
              </a:lnSpc>
            </a:pPr>
            <a:endParaRPr lang="en-US" sz="1400" b="1" dirty="0"/>
          </a:p>
          <a:p>
            <a:pPr lvl="1">
              <a:lnSpc>
                <a:spcPct val="90000"/>
              </a:lnSpc>
            </a:pPr>
            <a:endParaRPr lang="en-US" sz="1400" b="1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567CD7-CAE6-9355-6AB1-0F3A2B8B843A}"/>
              </a:ext>
            </a:extLst>
          </p:cNvPr>
          <p:cNvSpPr txBox="1">
            <a:spLocks/>
          </p:cNvSpPr>
          <p:nvPr/>
        </p:nvSpPr>
        <p:spPr>
          <a:xfrm>
            <a:off x="565189" y="1319382"/>
            <a:ext cx="9525868" cy="500267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800100" lvl="2" indent="-342900">
              <a:spcAft>
                <a:spcPts val="600"/>
              </a:spcAft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68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72E8-58E8-1201-E67F-CB5F7EF54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Stormwater Utility?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F3B19-86E9-7B99-626A-143C66070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25160"/>
            <a:ext cx="6148009" cy="3880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Dedicated funding mechanism for stormwater services</a:t>
            </a:r>
          </a:p>
          <a:p>
            <a:pPr lvl="1"/>
            <a:r>
              <a:rPr lang="en-US" dirty="0"/>
              <a:t>Funding had historically been through the General Fund (Tax Revenue)</a:t>
            </a:r>
          </a:p>
          <a:p>
            <a:pPr marL="457200" lvl="1" indent="0">
              <a:buNone/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1600" b="1" dirty="0"/>
              <a:t>Stormwater Utility Fee vs. General Fund:  </a:t>
            </a:r>
            <a:r>
              <a:rPr lang="en-US" sz="1600" dirty="0"/>
              <a:t>Multiple advantages for Wellesley’s Program 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Stable</a:t>
            </a:r>
            <a:r>
              <a:rPr lang="en-US" dirty="0"/>
              <a:t> – Dedicated Revenue Source for Financial Sustainability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Equitable &amp; Fair </a:t>
            </a:r>
            <a:r>
              <a:rPr lang="en-US" dirty="0"/>
              <a:t>- Based on Stormwater Impact vs. Property Value (Taxes). Includes tax-exempt properties.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Flexible</a:t>
            </a:r>
            <a:r>
              <a:rPr lang="en-US" dirty="0"/>
              <a:t> – Enterprise Fund can pay for all aspects of the program</a:t>
            </a:r>
          </a:p>
          <a:p>
            <a:pPr lvl="1">
              <a:lnSpc>
                <a:spcPct val="90000"/>
              </a:lnSpc>
            </a:pPr>
            <a:r>
              <a:rPr lang="en-US" b="1" dirty="0"/>
              <a:t>Credit Policy </a:t>
            </a:r>
            <a:r>
              <a:rPr lang="en-US" dirty="0"/>
              <a:t>– Ability to provide a financial incentive for stormwater improvements on private property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6479C5-8983-D82B-6B61-F9CD011F59B2}"/>
              </a:ext>
            </a:extLst>
          </p:cNvPr>
          <p:cNvGrpSpPr/>
          <p:nvPr/>
        </p:nvGrpSpPr>
        <p:grpSpPr>
          <a:xfrm>
            <a:off x="7447177" y="2141329"/>
            <a:ext cx="4340632" cy="3896139"/>
            <a:chOff x="6095999" y="1724436"/>
            <a:chExt cx="4340632" cy="3896139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A1A7E292-B2DC-468E-3227-321202A282E5}"/>
                </a:ext>
              </a:extLst>
            </p:cNvPr>
            <p:cNvSpPr/>
            <p:nvPr/>
          </p:nvSpPr>
          <p:spPr>
            <a:xfrm rot="5400000" flipH="1">
              <a:off x="6318245" y="1502190"/>
              <a:ext cx="3896139" cy="4340632"/>
            </a:xfrm>
            <a:prstGeom prst="wedgeEllipseCallou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vert270" wrap="square" rtlCol="0" anchor="ctr"/>
            <a:lstStyle/>
            <a:p>
              <a:pPr algn="ctr"/>
              <a:endParaRPr lang="en-US" i="1" dirty="0"/>
            </a:p>
            <a:p>
              <a:pPr algn="ctr"/>
              <a:endParaRPr lang="en-US" i="1" dirty="0"/>
            </a:p>
            <a:p>
              <a:pPr algn="ctr"/>
              <a:endParaRPr lang="en-US" i="1" dirty="0"/>
            </a:p>
            <a:p>
              <a:pPr algn="ctr"/>
              <a:endParaRPr lang="en-US" i="1" dirty="0"/>
            </a:p>
            <a:p>
              <a:pPr algn="ctr"/>
              <a:r>
                <a:rPr lang="en-US" i="1" dirty="0"/>
                <a:t>We need to fund the current and future Stormwater Management Program, and this is a fairer way to share the costs.</a:t>
              </a:r>
            </a:p>
          </p:txBody>
        </p:sp>
        <p:pic>
          <p:nvPicPr>
            <p:cNvPr id="8" name="Graphic 7" descr="Scales of justice">
              <a:extLst>
                <a:ext uri="{FF2B5EF4-FFF2-40B4-BE49-F238E27FC236}">
                  <a16:creationId xmlns:a16="http://schemas.microsoft.com/office/drawing/2014/main" id="{9D3EDD2A-39AD-0C08-B862-D03B24377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23363" y="1933160"/>
              <a:ext cx="1485901" cy="1485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39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53C92-66E4-0F7A-163B-C2CB9CBD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en-US" dirty="0"/>
              <a:t>Impervious Area Billing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05F1A-E7DE-5F92-332E-C99B267B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Equivalent Residential Unit (ERU) =      3,100 square feet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Impervious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Roofs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Asphalt/Concrete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Compacted Gravel &lt;&lt; Controversial!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Porous Pavement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Pools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Not Counted as Impervious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Uncompacted gravel, including paths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Decks – porous ground underneath</a:t>
            </a:r>
          </a:p>
          <a:p>
            <a:pPr lvl="1">
              <a:lnSpc>
                <a:spcPct val="90000"/>
              </a:lnSpc>
            </a:pPr>
            <a:r>
              <a:rPr lang="en-US" sz="1400" dirty="0"/>
              <a:t>Patios – low cost/benefit for us to monitor</a:t>
            </a:r>
          </a:p>
        </p:txBody>
      </p:sp>
      <p:pic>
        <p:nvPicPr>
          <p:cNvPr id="6" name="Picture 5" descr="A road with trees on the side&#10;&#10;AI-generated content may be incorrect.">
            <a:extLst>
              <a:ext uri="{FF2B5EF4-FFF2-40B4-BE49-F238E27FC236}">
                <a16:creationId xmlns:a16="http://schemas.microsoft.com/office/drawing/2014/main" id="{3EE8D7BB-3453-569A-2A16-42FD377081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34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61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B3330-7B2C-DA1B-FB5E-4C1FE14A1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445" y="609600"/>
            <a:ext cx="3183556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Who is Billed?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9111BF6-2CCC-1A1C-CD33-6CBE2398B49D}"/>
              </a:ext>
            </a:extLst>
          </p:cNvPr>
          <p:cNvSpPr txBox="1">
            <a:spLocks/>
          </p:cNvSpPr>
          <p:nvPr/>
        </p:nvSpPr>
        <p:spPr>
          <a:xfrm>
            <a:off x="6094410" y="2160589"/>
            <a:ext cx="3176589" cy="38807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400"/>
              <a:t>Billed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Residential Properties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Non-Residential Property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State Property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Other Municipalities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Public Land Leased by Private Owners</a:t>
            </a:r>
          </a:p>
          <a:p>
            <a:pPr>
              <a:lnSpc>
                <a:spcPct val="90000"/>
              </a:lnSpc>
            </a:pPr>
            <a:r>
              <a:rPr lang="en-US" sz="1400"/>
              <a:t>Exempt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Property owned by the Town of Wellesley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Undeveloped Land (&lt;300 sf impervious)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Railroad ROW (tracks)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Private Roads</a:t>
            </a:r>
          </a:p>
          <a:p>
            <a:pPr lvl="1">
              <a:lnSpc>
                <a:spcPct val="90000"/>
              </a:lnSpc>
            </a:pPr>
            <a:endParaRPr lang="en-US" sz="1400"/>
          </a:p>
          <a:p>
            <a:pPr marL="457200" lvl="1" indent="0">
              <a:lnSpc>
                <a:spcPct val="90000"/>
              </a:lnSpc>
            </a:pPr>
            <a:endParaRPr lang="en-US" sz="1400"/>
          </a:p>
          <a:p>
            <a:pPr lvl="1">
              <a:lnSpc>
                <a:spcPct val="90000"/>
              </a:lnSpc>
            </a:pPr>
            <a:endParaRPr lang="en-US" sz="1400"/>
          </a:p>
        </p:txBody>
      </p:sp>
      <p:pic>
        <p:nvPicPr>
          <p:cNvPr id="7" name="Picture 6" descr="Map&#10;&#10;AI-generated content may be incorrect.">
            <a:extLst>
              <a:ext uri="{FF2B5EF4-FFF2-40B4-BE49-F238E27FC236}">
                <a16:creationId xmlns:a16="http://schemas.microsoft.com/office/drawing/2014/main" id="{7A2AEA42-3CA1-24F5-53A7-6C278ED21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814" y="1708094"/>
            <a:ext cx="5062993" cy="34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1323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99e5f2b-ada5-47b9-af75-ebddd0e9d0f4">
      <Terms xmlns="http://schemas.microsoft.com/office/infopath/2007/PartnerControls"/>
    </lcf76f155ced4ddcb4097134ff3c332f>
    <Status xmlns="b99e5f2b-ada5-47b9-af75-ebddd0e9d0f4" xsi:nil="true"/>
    <TaxCatchAll xmlns="31a7c3d6-2377-4c8d-b14e-04e1389cd1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609BB19CD7F14B98871592A6F47572" ma:contentTypeVersion="13" ma:contentTypeDescription="Create a new document." ma:contentTypeScope="" ma:versionID="6b19be1c5b34289fa1b510455d72ec4d">
  <xsd:schema xmlns:xsd="http://www.w3.org/2001/XMLSchema" xmlns:xs="http://www.w3.org/2001/XMLSchema" xmlns:p="http://schemas.microsoft.com/office/2006/metadata/properties" xmlns:ns2="b99e5f2b-ada5-47b9-af75-ebddd0e9d0f4" xmlns:ns3="31a7c3d6-2377-4c8d-b14e-04e1389cd182" targetNamespace="http://schemas.microsoft.com/office/2006/metadata/properties" ma:root="true" ma:fieldsID="72974a393e6a70132cf7d72f81ff98c7" ns2:_="" ns3:_="">
    <xsd:import namespace="b99e5f2b-ada5-47b9-af75-ebddd0e9d0f4"/>
    <xsd:import namespace="31a7c3d6-2377-4c8d-b14e-04e1389cd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Statu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9e5f2b-ada5-47b9-af75-ebddd0e9d0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Status" ma:index="16" nillable="true" ma:displayName="Status" ma:description="Status of the project" ma:format="Dropdown" ma:internalName="Status">
      <xsd:simpleType>
        <xsd:restriction base="dms:Choice">
          <xsd:enumeration value="Active"/>
          <xsd:enumeration value="On-Hold"/>
          <xsd:enumeration value="Completed"/>
          <xsd:enumeration value="Cancelled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c8533e2-7237-45dd-b299-08b27810de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7c3d6-2377-4c8d-b14e-04e1389cd18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62991d3-d88f-491a-b716-28730a70ab92}" ma:internalName="TaxCatchAll" ma:showField="CatchAllData" ma:web="31a7c3d6-2377-4c8d-b14e-04e1389cd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7737D5-04AC-427E-AAE5-CA48252680B0}">
  <ds:schemaRefs>
    <ds:schemaRef ds:uri="http://schemas.microsoft.com/office/2006/metadata/properties"/>
    <ds:schemaRef ds:uri="http://schemas.microsoft.com/office/infopath/2007/PartnerControls"/>
    <ds:schemaRef ds:uri="b99e5f2b-ada5-47b9-af75-ebddd0e9d0f4"/>
    <ds:schemaRef ds:uri="31a7c3d6-2377-4c8d-b14e-04e1389cd182"/>
  </ds:schemaRefs>
</ds:datastoreItem>
</file>

<file path=customXml/itemProps2.xml><?xml version="1.0" encoding="utf-8"?>
<ds:datastoreItem xmlns:ds="http://schemas.openxmlformats.org/officeDocument/2006/customXml" ds:itemID="{C1AF7525-5615-444B-9E1F-73B91814EC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F701C4-8135-4D2C-B479-7E6A1A3C5B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9e5f2b-ada5-47b9-af75-ebddd0e9d0f4"/>
    <ds:schemaRef ds:uri="31a7c3d6-2377-4c8d-b14e-04e1389cd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6045</TotalTime>
  <Words>1885</Words>
  <Application>Microsoft Office PowerPoint</Application>
  <PresentationFormat>Widescreen</PresentationFormat>
  <Paragraphs>316</Paragraphs>
  <Slides>33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Facet</vt:lpstr>
      <vt:lpstr>TOWN OF WELLESLEY IMPLEMENTING A  STORMWATER UTILITY:  LESSONS LEARNED</vt:lpstr>
      <vt:lpstr>Why We’re Here</vt:lpstr>
      <vt:lpstr>THANK YOU To All Who Made It Happen!</vt:lpstr>
      <vt:lpstr>Town of Wellesley</vt:lpstr>
      <vt:lpstr>PowerPoint Presentation</vt:lpstr>
      <vt:lpstr>PowerPoint Presentation</vt:lpstr>
      <vt:lpstr>What is a Stormwater Utility?</vt:lpstr>
      <vt:lpstr>Impervious Area Billing</vt:lpstr>
      <vt:lpstr>Who is Billed?</vt:lpstr>
      <vt:lpstr>Rate Structure &amp; Fees</vt:lpstr>
      <vt:lpstr>Funding</vt:lpstr>
      <vt:lpstr>Planning Stages</vt:lpstr>
      <vt:lpstr>Town Meeting (Spoiler – It Passed!)</vt:lpstr>
      <vt:lpstr>What Went Well Mobilization</vt:lpstr>
      <vt:lpstr>What Was a Challenge Mobilization </vt:lpstr>
      <vt:lpstr>PowerPoint Presentation</vt:lpstr>
      <vt:lpstr>PowerPoint Presentation</vt:lpstr>
      <vt:lpstr>Common Questions Mobilization</vt:lpstr>
      <vt:lpstr>Abatements</vt:lpstr>
      <vt:lpstr>Commonly Asked Questions Abatements</vt:lpstr>
      <vt:lpstr>Credits</vt:lpstr>
      <vt:lpstr>What Went Well Credits</vt:lpstr>
      <vt:lpstr>What Was a Challenge Credits</vt:lpstr>
      <vt:lpstr>Let’s Do the Math</vt:lpstr>
      <vt:lpstr>Commonly Asked Questions Credits</vt:lpstr>
      <vt:lpstr>What Went Well Administration</vt:lpstr>
      <vt:lpstr>What Was a Challenge Administration</vt:lpstr>
      <vt:lpstr>What Went Well Annual Updates</vt:lpstr>
      <vt:lpstr>What Was a Challenge Annual Updates</vt:lpstr>
      <vt:lpstr>What’s Next?</vt:lpstr>
      <vt:lpstr>Key Takeaways</vt:lpstr>
      <vt:lpstr>Key Takeaways</vt:lpstr>
      <vt:lpstr>Thank you!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MS4 Permit Update</dc:title>
  <dc:creator>Saraceno, George</dc:creator>
  <cp:lastModifiedBy>Corey, Eilish</cp:lastModifiedBy>
  <cp:revision>220</cp:revision>
  <cp:lastPrinted>2021-11-09T19:37:45Z</cp:lastPrinted>
  <dcterms:created xsi:type="dcterms:W3CDTF">2019-07-08T11:39:52Z</dcterms:created>
  <dcterms:modified xsi:type="dcterms:W3CDTF">2025-09-24T20:29:08Z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0x0101000D609BB19CD7F14B98871592A6F47572</vt:lpwstr>
  </property>
</Properties>
</file>