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League Spartan"/>
      <p:regular r:id="rId14"/>
      <p:bold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Carli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982">
          <p15:clr>
            <a:srgbClr val="747775"/>
          </p15:clr>
        </p15:guide>
        <p15:guide id="2" orient="horz" pos="845">
          <p15:clr>
            <a:srgbClr val="747775"/>
          </p15:clr>
        </p15:guide>
      </p15:sldGuideLst>
    </p:ext>
    <p:ext uri="GoogleSlidesCustomDataVersion2">
      <go:slidesCustomData xmlns:go="http://customooxmlschemas.google.com/" r:id="rId24" roundtripDataSignature="AMtx7miUcAb45UkNjYIdL7HbdkAsJtxl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82" orient="horz"/>
        <p:guide pos="84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rlito-regular.fntdata"/><Relationship Id="rId11" Type="http://schemas.openxmlformats.org/officeDocument/2006/relationships/slide" Target="slides/slide5.xml"/><Relationship Id="rId22" Type="http://schemas.openxmlformats.org/officeDocument/2006/relationships/font" Target="fonts/Carlito-italic.fntdata"/><Relationship Id="rId10" Type="http://schemas.openxmlformats.org/officeDocument/2006/relationships/slide" Target="slides/slide4.xml"/><Relationship Id="rId21" Type="http://schemas.openxmlformats.org/officeDocument/2006/relationships/font" Target="fonts/Carlito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Carli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LeagueSpartan-bold.fntdata"/><Relationship Id="rId14" Type="http://schemas.openxmlformats.org/officeDocument/2006/relationships/font" Target="fonts/LeagueSpartan-regular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Lato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mGYYY6GFVaU&amp;t=1s" TargetMode="External"/><Relationship Id="rId3" Type="http://schemas.openxmlformats.org/officeDocument/2006/relationships/hyperlink" Target="https://vimeo.com/1111740743/88208a3497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anva.com/design/DAHCdbtvFm8/eo0EvtwtH-MnD-ppLqyfrQ/edit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Amber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Amber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Yari W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Andrea to play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Youtube link: 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https://www.youtube.com/watch?v=mGYYY6GFVaU&amp;t=1s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Vimeo link: </a:t>
            </a: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https://vimeo.com/1111740743/88208a3497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Amber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Amber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Canva link: </a:t>
            </a:r>
            <a:r>
              <a:rPr lang="en" sz="1200" u="sng">
                <a:solidFill>
                  <a:schemeClr val="hlink"/>
                </a:solidFill>
                <a:hlinkClick r:id="rId2"/>
              </a:rPr>
              <a:t>https://www.canva.com/design/DAHCdbtvFm8/eo0EvtwtH-MnD-ppLqyfrQ/edit</a:t>
            </a:r>
            <a:r>
              <a:rPr lang="en" sz="1200">
                <a:solidFill>
                  <a:schemeClr val="dk1"/>
                </a:solidFill>
              </a:rPr>
              <a:t>  </a:t>
            </a:r>
            <a:r>
              <a:rPr lang="en">
                <a:solidFill>
                  <a:schemeClr val="dk1"/>
                </a:solidFill>
              </a:rPr>
              <a:t>	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Lisa moderates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)">
  <p:cSld name="CUSTOM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)">
  <p:cSld name="CUSTOM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2" name="Google Shape;82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5" name="Google Shape;9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1" name="Google Shape;101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2" name="Google Shape;10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5" name="Google Shape;10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9" name="Google Shape;109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0" name="Google Shape;110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1" name="Google Shape;11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4" name="Google Shape;11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;p21"/>
          <p:cNvGrpSpPr/>
          <p:nvPr/>
        </p:nvGrpSpPr>
        <p:grpSpPr>
          <a:xfrm>
            <a:off x="0" y="-108494"/>
            <a:ext cx="9143818" cy="892054"/>
            <a:chOff x="0" y="-57150"/>
            <a:chExt cx="4816592" cy="469898"/>
          </a:xfrm>
        </p:grpSpPr>
        <p:sp>
          <p:nvSpPr>
            <p:cNvPr id="9" name="Google Shape;9;p21"/>
            <p:cNvSpPr/>
            <p:nvPr/>
          </p:nvSpPr>
          <p:spPr>
            <a:xfrm>
              <a:off x="0" y="0"/>
              <a:ext cx="4816592" cy="412748"/>
            </a:xfrm>
            <a:custGeom>
              <a:rect b="b" l="l" r="r" t="t"/>
              <a:pathLst>
                <a:path extrusionOk="0" h="41274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12748"/>
                  </a:lnTo>
                  <a:lnTo>
                    <a:pt x="0" y="412748"/>
                  </a:lnTo>
                  <a:close/>
                </a:path>
              </a:pathLst>
            </a:custGeom>
            <a:solidFill>
              <a:srgbClr val="003E74"/>
            </a:solidFill>
            <a:ln>
              <a:noFill/>
            </a:ln>
          </p:spPr>
        </p:sp>
        <p:sp>
          <p:nvSpPr>
            <p:cNvPr id="10" name="Google Shape;10;p21"/>
            <p:cNvSpPr txBox="1"/>
            <p:nvPr/>
          </p:nvSpPr>
          <p:spPr>
            <a:xfrm>
              <a:off x="0" y="-57150"/>
              <a:ext cx="48165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11;p21"/>
          <p:cNvSpPr/>
          <p:nvPr/>
        </p:nvSpPr>
        <p:spPr>
          <a:xfrm>
            <a:off x="7806147" y="146052"/>
            <a:ext cx="1180923" cy="516654"/>
          </a:xfrm>
          <a:custGeom>
            <a:rect b="b" l="l" r="r" t="t"/>
            <a:pathLst>
              <a:path extrusionOk="0" h="1033307" w="2361845">
                <a:moveTo>
                  <a:pt x="0" y="0"/>
                </a:moveTo>
                <a:lnTo>
                  <a:pt x="2361846" y="0"/>
                </a:lnTo>
                <a:lnTo>
                  <a:pt x="2361846" y="1033308"/>
                </a:lnTo>
                <a:lnTo>
                  <a:pt x="0" y="1033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7" name="Google Shape;117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8" name="Google Shape;11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Slide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 txBox="1"/>
          <p:nvPr/>
        </p:nvSpPr>
        <p:spPr>
          <a:xfrm>
            <a:off x="0" y="130100"/>
            <a:ext cx="6414000" cy="834300"/>
          </a:xfrm>
          <a:prstGeom prst="rect">
            <a:avLst/>
          </a:prstGeom>
          <a:solidFill>
            <a:srgbClr val="003E74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SPEAKER SLIDE</a:t>
            </a:r>
            <a:endParaRPr b="1" i="0" sz="3600" u="none" cap="none" strike="noStrike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" name="Google Shape;14;p22"/>
          <p:cNvSpPr/>
          <p:nvPr/>
        </p:nvSpPr>
        <p:spPr>
          <a:xfrm>
            <a:off x="1500550" y="1441525"/>
            <a:ext cx="2148000" cy="2148000"/>
          </a:xfrm>
          <a:prstGeom prst="ellipse">
            <a:avLst/>
          </a:prstGeom>
          <a:solidFill>
            <a:srgbClr val="003E74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2"/>
          <p:cNvSpPr/>
          <p:nvPr/>
        </p:nvSpPr>
        <p:spPr>
          <a:xfrm>
            <a:off x="5151525" y="1441525"/>
            <a:ext cx="2148000" cy="2148000"/>
          </a:xfrm>
          <a:prstGeom prst="ellipse">
            <a:avLst/>
          </a:prstGeom>
          <a:solidFill>
            <a:srgbClr val="003E74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"/>
          <p:cNvSpPr/>
          <p:nvPr>
            <p:ph idx="2" type="pic"/>
          </p:nvPr>
        </p:nvSpPr>
        <p:spPr>
          <a:xfrm>
            <a:off x="1500550" y="1441525"/>
            <a:ext cx="2148000" cy="2148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7" name="Google Shape;17;p22"/>
          <p:cNvSpPr/>
          <p:nvPr>
            <p:ph idx="3" type="pic"/>
          </p:nvPr>
        </p:nvSpPr>
        <p:spPr>
          <a:xfrm>
            <a:off x="5151525" y="1441525"/>
            <a:ext cx="2148000" cy="2148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" name="Google Shape;18;p22"/>
          <p:cNvSpPr txBox="1"/>
          <p:nvPr>
            <p:ph idx="1" type="subTitle"/>
          </p:nvPr>
        </p:nvSpPr>
        <p:spPr>
          <a:xfrm>
            <a:off x="5212425" y="4083575"/>
            <a:ext cx="20262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rlito"/>
              <a:buNone/>
              <a:defRPr b="1" i="0" sz="18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2"/>
          <p:cNvSpPr txBox="1"/>
          <p:nvPr>
            <p:ph idx="4" type="subTitle"/>
          </p:nvPr>
        </p:nvSpPr>
        <p:spPr>
          <a:xfrm>
            <a:off x="1561450" y="4083575"/>
            <a:ext cx="20262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rlito"/>
              <a:buNone/>
              <a:defRPr b="1" i="0" sz="18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23"/>
          <p:cNvGrpSpPr/>
          <p:nvPr/>
        </p:nvGrpSpPr>
        <p:grpSpPr>
          <a:xfrm>
            <a:off x="240400" y="0"/>
            <a:ext cx="4030266" cy="4886252"/>
            <a:chOff x="0" y="-19050"/>
            <a:chExt cx="2236800" cy="2730970"/>
          </a:xfrm>
        </p:grpSpPr>
        <p:sp>
          <p:nvSpPr>
            <p:cNvPr id="22" name="Google Shape;22;p23"/>
            <p:cNvSpPr/>
            <p:nvPr/>
          </p:nvSpPr>
          <p:spPr>
            <a:xfrm>
              <a:off x="0" y="0"/>
              <a:ext cx="2236757" cy="2711920"/>
            </a:xfrm>
            <a:custGeom>
              <a:rect b="b" l="l" r="r" t="t"/>
              <a:pathLst>
                <a:path extrusionOk="0" h="2711920" w="2236757">
                  <a:moveTo>
                    <a:pt x="2236757" y="0"/>
                  </a:moveTo>
                  <a:lnTo>
                    <a:pt x="2236757" y="2597620"/>
                  </a:lnTo>
                  <a:lnTo>
                    <a:pt x="1118378" y="2711920"/>
                  </a:lnTo>
                  <a:lnTo>
                    <a:pt x="0" y="2597620"/>
                  </a:lnTo>
                  <a:lnTo>
                    <a:pt x="0" y="0"/>
                  </a:lnTo>
                  <a:lnTo>
                    <a:pt x="2236757" y="0"/>
                  </a:lnTo>
                  <a:close/>
                </a:path>
              </a:pathLst>
            </a:custGeom>
            <a:solidFill>
              <a:srgbClr val="003E74">
                <a:alpha val="80000"/>
              </a:srgbClr>
            </a:solidFill>
            <a:ln>
              <a:noFill/>
            </a:ln>
          </p:spPr>
        </p:sp>
        <p:sp>
          <p:nvSpPr>
            <p:cNvPr id="23" name="Google Shape;23;p23"/>
            <p:cNvSpPr txBox="1"/>
            <p:nvPr/>
          </p:nvSpPr>
          <p:spPr>
            <a:xfrm>
              <a:off x="0" y="-19050"/>
              <a:ext cx="2236800" cy="26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3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" name="Google Shape;24;p23"/>
          <p:cNvCxnSpPr/>
          <p:nvPr/>
        </p:nvCxnSpPr>
        <p:spPr>
          <a:xfrm>
            <a:off x="1247261" y="922075"/>
            <a:ext cx="2001600" cy="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23"/>
          <p:cNvCxnSpPr/>
          <p:nvPr/>
        </p:nvCxnSpPr>
        <p:spPr>
          <a:xfrm>
            <a:off x="1247261" y="3944679"/>
            <a:ext cx="2001600" cy="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23"/>
          <p:cNvSpPr/>
          <p:nvPr/>
        </p:nvSpPr>
        <p:spPr>
          <a:xfrm>
            <a:off x="6154726" y="-447812"/>
            <a:ext cx="5250018" cy="1953274"/>
          </a:xfrm>
          <a:custGeom>
            <a:rect b="b" l="l" r="r" t="t"/>
            <a:pathLst>
              <a:path extrusionOk="0" h="2411449" w="8898335">
                <a:moveTo>
                  <a:pt x="0" y="0"/>
                </a:moveTo>
                <a:lnTo>
                  <a:pt x="8898335" y="0"/>
                </a:lnTo>
                <a:lnTo>
                  <a:pt x="8898335" y="2411449"/>
                </a:lnTo>
                <a:lnTo>
                  <a:pt x="0" y="2411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6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23"/>
          <p:cNvSpPr/>
          <p:nvPr/>
        </p:nvSpPr>
        <p:spPr>
          <a:xfrm>
            <a:off x="7641767" y="161820"/>
            <a:ext cx="1357338" cy="593836"/>
          </a:xfrm>
          <a:custGeom>
            <a:rect b="b" l="l" r="r" t="t"/>
            <a:pathLst>
              <a:path extrusionOk="0" h="1187671" w="2714676">
                <a:moveTo>
                  <a:pt x="0" y="0"/>
                </a:moveTo>
                <a:lnTo>
                  <a:pt x="2714675" y="0"/>
                </a:lnTo>
                <a:lnTo>
                  <a:pt x="2714675" y="1187671"/>
                </a:lnTo>
                <a:lnTo>
                  <a:pt x="0" y="1187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23"/>
          <p:cNvSpPr txBox="1"/>
          <p:nvPr/>
        </p:nvSpPr>
        <p:spPr>
          <a:xfrm>
            <a:off x="673010" y="280568"/>
            <a:ext cx="3165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 CHARLES RIVER </a:t>
            </a:r>
            <a:endParaRPr b="1" i="0" sz="700" u="none" cap="none" strike="noStrike">
              <a:solidFill>
                <a:srgbClr val="000000"/>
              </a:solidFill>
              <a:latin typeface="Carlito"/>
              <a:ea typeface="Carlito"/>
              <a:cs typeface="Carlito"/>
              <a:sym typeface="Carli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WATERSHED ASSOCIATION</a:t>
            </a:r>
            <a:endParaRPr b="1" i="0" sz="700" u="none" cap="none" strike="noStrike">
              <a:solidFill>
                <a:srgbClr val="000000"/>
              </a:solidFill>
              <a:latin typeface="Carlito"/>
              <a:ea typeface="Carlito"/>
              <a:cs typeface="Carlito"/>
              <a:sym typeface="Carlito"/>
            </a:endParaRPr>
          </a:p>
        </p:txBody>
      </p:sp>
      <p:sp>
        <p:nvSpPr>
          <p:cNvPr id="29" name="Google Shape;29;p23"/>
          <p:cNvSpPr txBox="1"/>
          <p:nvPr/>
        </p:nvSpPr>
        <p:spPr>
          <a:xfrm>
            <a:off x="293295" y="1731312"/>
            <a:ext cx="3977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3"/>
          <p:cNvSpPr txBox="1"/>
          <p:nvPr>
            <p:ph type="title"/>
          </p:nvPr>
        </p:nvSpPr>
        <p:spPr>
          <a:xfrm>
            <a:off x="699500" y="1265550"/>
            <a:ext cx="3165000" cy="26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eague Spartan"/>
              <a:buNone/>
              <a:defRPr b="1" i="0" sz="44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eague Spartan"/>
              <a:buNone/>
              <a:defRPr b="1" i="0" sz="44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eague Spartan"/>
              <a:buNone/>
              <a:defRPr b="1" i="0" sz="44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eague Spartan"/>
              <a:buNone/>
              <a:defRPr b="1" i="0" sz="44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eague Spartan"/>
              <a:buNone/>
              <a:defRPr b="1" i="0" sz="44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eague Spartan"/>
              <a:buNone/>
              <a:defRPr b="1" i="0" sz="44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eague Spartan"/>
              <a:buNone/>
              <a:defRPr b="1" i="0" sz="44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eague Spartan"/>
              <a:buNone/>
              <a:defRPr b="1" i="0" sz="44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eague Spartan"/>
              <a:buNone/>
              <a:defRPr b="1" i="0" sz="44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9pPr>
          </a:lstStyle>
          <a:p/>
        </p:txBody>
      </p:sp>
      <p:sp>
        <p:nvSpPr>
          <p:cNvPr id="31" name="Google Shape;31;p23"/>
          <p:cNvSpPr txBox="1"/>
          <p:nvPr>
            <p:ph idx="1" type="subTitle"/>
          </p:nvPr>
        </p:nvSpPr>
        <p:spPr>
          <a:xfrm>
            <a:off x="1169300" y="4089675"/>
            <a:ext cx="222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rlito"/>
              <a:buNone/>
              <a:defRPr b="1" i="0" sz="15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4"/>
          <p:cNvGrpSpPr/>
          <p:nvPr/>
        </p:nvGrpSpPr>
        <p:grpSpPr>
          <a:xfrm>
            <a:off x="-100" y="-136150"/>
            <a:ext cx="9143818" cy="958075"/>
            <a:chOff x="0" y="-57150"/>
            <a:chExt cx="4816592" cy="469898"/>
          </a:xfrm>
        </p:grpSpPr>
        <p:sp>
          <p:nvSpPr>
            <p:cNvPr id="34" name="Google Shape;34;p24"/>
            <p:cNvSpPr/>
            <p:nvPr/>
          </p:nvSpPr>
          <p:spPr>
            <a:xfrm>
              <a:off x="0" y="0"/>
              <a:ext cx="4816592" cy="412748"/>
            </a:xfrm>
            <a:custGeom>
              <a:rect b="b" l="l" r="r" t="t"/>
              <a:pathLst>
                <a:path extrusionOk="0" h="41274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12748"/>
                  </a:lnTo>
                  <a:lnTo>
                    <a:pt x="0" y="412748"/>
                  </a:lnTo>
                  <a:close/>
                </a:path>
              </a:pathLst>
            </a:custGeom>
            <a:solidFill>
              <a:srgbClr val="003E74">
                <a:alpha val="80000"/>
              </a:srgbClr>
            </a:solidFill>
            <a:ln>
              <a:noFill/>
            </a:ln>
          </p:spPr>
        </p:sp>
        <p:sp>
          <p:nvSpPr>
            <p:cNvPr id="35" name="Google Shape;35;p24"/>
            <p:cNvSpPr txBox="1"/>
            <p:nvPr/>
          </p:nvSpPr>
          <p:spPr>
            <a:xfrm>
              <a:off x="0" y="-57150"/>
              <a:ext cx="48165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36;p24"/>
          <p:cNvGrpSpPr/>
          <p:nvPr/>
        </p:nvGrpSpPr>
        <p:grpSpPr>
          <a:xfrm>
            <a:off x="566300" y="1656268"/>
            <a:ext cx="4641241" cy="2871963"/>
            <a:chOff x="0" y="-19050"/>
            <a:chExt cx="1053989" cy="652200"/>
          </a:xfrm>
        </p:grpSpPr>
        <p:sp>
          <p:nvSpPr>
            <p:cNvPr id="37" name="Google Shape;37;p24"/>
            <p:cNvSpPr/>
            <p:nvPr/>
          </p:nvSpPr>
          <p:spPr>
            <a:xfrm>
              <a:off x="0" y="0"/>
              <a:ext cx="1053989" cy="633071"/>
            </a:xfrm>
            <a:custGeom>
              <a:rect b="b" l="l" r="r" t="t"/>
              <a:pathLst>
                <a:path extrusionOk="0" h="633071" w="1053989">
                  <a:moveTo>
                    <a:pt x="0" y="0"/>
                  </a:moveTo>
                  <a:lnTo>
                    <a:pt x="1053989" y="0"/>
                  </a:lnTo>
                  <a:lnTo>
                    <a:pt x="1053989" y="633071"/>
                  </a:lnTo>
                  <a:lnTo>
                    <a:pt x="0" y="633071"/>
                  </a:lnTo>
                  <a:close/>
                </a:path>
              </a:pathLst>
            </a:custGeom>
            <a:solidFill>
              <a:srgbClr val="00A19F">
                <a:alpha val="80000"/>
              </a:srgbClr>
            </a:solidFill>
            <a:ln>
              <a:noFill/>
            </a:ln>
          </p:spPr>
        </p:sp>
        <p:sp>
          <p:nvSpPr>
            <p:cNvPr id="38" name="Google Shape;38;p24"/>
            <p:cNvSpPr txBox="1"/>
            <p:nvPr/>
          </p:nvSpPr>
          <p:spPr>
            <a:xfrm>
              <a:off x="0" y="-19050"/>
              <a:ext cx="1053900" cy="65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550" lIns="22550" spcFirstLastPara="1" rIns="22550" wrap="square" tIns="22550">
              <a:noAutofit/>
            </a:bodyPr>
            <a:lstStyle/>
            <a:p>
              <a:pPr indent="0" lvl="0" marL="0" marR="0" rtl="0" algn="ctr">
                <a:lnSpc>
                  <a:spcPct val="388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" name="Google Shape;39;p24"/>
          <p:cNvCxnSpPr/>
          <p:nvPr/>
        </p:nvCxnSpPr>
        <p:spPr>
          <a:xfrm flipH="1" rot="10800000">
            <a:off x="822221" y="2508915"/>
            <a:ext cx="3680400" cy="27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24"/>
          <p:cNvSpPr/>
          <p:nvPr/>
        </p:nvSpPr>
        <p:spPr>
          <a:xfrm>
            <a:off x="7858097" y="84576"/>
            <a:ext cx="1180923" cy="516654"/>
          </a:xfrm>
          <a:custGeom>
            <a:rect b="b" l="l" r="r" t="t"/>
            <a:pathLst>
              <a:path extrusionOk="0" h="1033307" w="2361845">
                <a:moveTo>
                  <a:pt x="0" y="0"/>
                </a:moveTo>
                <a:lnTo>
                  <a:pt x="2361846" y="0"/>
                </a:lnTo>
                <a:lnTo>
                  <a:pt x="2361846" y="1033308"/>
                </a:lnTo>
                <a:lnTo>
                  <a:pt x="0" y="1033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" name="Google Shape;41;p24"/>
          <p:cNvSpPr txBox="1"/>
          <p:nvPr>
            <p:ph type="title"/>
          </p:nvPr>
        </p:nvSpPr>
        <p:spPr>
          <a:xfrm>
            <a:off x="822225" y="1852575"/>
            <a:ext cx="64752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eague Spartan"/>
              <a:buNone/>
              <a:defRPr b="1" i="0" sz="36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45000" y="2626850"/>
            <a:ext cx="4068900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●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○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■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●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○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■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●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○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■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25"/>
          <p:cNvGrpSpPr/>
          <p:nvPr/>
        </p:nvGrpSpPr>
        <p:grpSpPr>
          <a:xfrm>
            <a:off x="0" y="0"/>
            <a:ext cx="4206537" cy="5135785"/>
            <a:chOff x="-100" y="0"/>
            <a:chExt cx="4265400" cy="5143500"/>
          </a:xfrm>
        </p:grpSpPr>
        <p:sp>
          <p:nvSpPr>
            <p:cNvPr id="45" name="Google Shape;45;p25"/>
            <p:cNvSpPr/>
            <p:nvPr/>
          </p:nvSpPr>
          <p:spPr>
            <a:xfrm>
              <a:off x="-100" y="7962"/>
              <a:ext cx="1476300" cy="5135400"/>
            </a:xfrm>
            <a:prstGeom prst="rtTriangle">
              <a:avLst/>
            </a:prstGeom>
            <a:solidFill>
              <a:srgbClr val="003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5"/>
            <p:cNvSpPr/>
            <p:nvPr/>
          </p:nvSpPr>
          <p:spPr>
            <a:xfrm flipH="1">
              <a:off x="-100" y="0"/>
              <a:ext cx="4265400" cy="5143500"/>
            </a:xfrm>
            <a:prstGeom prst="parallelogram">
              <a:avLst>
                <a:gd fmla="val 25000" name="adj"/>
              </a:avLst>
            </a:prstGeom>
            <a:solidFill>
              <a:srgbClr val="003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25"/>
          <p:cNvSpPr/>
          <p:nvPr/>
        </p:nvSpPr>
        <p:spPr>
          <a:xfrm>
            <a:off x="368172" y="295345"/>
            <a:ext cx="1297899" cy="565006"/>
          </a:xfrm>
          <a:custGeom>
            <a:rect b="b" l="l" r="r" t="t"/>
            <a:pathLst>
              <a:path extrusionOk="0" h="1130011" w="2582883">
                <a:moveTo>
                  <a:pt x="0" y="0"/>
                </a:moveTo>
                <a:lnTo>
                  <a:pt x="2582883" y="0"/>
                </a:lnTo>
                <a:lnTo>
                  <a:pt x="2582883" y="1130011"/>
                </a:lnTo>
                <a:lnTo>
                  <a:pt x="0" y="11300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8" name="Google Shape;48;p25"/>
          <p:cNvCxnSpPr/>
          <p:nvPr/>
        </p:nvCxnSpPr>
        <p:spPr>
          <a:xfrm>
            <a:off x="368172" y="2862201"/>
            <a:ext cx="26931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25"/>
          <p:cNvSpPr txBox="1"/>
          <p:nvPr>
            <p:ph type="title"/>
          </p:nvPr>
        </p:nvSpPr>
        <p:spPr>
          <a:xfrm>
            <a:off x="368175" y="1285825"/>
            <a:ext cx="45915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eague Spartan"/>
              <a:buNone/>
              <a:defRPr b="1" i="0" sz="44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5"/>
          <p:cNvSpPr txBox="1"/>
          <p:nvPr>
            <p:ph idx="1" type="subTitle"/>
          </p:nvPr>
        </p:nvSpPr>
        <p:spPr>
          <a:xfrm>
            <a:off x="422500" y="3012625"/>
            <a:ext cx="2638800" cy="19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rlito"/>
              <a:buNone/>
              <a:defRPr b="1" i="0" sz="18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26"/>
          <p:cNvGrpSpPr/>
          <p:nvPr/>
        </p:nvGrpSpPr>
        <p:grpSpPr>
          <a:xfrm>
            <a:off x="0" y="-111101"/>
            <a:ext cx="9143818" cy="933029"/>
            <a:chOff x="0" y="-57150"/>
            <a:chExt cx="4816592" cy="469898"/>
          </a:xfrm>
        </p:grpSpPr>
        <p:sp>
          <p:nvSpPr>
            <p:cNvPr id="53" name="Google Shape;53;p26"/>
            <p:cNvSpPr/>
            <p:nvPr/>
          </p:nvSpPr>
          <p:spPr>
            <a:xfrm>
              <a:off x="0" y="0"/>
              <a:ext cx="4816592" cy="412748"/>
            </a:xfrm>
            <a:custGeom>
              <a:rect b="b" l="l" r="r" t="t"/>
              <a:pathLst>
                <a:path extrusionOk="0" h="41274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12748"/>
                  </a:lnTo>
                  <a:lnTo>
                    <a:pt x="0" y="412748"/>
                  </a:lnTo>
                  <a:close/>
                </a:path>
              </a:pathLst>
            </a:custGeom>
            <a:solidFill>
              <a:srgbClr val="003E74">
                <a:alpha val="80000"/>
              </a:srgbClr>
            </a:solidFill>
            <a:ln>
              <a:noFill/>
            </a:ln>
          </p:spPr>
        </p:sp>
        <p:sp>
          <p:nvSpPr>
            <p:cNvPr id="54" name="Google Shape;54;p26"/>
            <p:cNvSpPr txBox="1"/>
            <p:nvPr/>
          </p:nvSpPr>
          <p:spPr>
            <a:xfrm>
              <a:off x="0" y="-57150"/>
              <a:ext cx="4816500" cy="46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26"/>
          <p:cNvSpPr/>
          <p:nvPr/>
        </p:nvSpPr>
        <p:spPr>
          <a:xfrm>
            <a:off x="7858097" y="84576"/>
            <a:ext cx="1180923" cy="516654"/>
          </a:xfrm>
          <a:custGeom>
            <a:rect b="b" l="l" r="r" t="t"/>
            <a:pathLst>
              <a:path extrusionOk="0" h="1033307" w="2361845">
                <a:moveTo>
                  <a:pt x="0" y="0"/>
                </a:moveTo>
                <a:lnTo>
                  <a:pt x="2361846" y="0"/>
                </a:lnTo>
                <a:lnTo>
                  <a:pt x="2361846" y="1033308"/>
                </a:lnTo>
                <a:lnTo>
                  <a:pt x="0" y="1033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6" name="Google Shape;56;p26"/>
          <p:cNvCxnSpPr/>
          <p:nvPr/>
        </p:nvCxnSpPr>
        <p:spPr>
          <a:xfrm>
            <a:off x="599489" y="2692265"/>
            <a:ext cx="35562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26"/>
          <p:cNvCxnSpPr/>
          <p:nvPr/>
        </p:nvCxnSpPr>
        <p:spPr>
          <a:xfrm>
            <a:off x="4655589" y="2692252"/>
            <a:ext cx="35562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26"/>
          <p:cNvSpPr txBox="1"/>
          <p:nvPr>
            <p:ph type="title"/>
          </p:nvPr>
        </p:nvSpPr>
        <p:spPr>
          <a:xfrm>
            <a:off x="603700" y="2092825"/>
            <a:ext cx="35562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ague Spartan"/>
              <a:buNone/>
              <a:defRPr b="1" i="0" sz="20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6"/>
          <p:cNvSpPr txBox="1"/>
          <p:nvPr>
            <p:ph idx="2" type="title"/>
          </p:nvPr>
        </p:nvSpPr>
        <p:spPr>
          <a:xfrm>
            <a:off x="4655600" y="2092825"/>
            <a:ext cx="35562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ague Spartan"/>
              <a:buNone/>
              <a:defRPr b="1" i="0" sz="20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99625" y="2792775"/>
            <a:ext cx="35562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●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○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■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●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○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■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●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○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■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9pPr>
          </a:lstStyle>
          <a:p/>
        </p:txBody>
      </p:sp>
      <p:sp>
        <p:nvSpPr>
          <p:cNvPr id="61" name="Google Shape;61;p26"/>
          <p:cNvSpPr txBox="1"/>
          <p:nvPr>
            <p:ph idx="3" type="body"/>
          </p:nvPr>
        </p:nvSpPr>
        <p:spPr>
          <a:xfrm>
            <a:off x="4655600" y="2917425"/>
            <a:ext cx="35562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●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○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■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●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○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■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●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○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rlito"/>
              <a:buChar char="■"/>
              <a:defRPr b="1" i="0" sz="1400" u="none" cap="none" strike="noStrike">
                <a:solidFill>
                  <a:schemeClr val="lt1"/>
                </a:solidFill>
                <a:latin typeface="Carlito"/>
                <a:ea typeface="Carlito"/>
                <a:cs typeface="Carlito"/>
                <a:sym typeface="Carl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/>
          <p:nvPr/>
        </p:nvSpPr>
        <p:spPr>
          <a:xfrm>
            <a:off x="6080148" y="-619250"/>
            <a:ext cx="9126179" cy="2267196"/>
          </a:xfrm>
          <a:custGeom>
            <a:rect b="b" l="l" r="r" t="t"/>
            <a:pathLst>
              <a:path extrusionOk="0" h="4534391" w="22958942">
                <a:moveTo>
                  <a:pt x="0" y="0"/>
                </a:moveTo>
                <a:lnTo>
                  <a:pt x="22958941" y="0"/>
                </a:lnTo>
                <a:lnTo>
                  <a:pt x="22958941" y="4534391"/>
                </a:lnTo>
                <a:lnTo>
                  <a:pt x="0" y="45343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" name="Google Shape;65;p27"/>
          <p:cNvSpPr/>
          <p:nvPr/>
        </p:nvSpPr>
        <p:spPr>
          <a:xfrm>
            <a:off x="7527737" y="217433"/>
            <a:ext cx="1357338" cy="593836"/>
          </a:xfrm>
          <a:custGeom>
            <a:rect b="b" l="l" r="r" t="t"/>
            <a:pathLst>
              <a:path extrusionOk="0" h="1187671" w="2714676">
                <a:moveTo>
                  <a:pt x="0" y="0"/>
                </a:moveTo>
                <a:lnTo>
                  <a:pt x="2714676" y="0"/>
                </a:lnTo>
                <a:lnTo>
                  <a:pt x="2714676" y="1187670"/>
                </a:lnTo>
                <a:lnTo>
                  <a:pt x="0" y="1187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66" name="Google Shape;66;p27"/>
          <p:cNvCxnSpPr/>
          <p:nvPr/>
        </p:nvCxnSpPr>
        <p:spPr>
          <a:xfrm>
            <a:off x="372404" y="4853040"/>
            <a:ext cx="279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27"/>
          <p:cNvSpPr txBox="1"/>
          <p:nvPr>
            <p:ph type="title"/>
          </p:nvPr>
        </p:nvSpPr>
        <p:spPr>
          <a:xfrm>
            <a:off x="278200" y="4032875"/>
            <a:ext cx="68055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eague Spartan"/>
              <a:buNone/>
              <a:defRPr b="1" i="0" sz="40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/>
          <p:nvPr>
            <p:ph idx="2" type="pic"/>
          </p:nvPr>
        </p:nvSpPr>
        <p:spPr>
          <a:xfrm>
            <a:off x="3980100" y="-25650"/>
            <a:ext cx="5224500" cy="52047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8"/>
          <p:cNvSpPr/>
          <p:nvPr/>
        </p:nvSpPr>
        <p:spPr>
          <a:xfrm>
            <a:off x="-95700" y="-25650"/>
            <a:ext cx="4075800" cy="5240100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8"/>
          <p:cNvSpPr/>
          <p:nvPr/>
        </p:nvSpPr>
        <p:spPr>
          <a:xfrm>
            <a:off x="368413" y="295964"/>
            <a:ext cx="1177838" cy="515304"/>
          </a:xfrm>
          <a:custGeom>
            <a:rect b="b" l="l" r="r" t="t"/>
            <a:pathLst>
              <a:path extrusionOk="0" h="1030608" w="2355676">
                <a:moveTo>
                  <a:pt x="0" y="0"/>
                </a:moveTo>
                <a:lnTo>
                  <a:pt x="2355676" y="0"/>
                </a:lnTo>
                <a:lnTo>
                  <a:pt x="2355676" y="1030608"/>
                </a:lnTo>
                <a:lnTo>
                  <a:pt x="0" y="10306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72" name="Google Shape;72;p28"/>
          <p:cNvCxnSpPr/>
          <p:nvPr/>
        </p:nvCxnSpPr>
        <p:spPr>
          <a:xfrm>
            <a:off x="368432" y="3609314"/>
            <a:ext cx="22986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28"/>
          <p:cNvSpPr txBox="1"/>
          <p:nvPr/>
        </p:nvSpPr>
        <p:spPr>
          <a:xfrm>
            <a:off x="368413" y="1289988"/>
            <a:ext cx="40758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74" name="Google Shape;74;p28"/>
          <p:cNvSpPr txBox="1"/>
          <p:nvPr>
            <p:ph type="title"/>
          </p:nvPr>
        </p:nvSpPr>
        <p:spPr>
          <a:xfrm>
            <a:off x="296150" y="1254138"/>
            <a:ext cx="3073800" cy="26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eague Spartan"/>
              <a:buNone/>
              <a:defRPr b="1" i="0" sz="44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19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hyperlink" Target="https://www.youtube.com/watch?v=mGYYY6GFVaU&amp;t=1s" TargetMode="External"/><Relationship Id="rId5" Type="http://schemas.openxmlformats.org/officeDocument/2006/relationships/hyperlink" Target="https://www.youtube.com/watch?v=mGYYY6GFVaU&amp;t=1s" TargetMode="External"/><Relationship Id="rId6" Type="http://schemas.openxmlformats.org/officeDocument/2006/relationships/hyperlink" Target="https://www.youtube.com/watch?v=mGYYY6GFVaU&amp;t=1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canva.com/design/DAHCdbtvFm8/eo0EvtwtH-MnD-ppLqyfrQ/edit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/>
          <p:nvPr/>
        </p:nvSpPr>
        <p:spPr>
          <a:xfrm>
            <a:off x="520700" y="0"/>
            <a:ext cx="5374075" cy="5007425"/>
          </a:xfrm>
          <a:prstGeom prst="flowChartOffpageConnector">
            <a:avLst/>
          </a:prstGeom>
          <a:solidFill>
            <a:srgbClr val="003E74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 txBox="1"/>
          <p:nvPr>
            <p:ph type="title"/>
          </p:nvPr>
        </p:nvSpPr>
        <p:spPr>
          <a:xfrm>
            <a:off x="520700" y="1161925"/>
            <a:ext cx="5374200" cy="19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Film Viewing:</a:t>
            </a:r>
            <a:endParaRPr b="1" i="0" sz="4200" u="none" cap="none" strike="noStrike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1" lang="en" sz="4200" u="none" cap="none" strike="noStrike">
                <a:solidFill>
                  <a:schemeClr val="lt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Reconnecting Rivers</a:t>
            </a:r>
            <a:endParaRPr b="1" i="1" sz="4200" u="none" cap="none" strike="noStrike">
              <a:solidFill>
                <a:schemeClr val="lt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7" name="Google Shape;127;p1"/>
          <p:cNvSpPr txBox="1"/>
          <p:nvPr>
            <p:ph idx="1" type="subTitle"/>
          </p:nvPr>
        </p:nvSpPr>
        <p:spPr>
          <a:xfrm>
            <a:off x="1776750" y="3577525"/>
            <a:ext cx="28551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 6th, 2026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Dam Busters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1"/>
          <p:cNvCxnSpPr/>
          <p:nvPr/>
        </p:nvCxnSpPr>
        <p:spPr>
          <a:xfrm>
            <a:off x="1819750" y="1076925"/>
            <a:ext cx="27771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" name="Google Shape;129;p1"/>
          <p:cNvCxnSpPr/>
          <p:nvPr/>
        </p:nvCxnSpPr>
        <p:spPr>
          <a:xfrm>
            <a:off x="1815750" y="3380725"/>
            <a:ext cx="27771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0" name="Google Shape;13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5188" y="232750"/>
            <a:ext cx="1706225" cy="746476"/>
          </a:xfrm>
          <a:prstGeom prst="rect">
            <a:avLst/>
          </a:prstGeom>
          <a:noFill/>
          <a:ln>
            <a:noFill/>
          </a:ln>
          <a:effectLst>
            <a:outerShdw blurRad="514350" rotWithShape="0" algn="bl" dir="5400000" dist="19050">
              <a:srgbClr val="000000">
                <a:alpha val="70196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19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0" y="130100"/>
            <a:ext cx="2491500" cy="834300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AGENDA</a:t>
            </a:r>
            <a:endParaRPr b="1" i="0" sz="3600" u="none" cap="none" strike="noStrike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0" y="1509100"/>
            <a:ext cx="6255300" cy="2876700"/>
          </a:xfrm>
          <a:prstGeom prst="rect">
            <a:avLst/>
          </a:prstGeom>
          <a:solidFill>
            <a:srgbClr val="003E74"/>
          </a:solidFill>
          <a:ln cap="flat" cmpd="sng" w="9525">
            <a:solidFill>
              <a:srgbClr val="003E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94350" y="1734550"/>
            <a:ext cx="6066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12:00 P.M.</a:t>
            </a:r>
            <a:r>
              <a:rPr b="0" i="0" lang="en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— Welcome</a:t>
            </a:r>
            <a:endParaRPr b="0" i="0" sz="2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12:05 P.M.</a:t>
            </a:r>
            <a:r>
              <a:rPr b="0" i="0" lang="en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— Introduction</a:t>
            </a:r>
            <a:endParaRPr b="0" i="0" sz="2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12:10 P.M. </a:t>
            </a:r>
            <a:r>
              <a:rPr b="0" i="0" lang="en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— Showing: </a:t>
            </a:r>
            <a:r>
              <a:rPr b="0" i="1" lang="en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Reconnecting Rivers</a:t>
            </a:r>
            <a:endParaRPr b="0" i="0" sz="2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12:30 P.M. </a:t>
            </a:r>
            <a:r>
              <a:rPr b="0" i="0" lang="en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— Toolkit</a:t>
            </a:r>
            <a:endParaRPr b="0" i="0" sz="2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12:35 P.M.</a:t>
            </a:r>
            <a:r>
              <a:rPr b="0" i="0" lang="en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— Q&amp;A / Discussion</a:t>
            </a:r>
            <a:endParaRPr b="0" i="0" sz="2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6336725" y="1623700"/>
            <a:ext cx="2613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</a:pPr>
            <a:r>
              <a:rPr b="0" i="0" lang="en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🍿</a:t>
            </a:r>
            <a:endParaRPr b="0" i="0" sz="1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/>
        </p:nvSpPr>
        <p:spPr>
          <a:xfrm>
            <a:off x="0" y="130100"/>
            <a:ext cx="7764900" cy="834300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FILM INTRODUCTION</a:t>
            </a:r>
            <a:endParaRPr b="1" i="0" sz="3600" u="none" cap="none" strike="noStrike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44" name="Google Shape;144;p3" title="DSC_7235.jpg"/>
          <p:cNvPicPr preferRelativeResize="0"/>
          <p:nvPr/>
        </p:nvPicPr>
        <p:blipFill rotWithShape="1">
          <a:blip r:embed="rId3">
            <a:alphaModFix/>
          </a:blip>
          <a:srcRect b="0" l="18531" r="30729" t="13763"/>
          <a:stretch/>
        </p:blipFill>
        <p:spPr>
          <a:xfrm>
            <a:off x="796875" y="2024700"/>
            <a:ext cx="2030026" cy="230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640750" y="4283525"/>
            <a:ext cx="212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Yari Wolinsky</a:t>
            </a:r>
            <a:endParaRPr b="1" i="0" sz="17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en" sz="17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Filmmaker </a:t>
            </a:r>
            <a:endParaRPr b="0" i="1" sz="17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439082" y="1079512"/>
            <a:ext cx="2728200" cy="83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7425" lIns="47425" spcFirstLastPara="1" rIns="47425" wrap="square" tIns="47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6"/>
              <a:buFont typeface="Arial"/>
              <a:buNone/>
            </a:pPr>
            <a:r>
              <a:t/>
            </a:r>
            <a:endParaRPr b="0" i="0" sz="726" u="none" cap="none" strike="noStrike">
              <a:solidFill>
                <a:srgbClr val="000000"/>
              </a:solidFill>
              <a:highlight>
                <a:srgbClr val="F0F4F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3" title="45 Ratio Post Instagram (45).png"/>
          <p:cNvPicPr preferRelativeResize="0"/>
          <p:nvPr/>
        </p:nvPicPr>
        <p:blipFill rotWithShape="1">
          <a:blip r:embed="rId4">
            <a:alphaModFix/>
          </a:blip>
          <a:srcRect b="39500" l="0" r="0" t="38966"/>
          <a:stretch/>
        </p:blipFill>
        <p:spPr>
          <a:xfrm>
            <a:off x="298550" y="1080446"/>
            <a:ext cx="3011626" cy="81066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 txBox="1"/>
          <p:nvPr/>
        </p:nvSpPr>
        <p:spPr>
          <a:xfrm>
            <a:off x="3385200" y="1159988"/>
            <a:ext cx="5426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Finding Innovative Solutions to Our Changing Environment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Produced by Turnaround Films</a:t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p3" title="TAF_s02e01_00013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5699" y="1865037"/>
            <a:ext cx="4485706" cy="252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"/>
          <p:cNvSpPr txBox="1"/>
          <p:nvPr/>
        </p:nvSpPr>
        <p:spPr>
          <a:xfrm>
            <a:off x="4532850" y="4416213"/>
            <a:ext cx="313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1" lang="en" sz="1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When in Drought, Massachusetts</a:t>
            </a:r>
            <a:endParaRPr b="0" i="1" sz="17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2023</a:t>
            </a:r>
            <a:endParaRPr b="0" i="0" sz="17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4" title="Untitled design.png"/>
          <p:cNvPicPr preferRelativeResize="0"/>
          <p:nvPr/>
        </p:nvPicPr>
        <p:blipFill rotWithShape="1">
          <a:blip r:embed="rId3">
            <a:alphaModFix/>
          </a:blip>
          <a:srcRect b="9551" l="0" r="0" t="9921"/>
          <a:stretch/>
        </p:blipFill>
        <p:spPr>
          <a:xfrm>
            <a:off x="1379600" y="-57875"/>
            <a:ext cx="6530775" cy="52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/>
          <p:nvPr/>
        </p:nvSpPr>
        <p:spPr>
          <a:xfrm>
            <a:off x="3559038" y="1772250"/>
            <a:ext cx="2025900" cy="1734000"/>
          </a:xfrm>
          <a:prstGeom prst="rect">
            <a:avLst/>
          </a:prstGeom>
          <a:solidFill>
            <a:srgbClr val="003E7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3420288" y="2134800"/>
            <a:ext cx="23034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" sz="2400" u="sng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Reconnecting </a:t>
            </a:r>
            <a:endParaRPr b="0" i="0" sz="2400" u="none" cap="none" strike="noStrik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en" sz="2400" u="sng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Rivers</a:t>
            </a:r>
            <a:r>
              <a:rPr b="1" i="0" lang="en" sz="2400" u="sng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b="1" i="0" sz="2400" u="none" cap="none" strike="noStrik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75" y="1591809"/>
            <a:ext cx="4720251" cy="263974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0" y="130100"/>
            <a:ext cx="7764900" cy="834300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SHORT FILM TOOLKIT</a:t>
            </a:r>
            <a:endParaRPr b="1" i="0" sz="3600" u="none" cap="none" strike="noStrike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048400" y="1741825"/>
            <a:ext cx="3641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Includes, for both adults &amp; youth/educators:</a:t>
            </a:r>
            <a:endParaRPr b="1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Pre-screening questions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terms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Test your knowledge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Post-screening questions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●"/>
            </a:pPr>
            <a:r>
              <a:rPr b="0" i="0" lang="en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Additional resources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4691100" y="1121320"/>
            <a:ext cx="3957900" cy="3783600"/>
          </a:xfrm>
          <a:prstGeom prst="flowChartAlternateProcess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494975" y="1121320"/>
            <a:ext cx="3957900" cy="3783600"/>
          </a:xfrm>
          <a:prstGeom prst="flowChartAlternateProcess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0" y="130100"/>
            <a:ext cx="7764900" cy="834300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TOOLKIT - QUESTIONS &amp; PROMPTS</a:t>
            </a:r>
            <a:endParaRPr b="1" i="0" sz="3600" u="none" cap="none" strike="noStrike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653225" y="1626769"/>
            <a:ext cx="3641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Pre-Screening Questions</a:t>
            </a:r>
            <a:endParaRPr b="1" i="0" sz="1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well do you know the waterways in the your community? The history? </a:t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 dams impact your life? </a:t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Have you ever heard of the term “Indigenous Sovereignty”? </a:t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653225" y="2950369"/>
            <a:ext cx="3641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Post-Screening Questions</a:t>
            </a:r>
            <a:endParaRPr b="1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can, or should, we change our thinking about rivers? Our relationship to them?</a:t>
            </a:r>
            <a:r>
              <a:rPr b="0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does dam removal tie into the larger goal of restoring degraded habitat in the Commonwealth?</a:t>
            </a:r>
            <a:r>
              <a:rPr b="0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4892275" y="1636120"/>
            <a:ext cx="3641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Pre-Screening Questions</a:t>
            </a:r>
            <a:endParaRPr b="1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Can you name any rivers or streams in your town/city? </a:t>
            </a:r>
            <a:endParaRPr b="1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are some of the reasons people build dams?</a:t>
            </a:r>
            <a:r>
              <a:rPr b="0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4806425" y="2852020"/>
            <a:ext cx="3641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Post-Screening Questions</a:t>
            </a:r>
            <a:endParaRPr b="1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Imagine you’re a fish living in a river where there’s a dam - how would you feel if you woke up and the dam was removed?</a:t>
            </a:r>
            <a:r>
              <a:rPr b="0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can you do to support a river in your community?</a:t>
            </a:r>
            <a:r>
              <a:rPr b="0" i="0" lang="en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1814075" y="1178645"/>
            <a:ext cx="131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3E74"/>
                </a:solidFill>
                <a:latin typeface="Lato"/>
                <a:ea typeface="Lato"/>
                <a:cs typeface="Lato"/>
                <a:sym typeface="Lato"/>
              </a:rPr>
              <a:t>ADULTS</a:t>
            </a:r>
            <a:endParaRPr b="0" i="0" sz="1800" u="none" cap="none" strike="noStrike">
              <a:solidFill>
                <a:srgbClr val="003E7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5164950" y="1178645"/>
            <a:ext cx="301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3E74"/>
                </a:solidFill>
                <a:latin typeface="Lato"/>
                <a:ea typeface="Lato"/>
                <a:cs typeface="Lato"/>
                <a:sym typeface="Lato"/>
              </a:rPr>
              <a:t>YOUTH/EDUCATORS</a:t>
            </a:r>
            <a:endParaRPr b="0" i="0" sz="1800" u="none" cap="none" strike="noStrike">
              <a:solidFill>
                <a:srgbClr val="003E7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/>
        </p:nvSpPr>
        <p:spPr>
          <a:xfrm>
            <a:off x="0" y="130100"/>
            <a:ext cx="7764900" cy="834300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Q&amp;A / DISCUSSION</a:t>
            </a:r>
            <a:endParaRPr b="1" i="0" sz="3600" u="none" cap="none" strike="noStrike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83" name="Google Shape;183;p7" title="DSC_7235.jpg"/>
          <p:cNvPicPr preferRelativeResize="0"/>
          <p:nvPr/>
        </p:nvPicPr>
        <p:blipFill rotWithShape="1">
          <a:blip r:embed="rId3">
            <a:alphaModFix/>
          </a:blip>
          <a:srcRect b="0" l="18531" r="30729" t="13763"/>
          <a:stretch/>
        </p:blipFill>
        <p:spPr>
          <a:xfrm>
            <a:off x="612450" y="1341350"/>
            <a:ext cx="2084355" cy="236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 txBox="1"/>
          <p:nvPr/>
        </p:nvSpPr>
        <p:spPr>
          <a:xfrm>
            <a:off x="633121" y="3707589"/>
            <a:ext cx="20430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150" lIns="83150" spcFirstLastPara="1" rIns="83150" wrap="square" tIns="83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6"/>
              <a:buFont typeface="Arial"/>
              <a:buNone/>
            </a:pPr>
            <a:r>
              <a:rPr b="1" i="0" lang="en" sz="154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Yari Wolinsky</a:t>
            </a:r>
            <a:endParaRPr b="1" i="0" sz="1546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6"/>
              <a:buFont typeface="Arial"/>
              <a:buNone/>
            </a:pPr>
            <a:r>
              <a:rPr b="0" i="1" lang="en" sz="154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Filmmaker </a:t>
            </a:r>
            <a:endParaRPr b="0" i="1" sz="1546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6"/>
              <a:buFont typeface="Arial"/>
              <a:buNone/>
            </a:pPr>
            <a:r>
              <a:rPr b="0" i="1" lang="en" sz="154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Turnaround Films</a:t>
            </a:r>
            <a:endParaRPr b="0" i="1" sz="1546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5" name="Google Shape;185;p7" title="Amber Siegel Headshot_Team Letter.jpg"/>
          <p:cNvPicPr preferRelativeResize="0"/>
          <p:nvPr/>
        </p:nvPicPr>
        <p:blipFill rotWithShape="1">
          <a:blip r:embed="rId4">
            <a:alphaModFix/>
          </a:blip>
          <a:srcRect b="0" l="20606" r="20671" t="0"/>
          <a:stretch/>
        </p:blipFill>
        <p:spPr>
          <a:xfrm>
            <a:off x="3437471" y="1341350"/>
            <a:ext cx="2084355" cy="236623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3351051" y="3707600"/>
            <a:ext cx="22572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150" lIns="83150" spcFirstLastPara="1" rIns="83150" wrap="square" tIns="83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6"/>
              <a:buFont typeface="Arial"/>
              <a:buNone/>
            </a:pPr>
            <a:r>
              <a:rPr b="1" i="0" lang="en" sz="154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Amber Siegel</a:t>
            </a:r>
            <a:endParaRPr b="1" i="0" sz="1546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6"/>
              <a:buFont typeface="Arial"/>
              <a:buNone/>
            </a:pPr>
            <a:r>
              <a:rPr b="0" i="1" lang="en" sz="154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Sr. Restoration Manager</a:t>
            </a:r>
            <a:endParaRPr b="0" i="1" sz="1546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6"/>
              <a:buFont typeface="Arial"/>
              <a:buNone/>
            </a:pPr>
            <a:r>
              <a:rPr b="0" i="1" lang="en" sz="154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CRWA</a:t>
            </a:r>
            <a:endParaRPr b="0" i="1" sz="1546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6192751" y="3707600"/>
            <a:ext cx="23388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83150" lIns="83150" spcFirstLastPara="1" rIns="83150" wrap="square" tIns="83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6"/>
              <a:buFont typeface="Arial"/>
              <a:buNone/>
            </a:pPr>
            <a:r>
              <a:rPr b="1" i="0" lang="en" sz="154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Lisa Kumpf</a:t>
            </a:r>
            <a:endParaRPr b="1" i="0" sz="1546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6"/>
              <a:buFont typeface="Arial"/>
              <a:buNone/>
            </a:pPr>
            <a:r>
              <a:rPr b="0" i="1" lang="en" sz="154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River Restoration Director</a:t>
            </a:r>
            <a:endParaRPr b="0" i="1" sz="1546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6"/>
              <a:buFont typeface="Arial"/>
              <a:buNone/>
            </a:pPr>
            <a:r>
              <a:rPr b="0" i="1" lang="en" sz="1546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CRWA</a:t>
            </a:r>
            <a:endParaRPr b="0" i="1" sz="1546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8" name="Google Shape;188;p7" title="Slide 3_Headshot_Lisa.jpg"/>
          <p:cNvPicPr preferRelativeResize="0"/>
          <p:nvPr/>
        </p:nvPicPr>
        <p:blipFill rotWithShape="1">
          <a:blip r:embed="rId5">
            <a:alphaModFix/>
          </a:blip>
          <a:srcRect b="18904" l="0" r="0" t="0"/>
          <a:stretch/>
        </p:blipFill>
        <p:spPr>
          <a:xfrm>
            <a:off x="6319975" y="1341338"/>
            <a:ext cx="2084351" cy="236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