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0"/>
  </p:notesMasterIdLst>
  <p:handoutMasterIdLst>
    <p:handoutMasterId r:id="rId31"/>
  </p:handoutMasterIdLst>
  <p:sldIdLst>
    <p:sldId id="262" r:id="rId2"/>
    <p:sldId id="257" r:id="rId3"/>
    <p:sldId id="275" r:id="rId4"/>
    <p:sldId id="278" r:id="rId5"/>
    <p:sldId id="258" r:id="rId6"/>
    <p:sldId id="274" r:id="rId7"/>
    <p:sldId id="273" r:id="rId8"/>
    <p:sldId id="280" r:id="rId9"/>
    <p:sldId id="276" r:id="rId10"/>
    <p:sldId id="281" r:id="rId11"/>
    <p:sldId id="282" r:id="rId12"/>
    <p:sldId id="285" r:id="rId13"/>
    <p:sldId id="286" r:id="rId14"/>
    <p:sldId id="260" r:id="rId15"/>
    <p:sldId id="758" r:id="rId16"/>
    <p:sldId id="759" r:id="rId17"/>
    <p:sldId id="754" r:id="rId18"/>
    <p:sldId id="756" r:id="rId19"/>
    <p:sldId id="760" r:id="rId20"/>
    <p:sldId id="761" r:id="rId21"/>
    <p:sldId id="279" r:id="rId22"/>
    <p:sldId id="757" r:id="rId23"/>
    <p:sldId id="752" r:id="rId24"/>
    <p:sldId id="750" r:id="rId25"/>
    <p:sldId id="266" r:id="rId26"/>
    <p:sldId id="753" r:id="rId27"/>
    <p:sldId id="272" r:id="rId28"/>
    <p:sldId id="748" r:id="rId29"/>
  </p:sldIdLst>
  <p:sldSz cx="9144000" cy="6858000" type="screen4x3"/>
  <p:notesSz cx="7010400" cy="91598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AC33873-C3F1-48CD-95D0-FD6CF3C2856D}">
          <p14:sldIdLst>
            <p14:sldId id="262"/>
            <p14:sldId id="257"/>
            <p14:sldId id="275"/>
            <p14:sldId id="278"/>
            <p14:sldId id="258"/>
            <p14:sldId id="274"/>
            <p14:sldId id="273"/>
            <p14:sldId id="280"/>
            <p14:sldId id="276"/>
            <p14:sldId id="281"/>
            <p14:sldId id="282"/>
            <p14:sldId id="285"/>
            <p14:sldId id="286"/>
            <p14:sldId id="260"/>
            <p14:sldId id="758"/>
            <p14:sldId id="759"/>
            <p14:sldId id="754"/>
            <p14:sldId id="756"/>
            <p14:sldId id="760"/>
            <p14:sldId id="761"/>
            <p14:sldId id="279"/>
            <p14:sldId id="757"/>
            <p14:sldId id="752"/>
            <p14:sldId id="750"/>
            <p14:sldId id="266"/>
            <p14:sldId id="753"/>
            <p14:sldId id="272"/>
            <p14:sldId id="74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8A5926A-C0AD-2367-6B7B-7AFFD8DFFC5D}" name="Natalie G. Koncki" initials="NK" userId="S::NGKoncki@tighebond.com::4976e122-4249-4e3a-9db5-030cb9fffc7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66"/>
    <a:srgbClr val="0072AF"/>
    <a:srgbClr val="FB9BAB"/>
    <a:srgbClr val="0A5D8E"/>
    <a:srgbClr val="8AC325"/>
    <a:srgbClr val="0065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18" autoAdjust="0"/>
    <p:restoredTop sz="89688" autoAdjust="0"/>
  </p:normalViewPr>
  <p:slideViewPr>
    <p:cSldViewPr snapToGrid="0" showGuides="1">
      <p:cViewPr varScale="1">
        <p:scale>
          <a:sx n="143" d="100"/>
          <a:sy n="143" d="100"/>
        </p:scale>
        <p:origin x="2490" y="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5" d="100"/>
          <a:sy n="85" d="100"/>
        </p:scale>
        <p:origin x="3810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4" Type="http://schemas.openxmlformats.org/officeDocument/2006/relationships/image" Target="../media/image2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4" Type="http://schemas.openxmlformats.org/officeDocument/2006/relationships/image" Target="../media/image2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B0D27C-655D-47BF-AF8B-D01CBFAB7ECF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502D746-CA19-4A7B-BA31-9BFBE96B2F4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Why an Asset Management Program (AMP) is worth it</a:t>
          </a:r>
        </a:p>
      </dgm:t>
    </dgm:pt>
    <dgm:pt modelId="{45A1A206-0CEE-4FAB-895B-A21FD432C1CA}" type="parTrans" cxnId="{458155EF-0C71-4BE9-AC79-C84E88AA6BBE}">
      <dgm:prSet/>
      <dgm:spPr/>
      <dgm:t>
        <a:bodyPr/>
        <a:lstStyle/>
        <a:p>
          <a:endParaRPr lang="en-US"/>
        </a:p>
      </dgm:t>
    </dgm:pt>
    <dgm:pt modelId="{912CD3FD-A540-48DF-A703-0ED7C01988B5}" type="sibTrans" cxnId="{458155EF-0C71-4BE9-AC79-C84E88AA6BBE}">
      <dgm:prSet/>
      <dgm:spPr/>
      <dgm:t>
        <a:bodyPr/>
        <a:lstStyle/>
        <a:p>
          <a:endParaRPr lang="en-US"/>
        </a:p>
      </dgm:t>
    </dgm:pt>
    <dgm:pt modelId="{D0BAF5C1-894C-4B00-91AF-05429F72F8F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Core components of an AMP</a:t>
          </a:r>
        </a:p>
      </dgm:t>
    </dgm:pt>
    <dgm:pt modelId="{C367EC40-7DD0-431B-B830-4793BF455970}" type="parTrans" cxnId="{AD9A146F-6A7C-45C0-A5CB-82F651EE8412}">
      <dgm:prSet/>
      <dgm:spPr/>
      <dgm:t>
        <a:bodyPr/>
        <a:lstStyle/>
        <a:p>
          <a:endParaRPr lang="en-US"/>
        </a:p>
      </dgm:t>
    </dgm:pt>
    <dgm:pt modelId="{2173588A-0885-4555-BBCA-71CBC481B5F6}" type="sibTrans" cxnId="{AD9A146F-6A7C-45C0-A5CB-82F651EE8412}">
      <dgm:prSet/>
      <dgm:spPr/>
      <dgm:t>
        <a:bodyPr/>
        <a:lstStyle/>
        <a:p>
          <a:endParaRPr lang="en-US"/>
        </a:p>
      </dgm:t>
    </dgm:pt>
    <dgm:pt modelId="{30F70792-68CA-411A-B5BA-F58FC059E8E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Case studies</a:t>
          </a:r>
        </a:p>
      </dgm:t>
    </dgm:pt>
    <dgm:pt modelId="{7CA07249-FD89-42F9-89FC-CB24593F8BF2}" type="parTrans" cxnId="{BB9C7861-6DB1-439B-871F-74E21FF2E9B2}">
      <dgm:prSet/>
      <dgm:spPr/>
      <dgm:t>
        <a:bodyPr/>
        <a:lstStyle/>
        <a:p>
          <a:endParaRPr lang="en-US"/>
        </a:p>
      </dgm:t>
    </dgm:pt>
    <dgm:pt modelId="{D8EB8AD8-7D8E-405D-94DD-0E17AAEBD57B}" type="sibTrans" cxnId="{BB9C7861-6DB1-439B-871F-74E21FF2E9B2}">
      <dgm:prSet/>
      <dgm:spPr/>
      <dgm:t>
        <a:bodyPr/>
        <a:lstStyle/>
        <a:p>
          <a:endParaRPr lang="en-US"/>
        </a:p>
      </dgm:t>
    </dgm:pt>
    <dgm:pt modelId="{0866CE45-6C5B-4AF4-9417-B2E056359478}" type="pres">
      <dgm:prSet presAssocID="{05B0D27C-655D-47BF-AF8B-D01CBFAB7ECF}" presName="root" presStyleCnt="0">
        <dgm:presLayoutVars>
          <dgm:dir/>
          <dgm:resizeHandles val="exact"/>
        </dgm:presLayoutVars>
      </dgm:prSet>
      <dgm:spPr/>
    </dgm:pt>
    <dgm:pt modelId="{AB888EAF-9677-43BB-B926-E1910BFA7CB5}" type="pres">
      <dgm:prSet presAssocID="{7502D746-CA19-4A7B-BA31-9BFBE96B2F4A}" presName="compNode" presStyleCnt="0"/>
      <dgm:spPr/>
    </dgm:pt>
    <dgm:pt modelId="{643B9C86-BCF0-4499-85B9-B11D87487E54}" type="pres">
      <dgm:prSet presAssocID="{7502D746-CA19-4A7B-BA31-9BFBE96B2F4A}" presName="bgRect" presStyleLbl="bgShp" presStyleIdx="0" presStyleCnt="3"/>
      <dgm:spPr/>
    </dgm:pt>
    <dgm:pt modelId="{B6467703-F5A1-49A7-A6F3-A5098FABEFD4}" type="pres">
      <dgm:prSet presAssocID="{7502D746-CA19-4A7B-BA31-9BFBE96B2F4A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6797799B-3608-44DA-8091-D365BAA1E9A5}" type="pres">
      <dgm:prSet presAssocID="{7502D746-CA19-4A7B-BA31-9BFBE96B2F4A}" presName="spaceRect" presStyleCnt="0"/>
      <dgm:spPr/>
    </dgm:pt>
    <dgm:pt modelId="{3D8B059F-91AD-4B50-BD08-6F2C33CD1DCA}" type="pres">
      <dgm:prSet presAssocID="{7502D746-CA19-4A7B-BA31-9BFBE96B2F4A}" presName="parTx" presStyleLbl="revTx" presStyleIdx="0" presStyleCnt="3">
        <dgm:presLayoutVars>
          <dgm:chMax val="0"/>
          <dgm:chPref val="0"/>
        </dgm:presLayoutVars>
      </dgm:prSet>
      <dgm:spPr/>
    </dgm:pt>
    <dgm:pt modelId="{813BBC39-1E10-421F-8856-2AED22A9E613}" type="pres">
      <dgm:prSet presAssocID="{912CD3FD-A540-48DF-A703-0ED7C01988B5}" presName="sibTrans" presStyleCnt="0"/>
      <dgm:spPr/>
    </dgm:pt>
    <dgm:pt modelId="{BC35B38E-F0B7-472D-9B7E-6DC34D89BC24}" type="pres">
      <dgm:prSet presAssocID="{D0BAF5C1-894C-4B00-91AF-05429F72F8F9}" presName="compNode" presStyleCnt="0"/>
      <dgm:spPr/>
    </dgm:pt>
    <dgm:pt modelId="{A70BCC4A-36F4-45A3-8D86-B71CED3A5328}" type="pres">
      <dgm:prSet presAssocID="{D0BAF5C1-894C-4B00-91AF-05429F72F8F9}" presName="bgRect" presStyleLbl="bgShp" presStyleIdx="1" presStyleCnt="3"/>
      <dgm:spPr/>
    </dgm:pt>
    <dgm:pt modelId="{5A9B1AD0-956B-493D-905A-510786C37FEE}" type="pres">
      <dgm:prSet presAssocID="{D0BAF5C1-894C-4B00-91AF-05429F72F8F9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DC446E8C-CF00-431D-8D5A-2F0312907C92}" type="pres">
      <dgm:prSet presAssocID="{D0BAF5C1-894C-4B00-91AF-05429F72F8F9}" presName="spaceRect" presStyleCnt="0"/>
      <dgm:spPr/>
    </dgm:pt>
    <dgm:pt modelId="{EDEF5F24-6C2B-4E48-96E1-6DCC5F38CF7C}" type="pres">
      <dgm:prSet presAssocID="{D0BAF5C1-894C-4B00-91AF-05429F72F8F9}" presName="parTx" presStyleLbl="revTx" presStyleIdx="1" presStyleCnt="3">
        <dgm:presLayoutVars>
          <dgm:chMax val="0"/>
          <dgm:chPref val="0"/>
        </dgm:presLayoutVars>
      </dgm:prSet>
      <dgm:spPr/>
    </dgm:pt>
    <dgm:pt modelId="{E3413802-F40C-42E3-BFFC-12389071E15E}" type="pres">
      <dgm:prSet presAssocID="{2173588A-0885-4555-BBCA-71CBC481B5F6}" presName="sibTrans" presStyleCnt="0"/>
      <dgm:spPr/>
    </dgm:pt>
    <dgm:pt modelId="{38361D0A-D94E-4556-9336-934740B365C6}" type="pres">
      <dgm:prSet presAssocID="{30F70792-68CA-411A-B5BA-F58FC059E8E5}" presName="compNode" presStyleCnt="0"/>
      <dgm:spPr/>
    </dgm:pt>
    <dgm:pt modelId="{5206F369-E42D-46A7-976F-2D58528C57BB}" type="pres">
      <dgm:prSet presAssocID="{30F70792-68CA-411A-B5BA-F58FC059E8E5}" presName="bgRect" presStyleLbl="bgShp" presStyleIdx="2" presStyleCnt="3"/>
      <dgm:spPr/>
    </dgm:pt>
    <dgm:pt modelId="{5203F667-DFD0-40A6-ADBF-EC798F0EDB17}" type="pres">
      <dgm:prSet presAssocID="{30F70792-68CA-411A-B5BA-F58FC059E8E5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E032E080-F669-423A-8B05-C49D121DE8C7}" type="pres">
      <dgm:prSet presAssocID="{30F70792-68CA-411A-B5BA-F58FC059E8E5}" presName="spaceRect" presStyleCnt="0"/>
      <dgm:spPr/>
    </dgm:pt>
    <dgm:pt modelId="{7CF4FB05-54B5-4EDB-98F3-A05C9FDEB1E1}" type="pres">
      <dgm:prSet presAssocID="{30F70792-68CA-411A-B5BA-F58FC059E8E5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F38B280B-3B0C-4C85-8297-1EF7DD964F49}" type="presOf" srcId="{7502D746-CA19-4A7B-BA31-9BFBE96B2F4A}" destId="{3D8B059F-91AD-4B50-BD08-6F2C33CD1DCA}" srcOrd="0" destOrd="0" presId="urn:microsoft.com/office/officeart/2018/2/layout/IconVerticalSolidList"/>
    <dgm:cxn modelId="{02737661-1B20-4CBB-83CA-1EA9BC96D3DA}" type="presOf" srcId="{D0BAF5C1-894C-4B00-91AF-05429F72F8F9}" destId="{EDEF5F24-6C2B-4E48-96E1-6DCC5F38CF7C}" srcOrd="0" destOrd="0" presId="urn:microsoft.com/office/officeart/2018/2/layout/IconVerticalSolidList"/>
    <dgm:cxn modelId="{BB9C7861-6DB1-439B-871F-74E21FF2E9B2}" srcId="{05B0D27C-655D-47BF-AF8B-D01CBFAB7ECF}" destId="{30F70792-68CA-411A-B5BA-F58FC059E8E5}" srcOrd="2" destOrd="0" parTransId="{7CA07249-FD89-42F9-89FC-CB24593F8BF2}" sibTransId="{D8EB8AD8-7D8E-405D-94DD-0E17AAEBD57B}"/>
    <dgm:cxn modelId="{AD9A146F-6A7C-45C0-A5CB-82F651EE8412}" srcId="{05B0D27C-655D-47BF-AF8B-D01CBFAB7ECF}" destId="{D0BAF5C1-894C-4B00-91AF-05429F72F8F9}" srcOrd="1" destOrd="0" parTransId="{C367EC40-7DD0-431B-B830-4793BF455970}" sibTransId="{2173588A-0885-4555-BBCA-71CBC481B5F6}"/>
    <dgm:cxn modelId="{CCCDA9B1-3857-496F-B02B-967A4A25BA77}" type="presOf" srcId="{30F70792-68CA-411A-B5BA-F58FC059E8E5}" destId="{7CF4FB05-54B5-4EDB-98F3-A05C9FDEB1E1}" srcOrd="0" destOrd="0" presId="urn:microsoft.com/office/officeart/2018/2/layout/IconVerticalSolidList"/>
    <dgm:cxn modelId="{42AEFCE4-9EB9-4003-97E2-9A0836554BB9}" type="presOf" srcId="{05B0D27C-655D-47BF-AF8B-D01CBFAB7ECF}" destId="{0866CE45-6C5B-4AF4-9417-B2E056359478}" srcOrd="0" destOrd="0" presId="urn:microsoft.com/office/officeart/2018/2/layout/IconVerticalSolidList"/>
    <dgm:cxn modelId="{458155EF-0C71-4BE9-AC79-C84E88AA6BBE}" srcId="{05B0D27C-655D-47BF-AF8B-D01CBFAB7ECF}" destId="{7502D746-CA19-4A7B-BA31-9BFBE96B2F4A}" srcOrd="0" destOrd="0" parTransId="{45A1A206-0CEE-4FAB-895B-A21FD432C1CA}" sibTransId="{912CD3FD-A540-48DF-A703-0ED7C01988B5}"/>
    <dgm:cxn modelId="{EA0571AC-E78F-43E8-88FC-41C179142CB6}" type="presParOf" srcId="{0866CE45-6C5B-4AF4-9417-B2E056359478}" destId="{AB888EAF-9677-43BB-B926-E1910BFA7CB5}" srcOrd="0" destOrd="0" presId="urn:microsoft.com/office/officeart/2018/2/layout/IconVerticalSolidList"/>
    <dgm:cxn modelId="{F1804882-D66D-49FB-B37F-64645395F7BD}" type="presParOf" srcId="{AB888EAF-9677-43BB-B926-E1910BFA7CB5}" destId="{643B9C86-BCF0-4499-85B9-B11D87487E54}" srcOrd="0" destOrd="0" presId="urn:microsoft.com/office/officeart/2018/2/layout/IconVerticalSolidList"/>
    <dgm:cxn modelId="{52FFD0E1-453F-4D88-8F37-D12105A07330}" type="presParOf" srcId="{AB888EAF-9677-43BB-B926-E1910BFA7CB5}" destId="{B6467703-F5A1-49A7-A6F3-A5098FABEFD4}" srcOrd="1" destOrd="0" presId="urn:microsoft.com/office/officeart/2018/2/layout/IconVerticalSolidList"/>
    <dgm:cxn modelId="{BBE986EE-B30C-4608-9F19-B6BCE66785D4}" type="presParOf" srcId="{AB888EAF-9677-43BB-B926-E1910BFA7CB5}" destId="{6797799B-3608-44DA-8091-D365BAA1E9A5}" srcOrd="2" destOrd="0" presId="urn:microsoft.com/office/officeart/2018/2/layout/IconVerticalSolidList"/>
    <dgm:cxn modelId="{2050C2FF-4ABB-4BF8-BE06-88CCE19E149E}" type="presParOf" srcId="{AB888EAF-9677-43BB-B926-E1910BFA7CB5}" destId="{3D8B059F-91AD-4B50-BD08-6F2C33CD1DCA}" srcOrd="3" destOrd="0" presId="urn:microsoft.com/office/officeart/2018/2/layout/IconVerticalSolidList"/>
    <dgm:cxn modelId="{0D214A22-5122-4D5D-A1DE-FD73B1BDA81B}" type="presParOf" srcId="{0866CE45-6C5B-4AF4-9417-B2E056359478}" destId="{813BBC39-1E10-421F-8856-2AED22A9E613}" srcOrd="1" destOrd="0" presId="urn:microsoft.com/office/officeart/2018/2/layout/IconVerticalSolidList"/>
    <dgm:cxn modelId="{2889B27C-129B-44A8-A0FE-BED326A99941}" type="presParOf" srcId="{0866CE45-6C5B-4AF4-9417-B2E056359478}" destId="{BC35B38E-F0B7-472D-9B7E-6DC34D89BC24}" srcOrd="2" destOrd="0" presId="urn:microsoft.com/office/officeart/2018/2/layout/IconVerticalSolidList"/>
    <dgm:cxn modelId="{37F7F529-08CC-4E34-A8C4-2E61936F09B6}" type="presParOf" srcId="{BC35B38E-F0B7-472D-9B7E-6DC34D89BC24}" destId="{A70BCC4A-36F4-45A3-8D86-B71CED3A5328}" srcOrd="0" destOrd="0" presId="urn:microsoft.com/office/officeart/2018/2/layout/IconVerticalSolidList"/>
    <dgm:cxn modelId="{7A9EAFE3-916A-4B71-BE77-15918BBF91E9}" type="presParOf" srcId="{BC35B38E-F0B7-472D-9B7E-6DC34D89BC24}" destId="{5A9B1AD0-956B-493D-905A-510786C37FEE}" srcOrd="1" destOrd="0" presId="urn:microsoft.com/office/officeart/2018/2/layout/IconVerticalSolidList"/>
    <dgm:cxn modelId="{85964257-A1B1-440E-94F7-CE6783435EE7}" type="presParOf" srcId="{BC35B38E-F0B7-472D-9B7E-6DC34D89BC24}" destId="{DC446E8C-CF00-431D-8D5A-2F0312907C92}" srcOrd="2" destOrd="0" presId="urn:microsoft.com/office/officeart/2018/2/layout/IconVerticalSolidList"/>
    <dgm:cxn modelId="{59F7A197-A80E-4299-84F4-C5C39F05B715}" type="presParOf" srcId="{BC35B38E-F0B7-472D-9B7E-6DC34D89BC24}" destId="{EDEF5F24-6C2B-4E48-96E1-6DCC5F38CF7C}" srcOrd="3" destOrd="0" presId="urn:microsoft.com/office/officeart/2018/2/layout/IconVerticalSolidList"/>
    <dgm:cxn modelId="{643BAE06-D72F-4264-8332-FF796292FEDA}" type="presParOf" srcId="{0866CE45-6C5B-4AF4-9417-B2E056359478}" destId="{E3413802-F40C-42E3-BFFC-12389071E15E}" srcOrd="3" destOrd="0" presId="urn:microsoft.com/office/officeart/2018/2/layout/IconVerticalSolidList"/>
    <dgm:cxn modelId="{9B32538C-1C7E-410E-9E35-8F1F0543EEC5}" type="presParOf" srcId="{0866CE45-6C5B-4AF4-9417-B2E056359478}" destId="{38361D0A-D94E-4556-9336-934740B365C6}" srcOrd="4" destOrd="0" presId="urn:microsoft.com/office/officeart/2018/2/layout/IconVerticalSolidList"/>
    <dgm:cxn modelId="{6D740E47-1A0B-4B37-810C-A86F90B9CDB2}" type="presParOf" srcId="{38361D0A-D94E-4556-9336-934740B365C6}" destId="{5206F369-E42D-46A7-976F-2D58528C57BB}" srcOrd="0" destOrd="0" presId="urn:microsoft.com/office/officeart/2018/2/layout/IconVerticalSolidList"/>
    <dgm:cxn modelId="{1D4F1F93-FAFC-44BE-BAED-19F4CF2EF08F}" type="presParOf" srcId="{38361D0A-D94E-4556-9336-934740B365C6}" destId="{5203F667-DFD0-40A6-ADBF-EC798F0EDB17}" srcOrd="1" destOrd="0" presId="urn:microsoft.com/office/officeart/2018/2/layout/IconVerticalSolidList"/>
    <dgm:cxn modelId="{4CBA725B-EFFD-4F75-B9B0-D1A5A23BCA1E}" type="presParOf" srcId="{38361D0A-D94E-4556-9336-934740B365C6}" destId="{E032E080-F669-423A-8B05-C49D121DE8C7}" srcOrd="2" destOrd="0" presId="urn:microsoft.com/office/officeart/2018/2/layout/IconVerticalSolidList"/>
    <dgm:cxn modelId="{B4E2873D-CB8B-4FE5-A188-3E538E1EF301}" type="presParOf" srcId="{38361D0A-D94E-4556-9336-934740B365C6}" destId="{7CF4FB05-54B5-4EDB-98F3-A05C9FDEB1E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F24F28D-5B4D-4683-9D3F-F0D42E73C0D7}" type="doc">
      <dgm:prSet loTypeId="urn:microsoft.com/office/officeart/2018/5/layout/CenteredIconLabelDescription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D23042D-7015-4C17-923A-7F4D77B4D5F1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Probability of Failure (</a:t>
          </a:r>
          <a:r>
            <a:rPr lang="en-US" dirty="0" err="1"/>
            <a:t>PoF</a:t>
          </a:r>
          <a:r>
            <a:rPr lang="en-US" dirty="0"/>
            <a:t>)</a:t>
          </a:r>
        </a:p>
      </dgm:t>
    </dgm:pt>
    <dgm:pt modelId="{82EAFFCD-0848-4D23-B565-5B297B3BB07C}" type="parTrans" cxnId="{339ED6BA-6B8F-45F5-897B-44C7E351F71E}">
      <dgm:prSet/>
      <dgm:spPr/>
      <dgm:t>
        <a:bodyPr/>
        <a:lstStyle/>
        <a:p>
          <a:endParaRPr lang="en-US"/>
        </a:p>
      </dgm:t>
    </dgm:pt>
    <dgm:pt modelId="{4D3E2DC6-EE0C-46F6-A2F1-8701CFB5030F}" type="sibTrans" cxnId="{339ED6BA-6B8F-45F5-897B-44C7E351F71E}">
      <dgm:prSet/>
      <dgm:spPr/>
      <dgm:t>
        <a:bodyPr/>
        <a:lstStyle/>
        <a:p>
          <a:endParaRPr lang="en-US"/>
        </a:p>
      </dgm:t>
    </dgm:pt>
    <dgm:pt modelId="{5755A4F4-BE2E-4B2A-A998-8B29D44F672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dirty="0"/>
            <a:t>How likely is the stormwater asset to fail?</a:t>
          </a:r>
        </a:p>
        <a:p>
          <a:pPr>
            <a:lnSpc>
              <a:spcPct val="100000"/>
            </a:lnSpc>
          </a:pPr>
          <a:br>
            <a:rPr lang="en-US" sz="1400" dirty="0"/>
          </a:br>
          <a:r>
            <a:rPr lang="en-US" sz="1400" dirty="0"/>
            <a:t>Example Factors: Condition, Age, Material, Capacity</a:t>
          </a:r>
        </a:p>
      </dgm:t>
    </dgm:pt>
    <dgm:pt modelId="{179A652B-494D-4B4B-BADF-084EF97590CE}" type="parTrans" cxnId="{44FFDCB8-A123-4862-B7FD-52F3EBA3CE64}">
      <dgm:prSet/>
      <dgm:spPr/>
      <dgm:t>
        <a:bodyPr/>
        <a:lstStyle/>
        <a:p>
          <a:endParaRPr lang="en-US"/>
        </a:p>
      </dgm:t>
    </dgm:pt>
    <dgm:pt modelId="{14E03DAE-AAEA-4ADD-B218-F0A134C6AE1D}" type="sibTrans" cxnId="{44FFDCB8-A123-4862-B7FD-52F3EBA3CE64}">
      <dgm:prSet/>
      <dgm:spPr/>
      <dgm:t>
        <a:bodyPr/>
        <a:lstStyle/>
        <a:p>
          <a:endParaRPr lang="en-US"/>
        </a:p>
      </dgm:t>
    </dgm:pt>
    <dgm:pt modelId="{2E5BC99A-7302-4756-8608-BCE712F89DCA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Consequence of Failure (</a:t>
          </a:r>
          <a:r>
            <a:rPr lang="en-US" dirty="0" err="1"/>
            <a:t>CoF</a:t>
          </a:r>
          <a:r>
            <a:rPr lang="en-US" dirty="0"/>
            <a:t>)</a:t>
          </a:r>
          <a:br>
            <a:rPr lang="en-US" dirty="0"/>
          </a:br>
          <a:endParaRPr lang="en-US" dirty="0"/>
        </a:p>
        <a:p>
          <a:pPr>
            <a:lnSpc>
              <a:spcPct val="100000"/>
            </a:lnSpc>
            <a:defRPr b="1"/>
          </a:pPr>
          <a:r>
            <a:rPr lang="en-US" b="0" dirty="0"/>
            <a:t>What is the impact if the stormwater asset failed?</a:t>
          </a:r>
          <a:br>
            <a:rPr lang="en-US" b="0" dirty="0"/>
          </a:br>
          <a:br>
            <a:rPr lang="en-US" b="0" dirty="0"/>
          </a:br>
          <a:r>
            <a:rPr lang="en-US" b="0" dirty="0"/>
            <a:t>Example Factors: Severity of impact (environmental, economical, social, safety)</a:t>
          </a:r>
        </a:p>
      </dgm:t>
    </dgm:pt>
    <dgm:pt modelId="{C9A2B6D2-7E8A-4001-B493-55E90A150848}" type="parTrans" cxnId="{0276B8BB-357F-4330-BD56-44C44E192105}">
      <dgm:prSet/>
      <dgm:spPr/>
      <dgm:t>
        <a:bodyPr/>
        <a:lstStyle/>
        <a:p>
          <a:endParaRPr lang="en-US"/>
        </a:p>
      </dgm:t>
    </dgm:pt>
    <dgm:pt modelId="{9F9C124F-D765-406B-A3CF-AA82BDB9256C}" type="sibTrans" cxnId="{0276B8BB-357F-4330-BD56-44C44E192105}">
      <dgm:prSet/>
      <dgm:spPr/>
      <dgm:t>
        <a:bodyPr/>
        <a:lstStyle/>
        <a:p>
          <a:endParaRPr lang="en-US"/>
        </a:p>
      </dgm:t>
    </dgm:pt>
    <dgm:pt modelId="{28CEF9C6-BAEE-4808-9E0D-E4A02411BF95}" type="pres">
      <dgm:prSet presAssocID="{3F24F28D-5B4D-4683-9D3F-F0D42E73C0D7}" presName="root" presStyleCnt="0">
        <dgm:presLayoutVars>
          <dgm:dir/>
          <dgm:resizeHandles val="exact"/>
        </dgm:presLayoutVars>
      </dgm:prSet>
      <dgm:spPr/>
    </dgm:pt>
    <dgm:pt modelId="{3D016111-0E63-4AD0-841C-D13B853B2DE4}" type="pres">
      <dgm:prSet presAssocID="{FD23042D-7015-4C17-923A-7F4D77B4D5F1}" presName="compNode" presStyleCnt="0"/>
      <dgm:spPr/>
    </dgm:pt>
    <dgm:pt modelId="{88404815-D399-4E78-ACA1-2E0D3ECCE1A3}" type="pres">
      <dgm:prSet presAssocID="{FD23042D-7015-4C17-923A-7F4D77B4D5F1}" presName="iconRect" presStyleLbl="node1" presStyleIdx="0" presStyleCnt="2" custLinFactNeighborX="9425" custLinFactNeighborY="907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ning"/>
        </a:ext>
      </dgm:extLst>
    </dgm:pt>
    <dgm:pt modelId="{1F3FC1C0-0D91-4296-8852-34A7FBCB82D9}" type="pres">
      <dgm:prSet presAssocID="{FD23042D-7015-4C17-923A-7F4D77B4D5F1}" presName="iconSpace" presStyleCnt="0"/>
      <dgm:spPr/>
    </dgm:pt>
    <dgm:pt modelId="{263DEC00-1EDA-48BA-AE7D-5B507F965634}" type="pres">
      <dgm:prSet presAssocID="{FD23042D-7015-4C17-923A-7F4D77B4D5F1}" presName="parTx" presStyleLbl="revTx" presStyleIdx="0" presStyleCnt="4" custLinFactNeighborX="3299" custLinFactNeighborY="-2086">
        <dgm:presLayoutVars>
          <dgm:chMax val="0"/>
          <dgm:chPref val="0"/>
        </dgm:presLayoutVars>
      </dgm:prSet>
      <dgm:spPr/>
    </dgm:pt>
    <dgm:pt modelId="{7D31FB20-6EA3-47E3-998B-8DD09A102882}" type="pres">
      <dgm:prSet presAssocID="{FD23042D-7015-4C17-923A-7F4D77B4D5F1}" presName="txSpace" presStyleCnt="0"/>
      <dgm:spPr/>
    </dgm:pt>
    <dgm:pt modelId="{012FB81E-1F2E-4DCB-8055-BE3BA1BEA2ED}" type="pres">
      <dgm:prSet presAssocID="{FD23042D-7015-4C17-923A-7F4D77B4D5F1}" presName="desTx" presStyleLbl="revTx" presStyleIdx="1" presStyleCnt="4" custLinFactY="-27992" custLinFactNeighborX="5863" custLinFactNeighborY="-100000">
        <dgm:presLayoutVars/>
      </dgm:prSet>
      <dgm:spPr/>
    </dgm:pt>
    <dgm:pt modelId="{4BFBDC94-207D-4651-9189-9D6043475D03}" type="pres">
      <dgm:prSet presAssocID="{4D3E2DC6-EE0C-46F6-A2F1-8701CFB5030F}" presName="sibTrans" presStyleCnt="0"/>
      <dgm:spPr/>
    </dgm:pt>
    <dgm:pt modelId="{4F202EE0-6871-41C1-B1DC-6A40D10B3948}" type="pres">
      <dgm:prSet presAssocID="{2E5BC99A-7302-4756-8608-BCE712F89DCA}" presName="compNode" presStyleCnt="0"/>
      <dgm:spPr/>
    </dgm:pt>
    <dgm:pt modelId="{5E21CC93-48DC-47D0-8BE6-77966F7A64F4}" type="pres">
      <dgm:prSet presAssocID="{2E5BC99A-7302-4756-8608-BCE712F89DCA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617A9701-1D48-4429-B02F-533ACD5AE46C}" type="pres">
      <dgm:prSet presAssocID="{2E5BC99A-7302-4756-8608-BCE712F89DCA}" presName="iconSpace" presStyleCnt="0"/>
      <dgm:spPr/>
    </dgm:pt>
    <dgm:pt modelId="{8E9820ED-5C4A-4CDB-AF92-CBAB8C49C925}" type="pres">
      <dgm:prSet presAssocID="{2E5BC99A-7302-4756-8608-BCE712F89DCA}" presName="parTx" presStyleLbl="revTx" presStyleIdx="2" presStyleCnt="4" custLinFactNeighborX="-1233" custLinFactNeighborY="-2086">
        <dgm:presLayoutVars>
          <dgm:chMax val="0"/>
          <dgm:chPref val="0"/>
        </dgm:presLayoutVars>
      </dgm:prSet>
      <dgm:spPr/>
    </dgm:pt>
    <dgm:pt modelId="{C11C3E6E-9708-4493-B482-3DAD32ECE875}" type="pres">
      <dgm:prSet presAssocID="{2E5BC99A-7302-4756-8608-BCE712F89DCA}" presName="txSpace" presStyleCnt="0"/>
      <dgm:spPr/>
    </dgm:pt>
    <dgm:pt modelId="{8E5600BB-C206-4C0E-9499-34C6BDA6CA78}" type="pres">
      <dgm:prSet presAssocID="{2E5BC99A-7302-4756-8608-BCE712F89DCA}" presName="desTx" presStyleLbl="revTx" presStyleIdx="3" presStyleCnt="4">
        <dgm:presLayoutVars/>
      </dgm:prSet>
      <dgm:spPr/>
    </dgm:pt>
  </dgm:ptLst>
  <dgm:cxnLst>
    <dgm:cxn modelId="{3EA39C39-6AB3-4211-A19B-33A8EDEA51D4}" type="presOf" srcId="{2E5BC99A-7302-4756-8608-BCE712F89DCA}" destId="{8E9820ED-5C4A-4CDB-AF92-CBAB8C49C925}" srcOrd="0" destOrd="0" presId="urn:microsoft.com/office/officeart/2018/5/layout/CenteredIconLabelDescriptionList"/>
    <dgm:cxn modelId="{50B94298-DDAD-4B87-B4EA-560BD4D476B8}" type="presOf" srcId="{FD23042D-7015-4C17-923A-7F4D77B4D5F1}" destId="{263DEC00-1EDA-48BA-AE7D-5B507F965634}" srcOrd="0" destOrd="0" presId="urn:microsoft.com/office/officeart/2018/5/layout/CenteredIconLabelDescriptionList"/>
    <dgm:cxn modelId="{F82AB7AA-C86B-4938-98CB-F256B7BB9A3E}" type="presOf" srcId="{5755A4F4-BE2E-4B2A-A998-8B29D44F672C}" destId="{012FB81E-1F2E-4DCB-8055-BE3BA1BEA2ED}" srcOrd="0" destOrd="0" presId="urn:microsoft.com/office/officeart/2018/5/layout/CenteredIconLabelDescriptionList"/>
    <dgm:cxn modelId="{44FFDCB8-A123-4862-B7FD-52F3EBA3CE64}" srcId="{FD23042D-7015-4C17-923A-7F4D77B4D5F1}" destId="{5755A4F4-BE2E-4B2A-A998-8B29D44F672C}" srcOrd="0" destOrd="0" parTransId="{179A652B-494D-4B4B-BADF-084EF97590CE}" sibTransId="{14E03DAE-AAEA-4ADD-B218-F0A134C6AE1D}"/>
    <dgm:cxn modelId="{339ED6BA-6B8F-45F5-897B-44C7E351F71E}" srcId="{3F24F28D-5B4D-4683-9D3F-F0D42E73C0D7}" destId="{FD23042D-7015-4C17-923A-7F4D77B4D5F1}" srcOrd="0" destOrd="0" parTransId="{82EAFFCD-0848-4D23-B565-5B297B3BB07C}" sibTransId="{4D3E2DC6-EE0C-46F6-A2F1-8701CFB5030F}"/>
    <dgm:cxn modelId="{0276B8BB-357F-4330-BD56-44C44E192105}" srcId="{3F24F28D-5B4D-4683-9D3F-F0D42E73C0D7}" destId="{2E5BC99A-7302-4756-8608-BCE712F89DCA}" srcOrd="1" destOrd="0" parTransId="{C9A2B6D2-7E8A-4001-B493-55E90A150848}" sibTransId="{9F9C124F-D765-406B-A3CF-AA82BDB9256C}"/>
    <dgm:cxn modelId="{1FFE63E5-A18D-4CDA-8B04-992509C12D96}" type="presOf" srcId="{3F24F28D-5B4D-4683-9D3F-F0D42E73C0D7}" destId="{28CEF9C6-BAEE-4808-9E0D-E4A02411BF95}" srcOrd="0" destOrd="0" presId="urn:microsoft.com/office/officeart/2018/5/layout/CenteredIconLabelDescriptionList"/>
    <dgm:cxn modelId="{5A23B7FD-9957-4364-9ADB-1EC450355033}" type="presParOf" srcId="{28CEF9C6-BAEE-4808-9E0D-E4A02411BF95}" destId="{3D016111-0E63-4AD0-841C-D13B853B2DE4}" srcOrd="0" destOrd="0" presId="urn:microsoft.com/office/officeart/2018/5/layout/CenteredIconLabelDescriptionList"/>
    <dgm:cxn modelId="{7D6E539C-30AD-42FB-B96D-4B3AB25743C3}" type="presParOf" srcId="{3D016111-0E63-4AD0-841C-D13B853B2DE4}" destId="{88404815-D399-4E78-ACA1-2E0D3ECCE1A3}" srcOrd="0" destOrd="0" presId="urn:microsoft.com/office/officeart/2018/5/layout/CenteredIconLabelDescriptionList"/>
    <dgm:cxn modelId="{1F936C0C-F855-4D33-98E6-3B607FEDE3EB}" type="presParOf" srcId="{3D016111-0E63-4AD0-841C-D13B853B2DE4}" destId="{1F3FC1C0-0D91-4296-8852-34A7FBCB82D9}" srcOrd="1" destOrd="0" presId="urn:microsoft.com/office/officeart/2018/5/layout/CenteredIconLabelDescriptionList"/>
    <dgm:cxn modelId="{A3152FA8-514F-435D-ACF8-40CEBB8DCA07}" type="presParOf" srcId="{3D016111-0E63-4AD0-841C-D13B853B2DE4}" destId="{263DEC00-1EDA-48BA-AE7D-5B507F965634}" srcOrd="2" destOrd="0" presId="urn:microsoft.com/office/officeart/2018/5/layout/CenteredIconLabelDescriptionList"/>
    <dgm:cxn modelId="{9033B3C0-50C0-4EAE-9A00-88F9AF2AD58D}" type="presParOf" srcId="{3D016111-0E63-4AD0-841C-D13B853B2DE4}" destId="{7D31FB20-6EA3-47E3-998B-8DD09A102882}" srcOrd="3" destOrd="0" presId="urn:microsoft.com/office/officeart/2018/5/layout/CenteredIconLabelDescriptionList"/>
    <dgm:cxn modelId="{20050D64-C2B9-4D6A-8768-99E0BE86E9D6}" type="presParOf" srcId="{3D016111-0E63-4AD0-841C-D13B853B2DE4}" destId="{012FB81E-1F2E-4DCB-8055-BE3BA1BEA2ED}" srcOrd="4" destOrd="0" presId="urn:microsoft.com/office/officeart/2018/5/layout/CenteredIconLabelDescriptionList"/>
    <dgm:cxn modelId="{F07CE666-08D7-466D-8140-AEB36DE34035}" type="presParOf" srcId="{28CEF9C6-BAEE-4808-9E0D-E4A02411BF95}" destId="{4BFBDC94-207D-4651-9189-9D6043475D03}" srcOrd="1" destOrd="0" presId="urn:microsoft.com/office/officeart/2018/5/layout/CenteredIconLabelDescriptionList"/>
    <dgm:cxn modelId="{3B12EC20-4684-4EC1-8178-A04FEE7AA94E}" type="presParOf" srcId="{28CEF9C6-BAEE-4808-9E0D-E4A02411BF95}" destId="{4F202EE0-6871-41C1-B1DC-6A40D10B3948}" srcOrd="2" destOrd="0" presId="urn:microsoft.com/office/officeart/2018/5/layout/CenteredIconLabelDescriptionList"/>
    <dgm:cxn modelId="{3B7EF704-DFF5-46C3-8606-A4B2EC503CC4}" type="presParOf" srcId="{4F202EE0-6871-41C1-B1DC-6A40D10B3948}" destId="{5E21CC93-48DC-47D0-8BE6-77966F7A64F4}" srcOrd="0" destOrd="0" presId="urn:microsoft.com/office/officeart/2018/5/layout/CenteredIconLabelDescriptionList"/>
    <dgm:cxn modelId="{80FABA7F-9B65-447E-B2FE-811B6CAC555B}" type="presParOf" srcId="{4F202EE0-6871-41C1-B1DC-6A40D10B3948}" destId="{617A9701-1D48-4429-B02F-533ACD5AE46C}" srcOrd="1" destOrd="0" presId="urn:microsoft.com/office/officeart/2018/5/layout/CenteredIconLabelDescriptionList"/>
    <dgm:cxn modelId="{A8232335-69BB-4CE4-83A2-A25EC4C84B3F}" type="presParOf" srcId="{4F202EE0-6871-41C1-B1DC-6A40D10B3948}" destId="{8E9820ED-5C4A-4CDB-AF92-CBAB8C49C925}" srcOrd="2" destOrd="0" presId="urn:microsoft.com/office/officeart/2018/5/layout/CenteredIconLabelDescriptionList"/>
    <dgm:cxn modelId="{F9100C6D-8E44-4FE8-B878-D60B6C28A4A7}" type="presParOf" srcId="{4F202EE0-6871-41C1-B1DC-6A40D10B3948}" destId="{C11C3E6E-9708-4493-B482-3DAD32ECE875}" srcOrd="3" destOrd="0" presId="urn:microsoft.com/office/officeart/2018/5/layout/CenteredIconLabelDescriptionList"/>
    <dgm:cxn modelId="{0A8589DD-2BDC-4F70-B22A-FB2E1F8FFD26}" type="presParOf" srcId="{4F202EE0-6871-41C1-B1DC-6A40D10B3948}" destId="{8E5600BB-C206-4C0E-9499-34C6BDA6CA78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3B9C86-BCF0-4499-85B9-B11D87487E54}">
      <dsp:nvSpPr>
        <dsp:cNvPr id="0" name=""/>
        <dsp:cNvSpPr/>
      </dsp:nvSpPr>
      <dsp:spPr>
        <a:xfrm>
          <a:off x="0" y="624"/>
          <a:ext cx="8229600" cy="146087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467703-F5A1-49A7-A6F3-A5098FABEFD4}">
      <dsp:nvSpPr>
        <dsp:cNvPr id="0" name=""/>
        <dsp:cNvSpPr/>
      </dsp:nvSpPr>
      <dsp:spPr>
        <a:xfrm>
          <a:off x="441914" y="329321"/>
          <a:ext cx="803480" cy="80348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8B059F-91AD-4B50-BD08-6F2C33CD1DCA}">
      <dsp:nvSpPr>
        <dsp:cNvPr id="0" name=""/>
        <dsp:cNvSpPr/>
      </dsp:nvSpPr>
      <dsp:spPr>
        <a:xfrm>
          <a:off x="1687309" y="624"/>
          <a:ext cx="6542290" cy="14608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609" tIns="154609" rIns="154609" bIns="15460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Why an Asset Management Program (AMP) is worth it</a:t>
          </a:r>
        </a:p>
      </dsp:txBody>
      <dsp:txXfrm>
        <a:off x="1687309" y="624"/>
        <a:ext cx="6542290" cy="1460874"/>
      </dsp:txXfrm>
    </dsp:sp>
    <dsp:sp modelId="{A70BCC4A-36F4-45A3-8D86-B71CED3A5328}">
      <dsp:nvSpPr>
        <dsp:cNvPr id="0" name=""/>
        <dsp:cNvSpPr/>
      </dsp:nvSpPr>
      <dsp:spPr>
        <a:xfrm>
          <a:off x="0" y="1826717"/>
          <a:ext cx="8229600" cy="146087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9B1AD0-956B-493D-905A-510786C37FEE}">
      <dsp:nvSpPr>
        <dsp:cNvPr id="0" name=""/>
        <dsp:cNvSpPr/>
      </dsp:nvSpPr>
      <dsp:spPr>
        <a:xfrm>
          <a:off x="441914" y="2155414"/>
          <a:ext cx="803480" cy="80348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EF5F24-6C2B-4E48-96E1-6DCC5F38CF7C}">
      <dsp:nvSpPr>
        <dsp:cNvPr id="0" name=""/>
        <dsp:cNvSpPr/>
      </dsp:nvSpPr>
      <dsp:spPr>
        <a:xfrm>
          <a:off x="1687309" y="1826717"/>
          <a:ext cx="6542290" cy="14608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609" tIns="154609" rIns="154609" bIns="15460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Core components of an AMP</a:t>
          </a:r>
        </a:p>
      </dsp:txBody>
      <dsp:txXfrm>
        <a:off x="1687309" y="1826717"/>
        <a:ext cx="6542290" cy="1460874"/>
      </dsp:txXfrm>
    </dsp:sp>
    <dsp:sp modelId="{5206F369-E42D-46A7-976F-2D58528C57BB}">
      <dsp:nvSpPr>
        <dsp:cNvPr id="0" name=""/>
        <dsp:cNvSpPr/>
      </dsp:nvSpPr>
      <dsp:spPr>
        <a:xfrm>
          <a:off x="0" y="3652810"/>
          <a:ext cx="8229600" cy="146087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03F667-DFD0-40A6-ADBF-EC798F0EDB17}">
      <dsp:nvSpPr>
        <dsp:cNvPr id="0" name=""/>
        <dsp:cNvSpPr/>
      </dsp:nvSpPr>
      <dsp:spPr>
        <a:xfrm>
          <a:off x="441914" y="3981507"/>
          <a:ext cx="803480" cy="80348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F4FB05-54B5-4EDB-98F3-A05C9FDEB1E1}">
      <dsp:nvSpPr>
        <dsp:cNvPr id="0" name=""/>
        <dsp:cNvSpPr/>
      </dsp:nvSpPr>
      <dsp:spPr>
        <a:xfrm>
          <a:off x="1687309" y="3652810"/>
          <a:ext cx="6542290" cy="14608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609" tIns="154609" rIns="154609" bIns="15460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Case studies</a:t>
          </a:r>
        </a:p>
      </dsp:txBody>
      <dsp:txXfrm>
        <a:off x="1687309" y="3652810"/>
        <a:ext cx="6542290" cy="14608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404815-D399-4E78-ACA1-2E0D3ECCE1A3}">
      <dsp:nvSpPr>
        <dsp:cNvPr id="0" name=""/>
        <dsp:cNvSpPr/>
      </dsp:nvSpPr>
      <dsp:spPr>
        <a:xfrm>
          <a:off x="1357242" y="684967"/>
          <a:ext cx="1323000" cy="1323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3DEC00-1EDA-48BA-AE7D-5B507F965634}">
      <dsp:nvSpPr>
        <dsp:cNvPr id="0" name=""/>
        <dsp:cNvSpPr/>
      </dsp:nvSpPr>
      <dsp:spPr>
        <a:xfrm>
          <a:off x="128752" y="2027838"/>
          <a:ext cx="3780000" cy="15035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/>
            <a:t>Probability of Failure (</a:t>
          </a:r>
          <a:r>
            <a:rPr lang="en-US" sz="1400" kern="1200" dirty="0" err="1"/>
            <a:t>PoF</a:t>
          </a:r>
          <a:r>
            <a:rPr lang="en-US" sz="1400" kern="1200" dirty="0"/>
            <a:t>)</a:t>
          </a:r>
        </a:p>
      </dsp:txBody>
      <dsp:txXfrm>
        <a:off x="128752" y="2027838"/>
        <a:ext cx="3780000" cy="1503562"/>
      </dsp:txXfrm>
    </dsp:sp>
    <dsp:sp modelId="{012FB81E-1F2E-4DCB-8055-BE3BA1BEA2ED}">
      <dsp:nvSpPr>
        <dsp:cNvPr id="0" name=""/>
        <dsp:cNvSpPr/>
      </dsp:nvSpPr>
      <dsp:spPr>
        <a:xfrm>
          <a:off x="225671" y="2481586"/>
          <a:ext cx="3780000" cy="9069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How likely is the stormwater asset to fail?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1400" kern="1200" dirty="0"/>
          </a:br>
          <a:r>
            <a:rPr lang="en-US" sz="1400" kern="1200" dirty="0"/>
            <a:t>Example Factors: Condition, Age, Material, Capacity</a:t>
          </a:r>
        </a:p>
      </dsp:txBody>
      <dsp:txXfrm>
        <a:off x="225671" y="2481586"/>
        <a:ext cx="3780000" cy="906986"/>
      </dsp:txXfrm>
    </dsp:sp>
    <dsp:sp modelId="{5E21CC93-48DC-47D0-8BE6-77966F7A64F4}">
      <dsp:nvSpPr>
        <dsp:cNvPr id="0" name=""/>
        <dsp:cNvSpPr/>
      </dsp:nvSpPr>
      <dsp:spPr>
        <a:xfrm>
          <a:off x="5674050" y="564865"/>
          <a:ext cx="1323000" cy="1323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9820ED-5C4A-4CDB-AF92-CBAB8C49C925}">
      <dsp:nvSpPr>
        <dsp:cNvPr id="0" name=""/>
        <dsp:cNvSpPr/>
      </dsp:nvSpPr>
      <dsp:spPr>
        <a:xfrm>
          <a:off x="4398942" y="2027838"/>
          <a:ext cx="3780000" cy="15035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/>
            <a:t>Consequence of Failure (</a:t>
          </a:r>
          <a:r>
            <a:rPr lang="en-US" sz="1400" kern="1200" dirty="0" err="1"/>
            <a:t>CoF</a:t>
          </a:r>
          <a:r>
            <a:rPr lang="en-US" sz="1400" kern="1200" dirty="0"/>
            <a:t>)</a:t>
          </a:r>
          <a:br>
            <a:rPr lang="en-US" sz="1400" kern="1200" dirty="0"/>
          </a:br>
          <a:endParaRPr lang="en-US" sz="1400" kern="1200" dirty="0"/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b="0" kern="1200" dirty="0"/>
            <a:t>What is the impact if the stormwater asset failed?</a:t>
          </a:r>
          <a:br>
            <a:rPr lang="en-US" sz="1400" b="0" kern="1200" dirty="0"/>
          </a:br>
          <a:br>
            <a:rPr lang="en-US" sz="1400" b="0" kern="1200" dirty="0"/>
          </a:br>
          <a:r>
            <a:rPr lang="en-US" sz="1400" b="0" kern="1200" dirty="0"/>
            <a:t>Example Factors: Severity of impact (environmental, economical, social, safety)</a:t>
          </a:r>
        </a:p>
      </dsp:txBody>
      <dsp:txXfrm>
        <a:off x="4398942" y="2027838"/>
        <a:ext cx="3780000" cy="1503562"/>
      </dsp:txXfrm>
    </dsp:sp>
    <dsp:sp modelId="{8E5600BB-C206-4C0E-9499-34C6BDA6CA78}">
      <dsp:nvSpPr>
        <dsp:cNvPr id="0" name=""/>
        <dsp:cNvSpPr/>
      </dsp:nvSpPr>
      <dsp:spPr>
        <a:xfrm>
          <a:off x="4445550" y="3642456"/>
          <a:ext cx="3780000" cy="9069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59585"/>
          </a:xfrm>
          <a:prstGeom prst="rect">
            <a:avLst/>
          </a:prstGeom>
        </p:spPr>
        <p:txBody>
          <a:bodyPr vert="horz" lIns="92400" tIns="46200" rIns="92400" bIns="4620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59585"/>
          </a:xfrm>
          <a:prstGeom prst="rect">
            <a:avLst/>
          </a:prstGeom>
        </p:spPr>
        <p:txBody>
          <a:bodyPr vert="horz" lIns="92400" tIns="46200" rIns="92400" bIns="46200" rtlCol="0"/>
          <a:lstStyle>
            <a:lvl1pPr algn="r">
              <a:defRPr sz="1200"/>
            </a:lvl1pPr>
          </a:lstStyle>
          <a:p>
            <a:fld id="{E6A76347-9FB4-4595-BA9B-6C0733F9D7CA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00292"/>
            <a:ext cx="3037840" cy="459584"/>
          </a:xfrm>
          <a:prstGeom prst="rect">
            <a:avLst/>
          </a:prstGeom>
        </p:spPr>
        <p:txBody>
          <a:bodyPr vert="horz" lIns="92400" tIns="46200" rIns="92400" bIns="4620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4036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57994"/>
          </a:xfrm>
          <a:prstGeom prst="rect">
            <a:avLst/>
          </a:prstGeom>
        </p:spPr>
        <p:txBody>
          <a:bodyPr vert="horz" lIns="92400" tIns="46200" rIns="92400" bIns="4620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57994"/>
          </a:xfrm>
          <a:prstGeom prst="rect">
            <a:avLst/>
          </a:prstGeom>
        </p:spPr>
        <p:txBody>
          <a:bodyPr vert="horz" lIns="92400" tIns="46200" rIns="92400" bIns="4620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72DC2D48-A0E8-452D-89EC-0702C2493B42}" type="datetimeFigureOut">
              <a:rPr lang="en-US"/>
              <a:pPr>
                <a:defRPr/>
              </a:pPr>
              <a:t>9/23/2025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14438" y="687388"/>
            <a:ext cx="4581525" cy="3435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00" tIns="46200" rIns="92400" bIns="4620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50941"/>
            <a:ext cx="5608320" cy="4121944"/>
          </a:xfrm>
          <a:prstGeom prst="rect">
            <a:avLst/>
          </a:prstGeom>
        </p:spPr>
        <p:txBody>
          <a:bodyPr vert="horz" lIns="92400" tIns="46200" rIns="92400" bIns="4620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00291"/>
            <a:ext cx="3037840" cy="457994"/>
          </a:xfrm>
          <a:prstGeom prst="rect">
            <a:avLst/>
          </a:prstGeom>
        </p:spPr>
        <p:txBody>
          <a:bodyPr vert="horz" lIns="92400" tIns="46200" rIns="92400" bIns="4620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00291"/>
            <a:ext cx="3037840" cy="457994"/>
          </a:xfrm>
          <a:prstGeom prst="rect">
            <a:avLst/>
          </a:prstGeom>
        </p:spPr>
        <p:txBody>
          <a:bodyPr vert="horz" wrap="square" lIns="92400" tIns="46200" rIns="92400" bIns="4620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4C68B90-1066-4016-9788-C1986C2ADA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11974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68B90-1066-4016-9788-C1986C2ADAC0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30600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68B90-1066-4016-9788-C1986C2ADAC0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35208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E977D4-F1BA-88BD-95F9-21260BEBDE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3374DB-238A-9F9D-A394-7CAFE536BD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5FE9F2-13F9-95E5-058F-E1AA8D2E04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237ADD-FABA-E63C-3D78-5C8A61362B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68B90-1066-4016-9788-C1986C2ADAC0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48005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5CC91-707D-4A54-8F94-5E5265520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CF2BD9-BA49-5342-F81C-81DF6A2B16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FA219D-AC31-66B3-66DD-6A91AA8DEB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A28469-4F3D-8FFB-7EFE-3185CC4CCD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68B90-1066-4016-9788-C1986C2ADAC0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52709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68B90-1066-4016-9788-C1986C2ADAC0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19827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FF1ABE-1009-5425-39B2-1EE065BE08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2FAF26-8559-BACA-B235-C8CBB56832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78F624-4DCC-3CD1-686B-8554D10CD0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A556B5-1657-A1B8-CCB5-32332EB272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68B90-1066-4016-9788-C1986C2ADAC0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37231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27655E-1333-E31C-6A28-DFBD74E0A6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1FD385-34BB-C514-998C-4FAE27725F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B7A663-DA66-EC35-CCE9-9DEFC04252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4565E1-3D22-A99B-808C-7348281A26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68B90-1066-4016-9788-C1986C2ADAC0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5067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68B90-1066-4016-9788-C1986C2ADAC0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39402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68B90-1066-4016-9788-C1986C2ADAC0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19975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68B90-1066-4016-9788-C1986C2ADAC0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8633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68B90-1066-4016-9788-C1986C2ADAC0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6837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79A352-18BA-6A99-9240-20E4F0856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517C42-BC19-B3D6-1C15-4BB10C0182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915E1E-F5DD-C0A1-FFC0-11C933C407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D46F56-7632-10D5-3AD3-DA2DCF325C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68B90-1066-4016-9788-C1986C2ADAC0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72513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68B90-1066-4016-9788-C1986C2ADAC0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63951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68B90-1066-4016-9788-C1986C2ADAC0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65066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68B90-1066-4016-9788-C1986C2ADAC0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3327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68B90-1066-4016-9788-C1986C2ADAC0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47367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68B90-1066-4016-9788-C1986C2ADAC0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84754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68B90-1066-4016-9788-C1986C2ADAC0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40003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68B90-1066-4016-9788-C1986C2ADAC0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96693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68B90-1066-4016-9788-C1986C2ADAC0}" type="slidenum">
              <a:rPr lang="en-US" altLang="en-US" smtClean="0"/>
              <a:pPr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5761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68B90-1066-4016-9788-C1986C2ADAC0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7120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68B90-1066-4016-9788-C1986C2ADAC0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74403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68B90-1066-4016-9788-C1986C2ADAC0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75768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68B90-1066-4016-9788-C1986C2ADAC0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24617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68B90-1066-4016-9788-C1986C2ADAC0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58536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68B90-1066-4016-9788-C1986C2ADAC0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9395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68B90-1066-4016-9788-C1986C2ADAC0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7848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GHEBO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591167-D4DB-4B3C-97B7-C474235BE0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398" y="3068695"/>
            <a:ext cx="4003385" cy="720609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8000376" y="-6136"/>
            <a:ext cx="1022350" cy="276096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5587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5713128" y="-6133"/>
            <a:ext cx="1022350" cy="27609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5587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6855165" y="-6133"/>
            <a:ext cx="1022350" cy="276096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5587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4571091" y="-6134"/>
            <a:ext cx="1022350" cy="276096"/>
          </a:xfrm>
          <a:prstGeom prst="rect">
            <a:avLst/>
          </a:prstGeom>
          <a:solidFill>
            <a:srgbClr val="8AC3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8AC32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422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5509903"/>
            <a:ext cx="7772400" cy="328870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1650" b="1">
                <a:solidFill>
                  <a:srgbClr val="0072AF"/>
                </a:solidFill>
                <a:latin typeface="+mj-lt"/>
              </a:defRPr>
            </a:lvl1pPr>
            <a:lvl2pPr marL="342892" indent="0">
              <a:buNone/>
              <a:defRPr sz="1350"/>
            </a:lvl2pPr>
            <a:lvl3pPr marL="685783" indent="0">
              <a:buNone/>
              <a:defRPr sz="1200"/>
            </a:lvl3pPr>
            <a:lvl4pPr marL="1028675" indent="0">
              <a:buNone/>
              <a:defRPr sz="1050"/>
            </a:lvl4pPr>
            <a:lvl5pPr marL="1371566" indent="0">
              <a:buNone/>
              <a:defRPr sz="1050"/>
            </a:lvl5pPr>
            <a:lvl6pPr marL="1714457" indent="0">
              <a:buNone/>
              <a:defRPr sz="1050"/>
            </a:lvl6pPr>
            <a:lvl7pPr marL="2057348" indent="0">
              <a:buNone/>
              <a:defRPr sz="1050"/>
            </a:lvl7pPr>
            <a:lvl8pPr marL="2400240" indent="0">
              <a:buNone/>
              <a:defRPr sz="1050"/>
            </a:lvl8pPr>
            <a:lvl9pPr marL="2743132" indent="0">
              <a:buNone/>
              <a:defRPr sz="1050"/>
            </a:lvl9pPr>
          </a:lstStyle>
          <a:p>
            <a:pPr lvl="0"/>
            <a:r>
              <a:rPr lang="en-US" dirty="0"/>
              <a:t>Subtitle or client name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722313" y="5875014"/>
            <a:ext cx="7772400" cy="271794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1400" b="0">
                <a:solidFill>
                  <a:schemeClr val="accent1"/>
                </a:solidFill>
                <a:latin typeface="+mj-lt"/>
              </a:defRPr>
            </a:lvl1pPr>
            <a:lvl2pPr marL="342892" indent="0">
              <a:buNone/>
              <a:defRPr sz="1350"/>
            </a:lvl2pPr>
            <a:lvl3pPr marL="685783" indent="0">
              <a:buNone/>
              <a:defRPr sz="1200"/>
            </a:lvl3pPr>
            <a:lvl4pPr marL="1028675" indent="0">
              <a:buNone/>
              <a:defRPr sz="1050"/>
            </a:lvl4pPr>
            <a:lvl5pPr marL="1371566" indent="0">
              <a:buNone/>
              <a:defRPr sz="1050"/>
            </a:lvl5pPr>
            <a:lvl6pPr marL="1714457" indent="0">
              <a:buNone/>
              <a:defRPr sz="1050"/>
            </a:lvl6pPr>
            <a:lvl7pPr marL="2057348" indent="0">
              <a:buNone/>
              <a:defRPr sz="1050"/>
            </a:lvl7pPr>
            <a:lvl8pPr marL="2400240" indent="0">
              <a:buNone/>
              <a:defRPr sz="1050"/>
            </a:lvl8pPr>
            <a:lvl9pPr marL="2743132" indent="0">
              <a:buNone/>
              <a:defRPr sz="1050"/>
            </a:lvl9pPr>
          </a:lstStyle>
          <a:p>
            <a:pPr lvl="0"/>
            <a:r>
              <a:rPr lang="en-US" dirty="0"/>
              <a:t>Presenters names, this text may be split into two columns to make room for additional staff 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3999" cy="4432300"/>
          </a:xfrm>
          <a:prstGeom prst="rect">
            <a:avLst/>
          </a:prstGeom>
        </p:spPr>
        <p:txBody>
          <a:bodyPr/>
          <a:lstStyle>
            <a:lvl1pPr marL="257168" indent="-257168"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  <a:latin typeface="+mn-lt"/>
              </a:defRPr>
            </a:lvl1pPr>
          </a:lstStyle>
          <a:p>
            <a:r>
              <a:rPr lang="en-US" dirty="0"/>
              <a:t>Click icon to add picture. If photo resizes, use crop tool to fill slide width with image.  If image is too square, use a background photo to fill space, and place main image on top, or use two images with one taking up ⅔ of space, and one ⅓. If all else fails, ask Marketing </a:t>
            </a:r>
            <a:r>
              <a:rPr lang="en-US" dirty="0" err="1"/>
              <a:t>Dept</a:t>
            </a:r>
            <a:r>
              <a:rPr lang="en-US" dirty="0"/>
              <a:t> for help!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22313" y="4851133"/>
            <a:ext cx="7772400" cy="67809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1" i="0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17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287F14F-2F96-4F40-A560-BCF940DD131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46075" y="1145405"/>
            <a:ext cx="8229600" cy="5114309"/>
          </a:xfrm>
          <a:prstGeom prst="rect">
            <a:avLst/>
          </a:prstGeom>
        </p:spPr>
        <p:txBody>
          <a:bodyPr/>
          <a:lstStyle>
            <a:lvl1pPr marL="257168" indent="-257168">
              <a:buClr>
                <a:schemeClr val="tx1"/>
              </a:buClr>
              <a:buFont typeface="Arial" panose="020B0604020202020204" pitchFamily="34" charset="0"/>
              <a:buChar char="•"/>
              <a:defRPr sz="2800" b="1">
                <a:solidFill>
                  <a:schemeClr val="accent2"/>
                </a:solidFill>
                <a:latin typeface="+mn-lt"/>
              </a:defRPr>
            </a:lvl1pPr>
            <a:lvl2pPr marL="557199" indent="-296459">
              <a:buClr>
                <a:schemeClr val="tx1"/>
              </a:buClr>
              <a:buSzPct val="100000"/>
              <a:buFont typeface="Myriad Pro" panose="020B0503030403020204" pitchFamily="34" charset="0"/>
              <a:buChar char="–"/>
              <a:defRPr sz="2000">
                <a:solidFill>
                  <a:srgbClr val="666666"/>
                </a:solidFill>
                <a:latin typeface="+mn-lt"/>
              </a:defRPr>
            </a:lvl2pPr>
            <a:lvl3pPr marL="857228" indent="-171446">
              <a:buClr>
                <a:schemeClr val="tx1"/>
              </a:buClr>
              <a:buSzPct val="50000"/>
              <a:buFont typeface="Myriad Pro" panose="020B0503030403020204" pitchFamily="34" charset="0"/>
              <a:buChar char="–"/>
              <a:defRPr sz="2000">
                <a:solidFill>
                  <a:srgbClr val="666666"/>
                </a:solidFill>
                <a:latin typeface="+mn-lt"/>
              </a:defRPr>
            </a:lvl3pPr>
            <a:lvl4pPr marL="1200120" indent="-171446">
              <a:buClr>
                <a:schemeClr val="tx1"/>
              </a:buClr>
              <a:buSzPct val="100000"/>
              <a:buFont typeface="Myriad Pro" panose="020B0503030403020204" pitchFamily="34" charset="0"/>
              <a:buChar char="–"/>
              <a:defRPr>
                <a:solidFill>
                  <a:srgbClr val="666666"/>
                </a:solidFill>
                <a:latin typeface="+mn-lt"/>
              </a:defRPr>
            </a:lvl4pPr>
            <a:lvl5pPr marL="1543012" indent="-171446">
              <a:buClr>
                <a:schemeClr val="tx1"/>
              </a:buClr>
              <a:buFont typeface="Myriad Pro" panose="020B0503030403020204" pitchFamily="34" charset="0"/>
              <a:buChar char="–"/>
              <a:defRPr>
                <a:solidFill>
                  <a:srgbClr val="666666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Edit Master text styles - if too much orange on slide, change to dark grey or blue using theme colors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3303816-5A6E-4C32-8D6B-5CEB2F537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072" y="243043"/>
            <a:ext cx="8797928" cy="73659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1" cap="all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506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3303816-5A6E-4C32-8D6B-5CEB2F537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075" y="223793"/>
            <a:ext cx="8797928" cy="73659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1" cap="all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287F14F-2F96-4F40-A560-BCF940DD13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075" y="1145407"/>
            <a:ext cx="4108203" cy="5095058"/>
          </a:xfrm>
          <a:prstGeom prst="rect">
            <a:avLst/>
          </a:prstGeom>
        </p:spPr>
        <p:txBody>
          <a:bodyPr/>
          <a:lstStyle>
            <a:lvl1pPr marL="257168" indent="-257168">
              <a:buClr>
                <a:schemeClr val="tx1"/>
              </a:buClr>
              <a:buFont typeface="Arial" panose="020B0604020202020204" pitchFamily="34" charset="0"/>
              <a:buChar char="•"/>
              <a:defRPr sz="2800" b="1">
                <a:solidFill>
                  <a:schemeClr val="accent2"/>
                </a:solidFill>
                <a:latin typeface="+mn-lt"/>
              </a:defRPr>
            </a:lvl1pPr>
            <a:lvl2pPr marL="557199" indent="-296459">
              <a:buClr>
                <a:schemeClr val="tx1"/>
              </a:buClr>
              <a:buSzPct val="50000"/>
              <a:buFont typeface="Myriad Pro" panose="020B0503030403020204" pitchFamily="34" charset="0"/>
              <a:buChar char="–"/>
              <a:defRPr sz="2000">
                <a:solidFill>
                  <a:srgbClr val="666666"/>
                </a:solidFill>
                <a:latin typeface="+mn-lt"/>
              </a:defRPr>
            </a:lvl2pPr>
            <a:lvl3pPr marL="857228" indent="-171446">
              <a:buClr>
                <a:schemeClr val="tx1"/>
              </a:buClr>
              <a:buFont typeface="Myriad Pro" panose="020B0503030403020204" pitchFamily="34" charset="0"/>
              <a:buChar char="–"/>
              <a:defRPr sz="2000">
                <a:solidFill>
                  <a:srgbClr val="666666"/>
                </a:solidFill>
                <a:latin typeface="+mn-lt"/>
              </a:defRPr>
            </a:lvl3pPr>
            <a:lvl4pPr marL="1200120" indent="-171446">
              <a:buClr>
                <a:schemeClr val="tx1"/>
              </a:buClr>
              <a:buSzPct val="50000"/>
              <a:buFont typeface="Myriad Pro" panose="020B0503030403020204" pitchFamily="34" charset="0"/>
              <a:buChar char="–"/>
              <a:defRPr sz="2000">
                <a:solidFill>
                  <a:srgbClr val="666666"/>
                </a:solidFill>
                <a:latin typeface="+mn-lt"/>
              </a:defRPr>
            </a:lvl4pPr>
            <a:lvl5pPr marL="1543012" indent="-171446">
              <a:buClr>
                <a:schemeClr val="tx1"/>
              </a:buClr>
              <a:buFont typeface="Myriad Pro" panose="020B0503030403020204" pitchFamily="34" charset="0"/>
              <a:buChar char="–"/>
              <a:defRPr sz="2000">
                <a:solidFill>
                  <a:srgbClr val="666666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287F14F-2F96-4F40-A560-BCF940DD131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706970" y="1145407"/>
            <a:ext cx="4115687" cy="5095057"/>
          </a:xfrm>
          <a:prstGeom prst="rect">
            <a:avLst/>
          </a:prstGeom>
          <a:ln w="28575">
            <a:noFill/>
          </a:ln>
        </p:spPr>
        <p:txBody>
          <a:bodyPr/>
          <a:lstStyle>
            <a:lvl1pPr marL="257168" indent="-257168">
              <a:buClr>
                <a:schemeClr val="tx1"/>
              </a:buClr>
              <a:buFont typeface="Arial" panose="020B0604020202020204" pitchFamily="34" charset="0"/>
              <a:buChar char="•"/>
              <a:defRPr sz="2800" b="1">
                <a:solidFill>
                  <a:schemeClr val="accent2"/>
                </a:solidFill>
                <a:latin typeface="+mn-lt"/>
              </a:defRPr>
            </a:lvl1pPr>
            <a:lvl2pPr marL="557199" indent="-296459">
              <a:buClr>
                <a:schemeClr val="tx1"/>
              </a:buClr>
              <a:buSzPct val="50000"/>
              <a:buFont typeface="Myriad Pro" panose="020B0503030403020204" pitchFamily="34" charset="0"/>
              <a:buChar char="–"/>
              <a:defRPr sz="2000">
                <a:solidFill>
                  <a:srgbClr val="666666"/>
                </a:solidFill>
                <a:latin typeface="+mn-lt"/>
              </a:defRPr>
            </a:lvl2pPr>
            <a:lvl3pPr marL="857228" indent="-171446">
              <a:buClr>
                <a:schemeClr val="tx1"/>
              </a:buClr>
              <a:buFont typeface="Myriad Pro" panose="020B0503030403020204" pitchFamily="34" charset="0"/>
              <a:buChar char="–"/>
              <a:defRPr sz="2000">
                <a:solidFill>
                  <a:srgbClr val="666666"/>
                </a:solidFill>
                <a:latin typeface="+mn-lt"/>
              </a:defRPr>
            </a:lvl3pPr>
            <a:lvl4pPr marL="1200120" indent="-171446">
              <a:buClr>
                <a:schemeClr val="tx1"/>
              </a:buClr>
              <a:buSzPct val="50000"/>
              <a:buFont typeface="Myriad Pro" panose="020B0503030403020204" pitchFamily="34" charset="0"/>
              <a:buChar char="–"/>
              <a:defRPr sz="2000">
                <a:solidFill>
                  <a:srgbClr val="666666"/>
                </a:solidFill>
                <a:latin typeface="+mn-lt"/>
              </a:defRPr>
            </a:lvl4pPr>
            <a:lvl5pPr marL="1543012" indent="-171446">
              <a:buClr>
                <a:schemeClr val="tx1"/>
              </a:buClr>
              <a:buFont typeface="Myriad Pro" panose="020B0503030403020204" pitchFamily="34" charset="0"/>
              <a:buChar char="–"/>
              <a:defRPr sz="2000">
                <a:solidFill>
                  <a:srgbClr val="666666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731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9163A-4383-4384-BA5E-72090CF63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352" y="4936844"/>
            <a:ext cx="8025731" cy="591464"/>
          </a:xfrm>
        </p:spPr>
        <p:txBody>
          <a:bodyPr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lang="en-US" sz="3200" b="1" i="0" cap="all" baseline="0" dirty="0">
                <a:solidFill>
                  <a:srgbClr val="0A5D8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8765A9F-A2E0-4173-8C11-1DA86474786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446612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Insert your picture here , if it resizes, use crop tool to fill slide width with image. If you have any issues, see the Marketing </a:t>
            </a:r>
            <a:r>
              <a:rPr lang="en-US" dirty="0" err="1"/>
              <a:t>Dept</a:t>
            </a:r>
            <a:r>
              <a:rPr lang="en-US" dirty="0"/>
              <a:t>!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516EB94-1797-43C7-8E4B-00DFCCF5D6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28800" y="5527675"/>
            <a:ext cx="5808663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2132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450850" y="1613919"/>
            <a:ext cx="8248650" cy="27601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726123" y="6638647"/>
            <a:ext cx="1828800" cy="45719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5587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68523" y="6638653"/>
            <a:ext cx="1828800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5587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97323" y="6638650"/>
            <a:ext cx="1828800" cy="45719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5587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39723" y="6638656"/>
            <a:ext cx="1828800" cy="45719"/>
          </a:xfrm>
          <a:prstGeom prst="rect">
            <a:avLst/>
          </a:prstGeom>
          <a:solidFill>
            <a:srgbClr val="8AC3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5587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FA58CF-2384-49FF-8671-B692C80880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728" y="6551840"/>
            <a:ext cx="1216906" cy="21934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17" r:id="rId2"/>
    <p:sldLayoutId id="2147483846" r:id="rId3"/>
    <p:sldLayoutId id="2147483847" r:id="rId4"/>
    <p:sldLayoutId id="2147483848" r:id="rId5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25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250" b="1">
          <a:solidFill>
            <a:schemeClr val="bg2"/>
          </a:solidFill>
          <a:latin typeface="Arial Black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250" b="1">
          <a:solidFill>
            <a:schemeClr val="bg2"/>
          </a:solidFill>
          <a:latin typeface="Arial Black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250" b="1">
          <a:solidFill>
            <a:schemeClr val="bg2"/>
          </a:solidFill>
          <a:latin typeface="Arial Black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250" b="1">
          <a:solidFill>
            <a:schemeClr val="bg2"/>
          </a:solidFill>
          <a:latin typeface="Arial Black" pitchFamily="34" charset="0"/>
        </a:defRPr>
      </a:lvl5pPr>
      <a:lvl6pPr marL="342892" algn="l" rtl="0" eaLnBrk="1" fontAlgn="base" hangingPunct="1">
        <a:spcBef>
          <a:spcPct val="0"/>
        </a:spcBef>
        <a:spcAft>
          <a:spcPct val="0"/>
        </a:spcAft>
        <a:defRPr sz="2250" b="1">
          <a:solidFill>
            <a:schemeClr val="tx2"/>
          </a:solidFill>
          <a:latin typeface="Verdana" pitchFamily="34" charset="0"/>
        </a:defRPr>
      </a:lvl6pPr>
      <a:lvl7pPr marL="685783" algn="l" rtl="0" eaLnBrk="1" fontAlgn="base" hangingPunct="1">
        <a:spcBef>
          <a:spcPct val="0"/>
        </a:spcBef>
        <a:spcAft>
          <a:spcPct val="0"/>
        </a:spcAft>
        <a:defRPr sz="2250" b="1">
          <a:solidFill>
            <a:schemeClr val="tx2"/>
          </a:solidFill>
          <a:latin typeface="Verdana" pitchFamily="34" charset="0"/>
        </a:defRPr>
      </a:lvl7pPr>
      <a:lvl8pPr marL="1028675" algn="l" rtl="0" eaLnBrk="1" fontAlgn="base" hangingPunct="1">
        <a:spcBef>
          <a:spcPct val="0"/>
        </a:spcBef>
        <a:spcAft>
          <a:spcPct val="0"/>
        </a:spcAft>
        <a:defRPr sz="2250" b="1">
          <a:solidFill>
            <a:schemeClr val="tx2"/>
          </a:solidFill>
          <a:latin typeface="Verdana" pitchFamily="34" charset="0"/>
        </a:defRPr>
      </a:lvl8pPr>
      <a:lvl9pPr marL="1371566" algn="l" rtl="0" eaLnBrk="1" fontAlgn="base" hangingPunct="1">
        <a:spcBef>
          <a:spcPct val="0"/>
        </a:spcBef>
        <a:spcAft>
          <a:spcPct val="0"/>
        </a:spcAft>
        <a:defRPr sz="2250" b="1">
          <a:solidFill>
            <a:schemeClr val="tx2"/>
          </a:solidFill>
          <a:latin typeface="Verdana" pitchFamily="34" charset="0"/>
        </a:defRPr>
      </a:lvl9pPr>
    </p:titleStyle>
    <p:bodyStyle>
      <a:lvl1pPr marL="257168" indent="-257168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buChar char="■"/>
        <a:defRPr sz="1875" b="1">
          <a:solidFill>
            <a:srgbClr val="00659F"/>
          </a:solidFill>
          <a:latin typeface="Arial" pitchFamily="34" charset="0"/>
          <a:ea typeface="+mn-ea"/>
          <a:cs typeface="Arial" pitchFamily="34" charset="0"/>
        </a:defRPr>
      </a:lvl1pPr>
      <a:lvl2pPr marL="557199" indent="-296459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–"/>
        <a:defRPr sz="1500">
          <a:solidFill>
            <a:schemeClr val="accent1"/>
          </a:solidFill>
          <a:latin typeface="Arial" pitchFamily="34" charset="0"/>
          <a:cs typeface="Arial" pitchFamily="34" charset="0"/>
        </a:defRPr>
      </a:lvl2pPr>
      <a:lvl3pPr marL="857228" indent="-171446" algn="l" rtl="0" eaLnBrk="1" fontAlgn="base" hangingPunct="1">
        <a:spcBef>
          <a:spcPct val="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»"/>
        <a:defRPr sz="1500">
          <a:solidFill>
            <a:schemeClr val="accent1"/>
          </a:solidFill>
          <a:latin typeface="Arial" pitchFamily="34" charset="0"/>
          <a:cs typeface="Arial" pitchFamily="34" charset="0"/>
        </a:defRPr>
      </a:lvl3pPr>
      <a:lvl4pPr marL="1200120" indent="-171446" algn="l" rtl="0" eaLnBrk="1" fontAlgn="base" hangingPunct="1">
        <a:spcBef>
          <a:spcPct val="0"/>
        </a:spcBef>
        <a:spcAft>
          <a:spcPct val="0"/>
        </a:spcAft>
        <a:buClr>
          <a:schemeClr val="tx2"/>
        </a:buClr>
        <a:buChar char="–"/>
        <a:defRPr sz="1500">
          <a:solidFill>
            <a:schemeClr val="accent1"/>
          </a:solidFill>
          <a:latin typeface="Arial" pitchFamily="34" charset="0"/>
          <a:cs typeface="Arial" pitchFamily="34" charset="0"/>
        </a:defRPr>
      </a:lvl4pPr>
      <a:lvl5pPr marL="1543012" indent="-171446" algn="l" rtl="0" eaLnBrk="1" fontAlgn="base" hangingPunct="1">
        <a:spcBef>
          <a:spcPct val="0"/>
        </a:spcBef>
        <a:spcAft>
          <a:spcPct val="0"/>
        </a:spcAft>
        <a:buClr>
          <a:schemeClr val="tx2"/>
        </a:buClr>
        <a:buChar char="»"/>
        <a:defRPr sz="1500">
          <a:solidFill>
            <a:schemeClr val="accent1"/>
          </a:solidFill>
          <a:latin typeface="Arial" pitchFamily="34" charset="0"/>
          <a:cs typeface="Arial" pitchFamily="34" charset="0"/>
        </a:defRPr>
      </a:lvl5pPr>
      <a:lvl6pPr marL="1885903" indent="-171446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»"/>
        <a:defRPr>
          <a:solidFill>
            <a:schemeClr val="tx2"/>
          </a:solidFill>
          <a:latin typeface="+mn-lt"/>
        </a:defRPr>
      </a:lvl6pPr>
      <a:lvl7pPr marL="2228795" indent="-171446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»"/>
        <a:defRPr>
          <a:solidFill>
            <a:schemeClr val="tx2"/>
          </a:solidFill>
          <a:latin typeface="+mn-lt"/>
        </a:defRPr>
      </a:lvl7pPr>
      <a:lvl8pPr marL="2571686" indent="-171446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»"/>
        <a:defRPr>
          <a:solidFill>
            <a:schemeClr val="tx2"/>
          </a:solidFill>
          <a:latin typeface="+mn-lt"/>
        </a:defRPr>
      </a:lvl8pPr>
      <a:lvl9pPr marL="2914577" indent="-171446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»"/>
        <a:defRPr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diagramDrawing" Target="../diagrams/drawing2.xml"/><Relationship Id="rId3" Type="http://schemas.openxmlformats.org/officeDocument/2006/relationships/image" Target="../media/image22.png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11" Type="http://schemas.openxmlformats.org/officeDocument/2006/relationships/diagramQuickStyle" Target="../diagrams/quickStyle2.xml"/><Relationship Id="rId10" Type="http://schemas.openxmlformats.org/officeDocument/2006/relationships/diagramLayout" Target="../diagrams/layout2.xml"/><Relationship Id="rId9" Type="http://schemas.openxmlformats.org/officeDocument/2006/relationships/diagramData" Target="../diagrams/data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18746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072" y="243043"/>
            <a:ext cx="8797928" cy="736599"/>
          </a:xfrm>
        </p:spPr>
        <p:txBody>
          <a:bodyPr anchor="ctr">
            <a:normAutofit/>
          </a:bodyPr>
          <a:lstStyle/>
          <a:p>
            <a:r>
              <a:rPr lang="en-US" dirty="0"/>
              <a:t>Criticality and Risk Analysis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5E5661-02CE-FF24-0FD4-2F331ECEC51B}"/>
              </a:ext>
            </a:extLst>
          </p:cNvPr>
          <p:cNvSpPr txBox="1"/>
          <p:nvPr/>
        </p:nvSpPr>
        <p:spPr>
          <a:xfrm>
            <a:off x="422564" y="10533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Assign a criticality score for each asset – how critical is this asset to the overall stormwater system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0C8886-DF03-7457-0FF7-CA2C2F7D9C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" b="-1028"/>
          <a:stretch/>
        </p:blipFill>
        <p:spPr bwMode="auto">
          <a:xfrm>
            <a:off x="3171890" y="1699631"/>
            <a:ext cx="2288540" cy="211709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AFF5495-A584-3310-EE60-C4012C73990A}"/>
                  </a:ext>
                </a:extLst>
              </p:cNvPr>
              <p:cNvSpPr txBox="1"/>
              <p:nvPr/>
            </p:nvSpPr>
            <p:spPr>
              <a:xfrm>
                <a:off x="2126384" y="6015242"/>
                <a:ext cx="4572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𝑪𝒓𝒊𝒕𝒊𝒄𝒂𝒍𝒊𝒕𝒚</m:t>
                      </m:r>
                      <m:r>
                        <a:rPr lang="en-US" b="0" i="0"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𝑷𝒐𝑭</m:t>
                      </m:r>
                      <m:r>
                        <a:rPr lang="en-US" b="0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lit/>
                        </m:rPr>
                        <a:rPr lang="en-US" b="0" i="0">
                          <a:latin typeface="Cambria Math" panose="02040503050406030204" pitchFamily="18" charset="0"/>
                        </a:rPr>
                        <m:t>&amp;</m:t>
                      </m:r>
                      <m:r>
                        <a:rPr lang="en-US" b="0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𝑪𝒐𝑭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AFF5495-A584-3310-EE60-C4012C7399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6384" y="6015242"/>
                <a:ext cx="4572000" cy="369332"/>
              </a:xfrm>
              <a:prstGeom prst="rect">
                <a:avLst/>
              </a:prstGeom>
              <a:blipFill>
                <a:blip r:embed="rId8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Content Placeholder 1">
            <a:extLst>
              <a:ext uri="{FF2B5EF4-FFF2-40B4-BE49-F238E27FC236}">
                <a16:creationId xmlns:a16="http://schemas.microsoft.com/office/drawing/2014/main" id="{9CB55C5E-858D-2C77-66D2-ED347088F1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1408100"/>
              </p:ext>
            </p:extLst>
          </p:nvPr>
        </p:nvGraphicFramePr>
        <p:xfrm>
          <a:off x="201360" y="2356031"/>
          <a:ext cx="8229600" cy="51143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32082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6D5049-C6FE-1D92-F006-4DFD5DF1B4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81DED-2746-DC3D-BE4B-5A0343ED7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Criticality and Risk Analysis Example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A047BA1-0110-72C7-538F-A8439AC229E0}"/>
              </a:ext>
            </a:extLst>
          </p:cNvPr>
          <p:cNvGrpSpPr/>
          <p:nvPr/>
        </p:nvGrpSpPr>
        <p:grpSpPr>
          <a:xfrm>
            <a:off x="2886053" y="5286052"/>
            <a:ext cx="3371894" cy="1223112"/>
            <a:chOff x="4977492" y="1560068"/>
            <a:chExt cx="2121474" cy="80830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311E72A-8E87-6914-6523-636EB2D62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4148" t="18629" r="70718"/>
            <a:stretch>
              <a:fillRect/>
            </a:stretch>
          </p:blipFill>
          <p:spPr>
            <a:xfrm>
              <a:off x="4977492" y="1560068"/>
              <a:ext cx="861562" cy="808304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2857C45-450A-6D71-9698-466AC71A5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0333" t="18629" r="828"/>
            <a:stretch>
              <a:fillRect/>
            </a:stretch>
          </p:blipFill>
          <p:spPr>
            <a:xfrm>
              <a:off x="5767617" y="1560068"/>
              <a:ext cx="1331349" cy="808304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1FAF1A9-E4D5-C3DD-1B1F-F3F495419999}"/>
              </a:ext>
            </a:extLst>
          </p:cNvPr>
          <p:cNvGrpSpPr/>
          <p:nvPr/>
        </p:nvGrpSpPr>
        <p:grpSpPr>
          <a:xfrm>
            <a:off x="1510032" y="960392"/>
            <a:ext cx="5836872" cy="4209075"/>
            <a:chOff x="4193381" y="3107440"/>
            <a:chExt cx="4674114" cy="331603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390B589-B88C-485A-8C33-B79EDA67CE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9"/>
            <a:stretch>
              <a:fillRect/>
            </a:stretch>
          </p:blipFill>
          <p:spPr bwMode="auto">
            <a:xfrm>
              <a:off x="4193381" y="3107440"/>
              <a:ext cx="4674114" cy="3316036"/>
            </a:xfrm>
            <a:prstGeom prst="rect">
              <a:avLst/>
            </a:prstGeom>
            <a:noFill/>
            <a:ln w="15875"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8F1A960-055B-BBAF-2C61-C7EF0FF643CB}"/>
                </a:ext>
              </a:extLst>
            </p:cNvPr>
            <p:cNvSpPr/>
            <p:nvPr/>
          </p:nvSpPr>
          <p:spPr>
            <a:xfrm>
              <a:off x="6722269" y="3552627"/>
              <a:ext cx="1603794" cy="1155103"/>
            </a:xfrm>
            <a:prstGeom prst="rect">
              <a:avLst/>
            </a:prstGeom>
            <a:solidFill>
              <a:srgbClr val="FB9BAB">
                <a:alpha val="40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681580C-83D7-903A-2B4B-1901AB3C071C}"/>
                </a:ext>
              </a:extLst>
            </p:cNvPr>
            <p:cNvSpPr/>
            <p:nvPr/>
          </p:nvSpPr>
          <p:spPr>
            <a:xfrm>
              <a:off x="6722269" y="4707730"/>
              <a:ext cx="1603794" cy="1155103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3347F07-C739-A51F-056E-80C3FCF8A744}"/>
                </a:ext>
              </a:extLst>
            </p:cNvPr>
            <p:cNvSpPr/>
            <p:nvPr/>
          </p:nvSpPr>
          <p:spPr>
            <a:xfrm>
              <a:off x="5118475" y="3552626"/>
              <a:ext cx="1603794" cy="1155103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3FF56EA-8BAB-3AE1-26BE-1DDE0F6EF85A}"/>
                </a:ext>
              </a:extLst>
            </p:cNvPr>
            <p:cNvSpPr/>
            <p:nvPr/>
          </p:nvSpPr>
          <p:spPr>
            <a:xfrm>
              <a:off x="5118475" y="4707729"/>
              <a:ext cx="1603794" cy="1155103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94092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EA5C1-084D-554D-5DA1-7EEFE7B2D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18B86-BFEA-871D-D790-68D852997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075" y="223793"/>
            <a:ext cx="8797928" cy="73659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cap="all" dirty="0">
                <a:latin typeface="+mj-lt"/>
                <a:ea typeface="+mj-ea"/>
                <a:cs typeface="+mj-cs"/>
              </a:rPr>
              <a:t>Life Cycle Costs </a:t>
            </a:r>
          </a:p>
        </p:txBody>
      </p:sp>
      <p:pic>
        <p:nvPicPr>
          <p:cNvPr id="5" name="Graphic 4" descr="Circles with arrows with solid fill">
            <a:extLst>
              <a:ext uri="{FF2B5EF4-FFF2-40B4-BE49-F238E27FC236}">
                <a16:creationId xmlns:a16="http://schemas.microsoft.com/office/drawing/2014/main" id="{6B9653FA-068C-1476-2C9E-CE3CA09619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59540" y="1659273"/>
            <a:ext cx="3539453" cy="35394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377F5F-354A-697D-E689-B15A58BC4D12}"/>
              </a:ext>
            </a:extLst>
          </p:cNvPr>
          <p:cNvSpPr txBox="1"/>
          <p:nvPr/>
        </p:nvSpPr>
        <p:spPr>
          <a:xfrm>
            <a:off x="3279913" y="960392"/>
            <a:ext cx="5525499" cy="5095057"/>
          </a:xfrm>
          <a:prstGeom prst="rect">
            <a:avLst/>
          </a:prstGeom>
          <a:ln w="28575">
            <a:noFill/>
          </a:ln>
        </p:spPr>
        <p:txBody>
          <a:bodyPr rtlCol="0">
            <a:noAutofit/>
          </a:bodyPr>
          <a:lstStyle/>
          <a:p>
            <a:pPr marL="457200" indent="-4572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chemeClr val="accent2"/>
                </a:solidFill>
                <a:latin typeface="+mn-lt"/>
                <a:cs typeface="Arial" pitchFamily="34" charset="0"/>
              </a:rPr>
              <a:t>What is the construction, maintenance, replacement, and rehabilitation costs to maintain your stormwater assets?</a:t>
            </a:r>
          </a:p>
          <a:p>
            <a:pPr marL="714368" lvl="1" indent="-257168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2"/>
              </a:solidFill>
              <a:latin typeface="+mn-lt"/>
              <a:cs typeface="Arial" pitchFamily="34" charset="0"/>
            </a:endParaRP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chemeClr val="accent2"/>
                </a:solidFill>
                <a:latin typeface="+mn-lt"/>
                <a:cs typeface="Arial" pitchFamily="34" charset="0"/>
              </a:rPr>
              <a:t>Stormwater programs are largely playing catch up – </a:t>
            </a:r>
            <a:r>
              <a:rPr lang="en-US" sz="2400" dirty="0">
                <a:solidFill>
                  <a:srgbClr val="666666"/>
                </a:solidFill>
                <a:latin typeface="+mn-lt"/>
                <a:cs typeface="Arial" pitchFamily="34" charset="0"/>
              </a:rPr>
              <a:t>Start with an action plan for the highly critical assets first</a:t>
            </a:r>
          </a:p>
          <a:p>
            <a:pPr marL="257168" indent="-257168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2"/>
              </a:solidFill>
              <a:latin typeface="+mn-lt"/>
              <a:cs typeface="Arial" pitchFamily="34" charset="0"/>
            </a:endParaRP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chemeClr val="accent2"/>
                </a:solidFill>
                <a:latin typeface="+mn-lt"/>
                <a:cs typeface="Arial" pitchFamily="34" charset="0"/>
              </a:rPr>
              <a:t>Calculate costs for each component of the stormwater program </a:t>
            </a:r>
          </a:p>
          <a:p>
            <a:pPr marL="714368" lvl="1" indent="-257168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  <a:latin typeface="+mn-lt"/>
                <a:cs typeface="Arial" pitchFamily="34" charset="0"/>
              </a:rPr>
              <a:t>Capital Improvement Projects</a:t>
            </a:r>
            <a:endParaRPr lang="en-US" dirty="0">
              <a:solidFill>
                <a:srgbClr val="666666"/>
              </a:solidFill>
              <a:cs typeface="Arial" pitchFamily="34" charset="0"/>
            </a:endParaRPr>
          </a:p>
          <a:p>
            <a:pPr marL="714368" lvl="1" indent="-257168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  <a:latin typeface="+mn-lt"/>
                <a:cs typeface="Arial" pitchFamily="34" charset="0"/>
              </a:rPr>
              <a:t>Operation &amp; Maintenance</a:t>
            </a:r>
          </a:p>
          <a:p>
            <a:pPr marL="714368" lvl="1" indent="-257168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  <a:latin typeface="+mn-lt"/>
                <a:cs typeface="Arial" pitchFamily="34" charset="0"/>
              </a:rPr>
              <a:t>Staff Salaries</a:t>
            </a:r>
          </a:p>
          <a:p>
            <a:pPr marL="714368" lvl="1" indent="-257168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  <a:latin typeface="+mn-lt"/>
                <a:cs typeface="Arial" pitchFamily="34" charset="0"/>
              </a:rPr>
              <a:t>Program Management and Compliance</a:t>
            </a:r>
          </a:p>
          <a:p>
            <a:pPr marL="714368" lvl="1" indent="-257168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  <a:latin typeface="+mn-lt"/>
              <a:cs typeface="Arial" pitchFamily="34" charset="0"/>
            </a:endParaRPr>
          </a:p>
          <a:p>
            <a:pPr marL="257168" indent="-257168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2"/>
              </a:solidFill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9935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71B8DD-1198-04B6-591B-6DC62C95B1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D0E09-06DB-64B0-E3AA-B9C4406C8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Long-Term Funding Strategy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A054CE-4E4A-7AC9-58F5-7715A3D37AA2}"/>
              </a:ext>
            </a:extLst>
          </p:cNvPr>
          <p:cNvSpPr txBox="1"/>
          <p:nvPr/>
        </p:nvSpPr>
        <p:spPr>
          <a:xfrm>
            <a:off x="431039" y="1169581"/>
            <a:ext cx="6994354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2"/>
                </a:solidFill>
              </a:rPr>
              <a:t>Often, </a:t>
            </a:r>
            <a:r>
              <a:rPr lang="en-US" sz="2400" b="1" dirty="0">
                <a:solidFill>
                  <a:schemeClr val="accent2"/>
                </a:solidFill>
              </a:rPr>
              <a:t>NEED &gt; AVAILABLE FUNDS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6666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Setting up a long-term sustainable funding strategy – how to fund the stormwater system to function at the level of service agreed upon by the community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Stormwater utility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General Fund supplemented by grants, watershed organizations, and community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sz="2000" dirty="0">
                <a:solidFill>
                  <a:schemeClr val="accent2"/>
                </a:solidFill>
              </a:rPr>
              <a:t>Grant Funding Opportunities (not exhaustive!)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MassDEP / State Revolving Fund (SRF)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Municipal Vulnerability Preparedness (MVP) Action Grant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MassDOT Small Bridge Program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DER Culvert Replacement Municipal Assistance Grant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C7A8C7C-55C0-91DB-D21B-B51773603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84" y="3558208"/>
            <a:ext cx="1024467" cy="133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A Climate Change Clearinghouse">
            <a:extLst>
              <a:ext uri="{FF2B5EF4-FFF2-40B4-BE49-F238E27FC236}">
                <a16:creationId xmlns:a16="http://schemas.microsoft.com/office/drawing/2014/main" id="{642F0EC0-2D2D-41EC-1158-43478D950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001" y="5186714"/>
            <a:ext cx="2381250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5568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map of the united states&#10;&#10;AI-generated content may be incorrect.">
            <a:extLst>
              <a:ext uri="{FF2B5EF4-FFF2-40B4-BE49-F238E27FC236}">
                <a16:creationId xmlns:a16="http://schemas.microsoft.com/office/drawing/2014/main" id="{269D6E3F-D7C3-1ABB-0E85-5C69E0E384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8" t="23072" r="4531" b="32134"/>
          <a:stretch>
            <a:fillRect/>
          </a:stretch>
        </p:blipFill>
        <p:spPr>
          <a:xfrm>
            <a:off x="-1" y="0"/>
            <a:ext cx="9143999" cy="581714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3888D24-2FF0-485B-826D-BF3879F50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352" y="5902609"/>
            <a:ext cx="8025731" cy="59146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Case Studies</a:t>
            </a:r>
          </a:p>
        </p:txBody>
      </p:sp>
      <p:pic>
        <p:nvPicPr>
          <p:cNvPr id="7" name="Picture 6" descr="A map of the united states&#10;&#10;AI-generated content may be incorrect.">
            <a:extLst>
              <a:ext uri="{FF2B5EF4-FFF2-40B4-BE49-F238E27FC236}">
                <a16:creationId xmlns:a16="http://schemas.microsoft.com/office/drawing/2014/main" id="{738847B6-9763-9312-68E2-8A6BD9C352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2" t="82276" r="76903" b="4112"/>
          <a:stretch>
            <a:fillRect/>
          </a:stretch>
        </p:blipFill>
        <p:spPr>
          <a:xfrm>
            <a:off x="7689553" y="126880"/>
            <a:ext cx="1300335" cy="1332050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198439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9FFEDD-13C7-3890-020A-BFB90440F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FE592D2-ABAE-A9C7-74C4-2315AAB47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075" y="1145405"/>
            <a:ext cx="8293100" cy="5114309"/>
          </a:xfrm>
        </p:spPr>
        <p:txBody>
          <a:bodyPr/>
          <a:lstStyle/>
          <a:p>
            <a:r>
              <a:rPr lang="en-US" b="0" dirty="0"/>
              <a:t>Stormwater Management Master Plan (SWMMP)</a:t>
            </a:r>
          </a:p>
          <a:p>
            <a:pPr lvl="1"/>
            <a:r>
              <a:rPr lang="en-US" b="0" dirty="0"/>
              <a:t>Leveraged grants</a:t>
            </a:r>
          </a:p>
          <a:p>
            <a:endParaRPr lang="en-US" b="0" dirty="0"/>
          </a:p>
          <a:p>
            <a:endParaRPr lang="en-US" b="0" dirty="0"/>
          </a:p>
          <a:p>
            <a:endParaRPr lang="en-US" b="0" dirty="0"/>
          </a:p>
          <a:p>
            <a:endParaRPr lang="en-US" b="0" dirty="0"/>
          </a:p>
          <a:p>
            <a:endParaRPr lang="en-US" b="0" dirty="0"/>
          </a:p>
          <a:p>
            <a:pPr lvl="1"/>
            <a:endParaRPr lang="en-US" b="0" dirty="0"/>
          </a:p>
          <a:p>
            <a:r>
              <a:rPr lang="en-US" b="0" dirty="0"/>
              <a:t>Long-term, robust public education campaign</a:t>
            </a:r>
          </a:p>
          <a:p>
            <a:pPr lvl="1"/>
            <a:r>
              <a:rPr lang="en-US" dirty="0"/>
              <a:t>Stormwater Advisory Group (</a:t>
            </a:r>
            <a:r>
              <a:rPr lang="en-US" dirty="0" err="1"/>
              <a:t>SwAG</a:t>
            </a:r>
            <a:r>
              <a:rPr lang="en-US" dirty="0"/>
              <a:t>) </a:t>
            </a:r>
          </a:p>
          <a:p>
            <a:pPr lvl="1"/>
            <a:r>
              <a:rPr lang="en-US" dirty="0"/>
              <a:t>Local champions: Engineering Department </a:t>
            </a:r>
            <a:br>
              <a:rPr lang="en-US" dirty="0"/>
            </a:br>
            <a:r>
              <a:rPr lang="en-US" dirty="0"/>
              <a:t>and Select Board chair</a:t>
            </a:r>
          </a:p>
          <a:p>
            <a:pPr lvl="1"/>
            <a:endParaRPr lang="en-US" b="0" dirty="0"/>
          </a:p>
          <a:p>
            <a:r>
              <a:rPr lang="en-US" b="0" dirty="0"/>
              <a:t>Adopted stormwater utility 2019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5B147F-3203-9E90-F4D8-6CE91E08F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072" y="243043"/>
            <a:ext cx="8797928" cy="736599"/>
          </a:xfrm>
        </p:spPr>
        <p:txBody>
          <a:bodyPr>
            <a:normAutofit/>
          </a:bodyPr>
          <a:lstStyle/>
          <a:p>
            <a:r>
              <a:rPr lang="en-US" dirty="0"/>
              <a:t>Westford</a:t>
            </a:r>
          </a:p>
        </p:txBody>
      </p:sp>
      <p:pic>
        <p:nvPicPr>
          <p:cNvPr id="6" name="Picture 5" descr="A map of the united states&#10;&#10;AI-generated content may be incorrect.">
            <a:extLst>
              <a:ext uri="{FF2B5EF4-FFF2-40B4-BE49-F238E27FC236}">
                <a16:creationId xmlns:a16="http://schemas.microsoft.com/office/drawing/2014/main" id="{8B244976-D85C-8A0D-CE4B-EDDD476E86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2" t="82276" r="76903" b="15433"/>
          <a:stretch>
            <a:fillRect/>
          </a:stretch>
        </p:blipFill>
        <p:spPr>
          <a:xfrm>
            <a:off x="7689553" y="93889"/>
            <a:ext cx="1300335" cy="224154"/>
          </a:xfrm>
          <a:prstGeom prst="rect">
            <a:avLst/>
          </a:prstGeom>
        </p:spPr>
      </p:pic>
      <p:pic>
        <p:nvPicPr>
          <p:cNvPr id="7" name="Picture 6" descr="A map of the united states&#10;&#10;AI-generated content may be incorrect.">
            <a:extLst>
              <a:ext uri="{FF2B5EF4-FFF2-40B4-BE49-F238E27FC236}">
                <a16:creationId xmlns:a16="http://schemas.microsoft.com/office/drawing/2014/main" id="{ED422CB1-9D9B-41B0-ADC7-76E7997877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9" t="91047" r="76776" b="6514"/>
          <a:stretch>
            <a:fillRect/>
          </a:stretch>
        </p:blipFill>
        <p:spPr>
          <a:xfrm>
            <a:off x="7689553" y="349971"/>
            <a:ext cx="1300335" cy="23869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031B4D8-3A38-61F7-0EE5-97C1266C265B}"/>
              </a:ext>
            </a:extLst>
          </p:cNvPr>
          <p:cNvGrpSpPr/>
          <p:nvPr/>
        </p:nvGrpSpPr>
        <p:grpSpPr>
          <a:xfrm>
            <a:off x="725108" y="2121428"/>
            <a:ext cx="7693784" cy="1920240"/>
            <a:chOff x="478710" y="4505391"/>
            <a:chExt cx="7693784" cy="192024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8F4AB02-7C94-BEBF-BA11-D032CC955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8710" y="4505391"/>
              <a:ext cx="6152605" cy="192024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B44D71C-2B4B-C1F0-F039-5AF268508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13866" y="4521200"/>
              <a:ext cx="1458628" cy="188595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  <p:pic>
        <p:nvPicPr>
          <p:cNvPr id="12" name="Picture 2" descr="Stormwater Billing | Westford, MA">
            <a:extLst>
              <a:ext uri="{FF2B5EF4-FFF2-40B4-BE49-F238E27FC236}">
                <a16:creationId xmlns:a16="http://schemas.microsoft.com/office/drawing/2014/main" id="{AE3C7231-B1FF-F5FA-9797-9CD3A7CE0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354" y="4838635"/>
            <a:ext cx="1766534" cy="160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33641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A8A51E-DB8E-BAC3-AA6C-ACAFD882C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F0224C7-6A62-166A-7676-30E467B40D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074" y="1145405"/>
            <a:ext cx="8462259" cy="5114309"/>
          </a:xfrm>
        </p:spPr>
        <p:txBody>
          <a:bodyPr/>
          <a:lstStyle/>
          <a:p>
            <a:r>
              <a:rPr lang="en-US" b="0" dirty="0"/>
              <a:t>Stormwater Management Master Plan (SWMMP)</a:t>
            </a:r>
          </a:p>
          <a:p>
            <a:pPr lvl="1"/>
            <a:r>
              <a:rPr lang="en-US" dirty="0"/>
              <a:t>Annual average stormwater program expenditures: $600,000</a:t>
            </a:r>
          </a:p>
          <a:p>
            <a:pPr lvl="1"/>
            <a:r>
              <a:rPr lang="en-US" dirty="0"/>
              <a:t>Projected revenue needs to support program goals and capital projects: $1.5M</a:t>
            </a:r>
          </a:p>
          <a:p>
            <a:pPr lvl="1"/>
            <a:endParaRPr lang="en-US" b="0" dirty="0"/>
          </a:p>
          <a:p>
            <a:r>
              <a:rPr lang="en-US" b="0" dirty="0"/>
              <a:t>Culvert Inventory and Asset Management Program</a:t>
            </a:r>
          </a:p>
          <a:p>
            <a:pPr lvl="1"/>
            <a:r>
              <a:rPr lang="en-US" b="0" dirty="0"/>
              <a:t>Developed culvert inventory</a:t>
            </a:r>
          </a:p>
          <a:p>
            <a:pPr lvl="1"/>
            <a:r>
              <a:rPr lang="en-US" b="0" dirty="0"/>
              <a:t>Assessed nearly 200 municipal culverts</a:t>
            </a:r>
          </a:p>
          <a:p>
            <a:pPr lvl="1"/>
            <a:r>
              <a:rPr lang="en-US" dirty="0"/>
              <a:t>Determined risk-based criticality ratings</a:t>
            </a:r>
            <a:endParaRPr lang="en-US" b="0" dirty="0"/>
          </a:p>
          <a:p>
            <a:pPr lvl="1"/>
            <a:r>
              <a:rPr lang="en-US" b="0" dirty="0"/>
              <a:t>Prepared 5-year CIP for replacement, repair, </a:t>
            </a:r>
            <a:br>
              <a:rPr lang="en-US" b="0" dirty="0"/>
            </a:br>
            <a:r>
              <a:rPr lang="en-US" b="0" dirty="0"/>
              <a:t>maintenance, etc. ($500,000-$1.6M annually)</a:t>
            </a:r>
          </a:p>
          <a:p>
            <a:pPr lvl="1"/>
            <a:endParaRPr lang="en-US" b="0" dirty="0"/>
          </a:p>
          <a:p>
            <a:r>
              <a:rPr lang="en-US" b="0" dirty="0"/>
              <a:t>Implementation</a:t>
            </a:r>
          </a:p>
          <a:p>
            <a:pPr lvl="1"/>
            <a:r>
              <a:rPr lang="en-US" dirty="0"/>
              <a:t>Culvert replacement projects</a:t>
            </a:r>
          </a:p>
          <a:p>
            <a:pPr lvl="1"/>
            <a:r>
              <a:rPr lang="en-US" dirty="0"/>
              <a:t>Additional Engineering staff and DPW equipment purchases</a:t>
            </a:r>
          </a:p>
          <a:p>
            <a:pPr lvl="1"/>
            <a:r>
              <a:rPr lang="en-US" dirty="0"/>
              <a:t>Improved data management</a:t>
            </a:r>
          </a:p>
          <a:p>
            <a:endParaRPr lang="en-US" b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D15A1E-F887-30C6-A278-7A078A503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072" y="243043"/>
            <a:ext cx="8797928" cy="736599"/>
          </a:xfrm>
        </p:spPr>
        <p:txBody>
          <a:bodyPr>
            <a:normAutofit/>
          </a:bodyPr>
          <a:lstStyle/>
          <a:p>
            <a:r>
              <a:rPr lang="en-US" dirty="0"/>
              <a:t>Westford</a:t>
            </a:r>
          </a:p>
        </p:txBody>
      </p:sp>
      <p:pic>
        <p:nvPicPr>
          <p:cNvPr id="6" name="Picture 5" descr="A map of the united states&#10;&#10;AI-generated content may be incorrect.">
            <a:extLst>
              <a:ext uri="{FF2B5EF4-FFF2-40B4-BE49-F238E27FC236}">
                <a16:creationId xmlns:a16="http://schemas.microsoft.com/office/drawing/2014/main" id="{44AC58E8-60B1-4D1E-7EEA-4548FB7167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2" t="82276" r="76903" b="15433"/>
          <a:stretch>
            <a:fillRect/>
          </a:stretch>
        </p:blipFill>
        <p:spPr>
          <a:xfrm>
            <a:off x="7689553" y="93889"/>
            <a:ext cx="1300335" cy="224154"/>
          </a:xfrm>
          <a:prstGeom prst="rect">
            <a:avLst/>
          </a:prstGeom>
        </p:spPr>
      </p:pic>
      <p:pic>
        <p:nvPicPr>
          <p:cNvPr id="7" name="Picture 6" descr="A map of the united states&#10;&#10;AI-generated content may be incorrect.">
            <a:extLst>
              <a:ext uri="{FF2B5EF4-FFF2-40B4-BE49-F238E27FC236}">
                <a16:creationId xmlns:a16="http://schemas.microsoft.com/office/drawing/2014/main" id="{BFBB4944-1904-487E-4DE1-47ED4380D0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9" t="91047" r="76776" b="6514"/>
          <a:stretch>
            <a:fillRect/>
          </a:stretch>
        </p:blipFill>
        <p:spPr>
          <a:xfrm>
            <a:off x="7689553" y="349971"/>
            <a:ext cx="1300335" cy="2386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9BFB67-6B04-A35F-87EF-6500AE16DC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9686" y="3409587"/>
            <a:ext cx="1699734" cy="2194560"/>
          </a:xfrm>
          <a:prstGeom prst="rect">
            <a:avLst/>
          </a:prstGeom>
          <a:ln w="12700">
            <a:solidFill>
              <a:srgbClr val="666666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F96B1A-FC84-6652-DD0D-F8C866ECB6E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7288"/>
          <a:stretch>
            <a:fillRect/>
          </a:stretch>
        </p:blipFill>
        <p:spPr>
          <a:xfrm>
            <a:off x="9757317" y="2941755"/>
            <a:ext cx="4731098" cy="133991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D5BA3CF-5FA9-B6B8-CCCE-35CE0F430B0A}"/>
              </a:ext>
            </a:extLst>
          </p:cNvPr>
          <p:cNvGrpSpPr/>
          <p:nvPr/>
        </p:nvGrpSpPr>
        <p:grpSpPr>
          <a:xfrm>
            <a:off x="9867219" y="4374901"/>
            <a:ext cx="8727120" cy="2483099"/>
            <a:chOff x="190784" y="4089333"/>
            <a:chExt cx="8727120" cy="2483099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5BB5CF8-AA75-4588-3772-EB6758FBA222}"/>
                </a:ext>
              </a:extLst>
            </p:cNvPr>
            <p:cNvCxnSpPr>
              <a:cxnSpLocks/>
            </p:cNvCxnSpPr>
            <p:nvPr/>
          </p:nvCxnSpPr>
          <p:spPr>
            <a:xfrm>
              <a:off x="536121" y="5048713"/>
              <a:ext cx="0" cy="284380"/>
            </a:xfrm>
            <a:prstGeom prst="line">
              <a:avLst/>
            </a:prstGeom>
            <a:ln w="3810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3B3DA93-3CD2-1F8A-0A0F-679FF6010A1B}"/>
                </a:ext>
              </a:extLst>
            </p:cNvPr>
            <p:cNvSpPr txBox="1"/>
            <p:nvPr/>
          </p:nvSpPr>
          <p:spPr>
            <a:xfrm>
              <a:off x="2070948" y="5582295"/>
              <a:ext cx="202479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426 Groton Road over Blue Brook – In Construction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ADBF8E2-7FEE-0B18-B83F-AE405560E362}"/>
                </a:ext>
              </a:extLst>
            </p:cNvPr>
            <p:cNvSpPr txBox="1"/>
            <p:nvPr/>
          </p:nvSpPr>
          <p:spPr>
            <a:xfrm>
              <a:off x="422656" y="4089333"/>
              <a:ext cx="219618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98 Old Lowell Road over Pond Brook – Opened Aug 2024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BFCBF7B-3505-3E98-49B2-D8608FF3F7CC}"/>
                </a:ext>
              </a:extLst>
            </p:cNvPr>
            <p:cNvSpPr txBox="1"/>
            <p:nvPr/>
          </p:nvSpPr>
          <p:spPr>
            <a:xfrm>
              <a:off x="3703100" y="4148791"/>
              <a:ext cx="244473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Cold Spring Road</a:t>
              </a:r>
            </a:p>
            <a:p>
              <a:r>
                <a:rPr lang="en-US" dirty="0"/>
                <a:t>over Boutwell Brook – </a:t>
              </a:r>
            </a:p>
            <a:p>
              <a:r>
                <a:rPr lang="en-US" dirty="0"/>
                <a:t>In Design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69A5FFB-232B-DF0E-A18C-33CB54CC6D40}"/>
                </a:ext>
              </a:extLst>
            </p:cNvPr>
            <p:cNvSpPr txBox="1"/>
            <p:nvPr/>
          </p:nvSpPr>
          <p:spPr>
            <a:xfrm>
              <a:off x="5476877" y="5649102"/>
              <a:ext cx="249509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Forge Village Road over Boutwell Brook – In Design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F8CFD55-483C-7489-3F2C-08884A801B3C}"/>
                </a:ext>
              </a:extLst>
            </p:cNvPr>
            <p:cNvSpPr txBox="1"/>
            <p:nvPr/>
          </p:nvSpPr>
          <p:spPr>
            <a:xfrm>
              <a:off x="6768445" y="4148791"/>
              <a:ext cx="214945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North Main Street </a:t>
              </a:r>
            </a:p>
            <a:p>
              <a:r>
                <a:rPr lang="en-US" dirty="0"/>
                <a:t>over Reed Brook – In Design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2CED8F6-7EC9-87BC-BD1E-2F7EB0ACDD4E}"/>
                </a:ext>
              </a:extLst>
            </p:cNvPr>
            <p:cNvCxnSpPr>
              <a:cxnSpLocks/>
            </p:cNvCxnSpPr>
            <p:nvPr/>
          </p:nvCxnSpPr>
          <p:spPr>
            <a:xfrm>
              <a:off x="2917371" y="5318579"/>
              <a:ext cx="0" cy="284380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B7A20D0-CB1C-6AE0-73A1-1C5A83C0203D}"/>
                </a:ext>
              </a:extLst>
            </p:cNvPr>
            <p:cNvCxnSpPr>
              <a:cxnSpLocks/>
            </p:cNvCxnSpPr>
            <p:nvPr/>
          </p:nvCxnSpPr>
          <p:spPr>
            <a:xfrm>
              <a:off x="4865235" y="5048713"/>
              <a:ext cx="0" cy="284380"/>
            </a:xfrm>
            <a:prstGeom prst="line">
              <a:avLst/>
            </a:prstGeom>
            <a:ln w="3810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AD042A6-12B8-F3A0-EF50-1D1F479691C6}"/>
                </a:ext>
              </a:extLst>
            </p:cNvPr>
            <p:cNvCxnSpPr>
              <a:cxnSpLocks/>
            </p:cNvCxnSpPr>
            <p:nvPr/>
          </p:nvCxnSpPr>
          <p:spPr>
            <a:xfrm>
              <a:off x="6340021" y="5326743"/>
              <a:ext cx="0" cy="284380"/>
            </a:xfrm>
            <a:prstGeom prst="line">
              <a:avLst/>
            </a:prstGeom>
            <a:ln w="3810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CD29E14-B073-4C66-C3DC-B62AC9B0FB65}"/>
                </a:ext>
              </a:extLst>
            </p:cNvPr>
            <p:cNvCxnSpPr>
              <a:cxnSpLocks/>
            </p:cNvCxnSpPr>
            <p:nvPr/>
          </p:nvCxnSpPr>
          <p:spPr>
            <a:xfrm>
              <a:off x="7971971" y="5034199"/>
              <a:ext cx="0" cy="284380"/>
            </a:xfrm>
            <a:prstGeom prst="line">
              <a:avLst/>
            </a:prstGeom>
            <a:ln w="3810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B997235-50D3-520B-642D-09E0D84631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784" y="5325479"/>
              <a:ext cx="8727120" cy="7614"/>
            </a:xfrm>
            <a:prstGeom prst="straightConnector1">
              <a:avLst/>
            </a:prstGeom>
            <a:ln w="7620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684248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222698-4680-4497-FAAA-A9D4648D2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0B620B0A-F25F-B2BB-3D21-CA30D5B03D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1" t="-1" b="706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81D628-C86D-E40D-7DAD-713A70C98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Jeremy Downs, P.E.</a:t>
            </a:r>
            <a:br>
              <a:rPr lang="en-US" dirty="0"/>
            </a:br>
            <a:r>
              <a:rPr lang="en-US" dirty="0"/>
              <a:t>Westford Assistant Town Engineer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584011-B07E-A32B-EF3F-96981B241C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075" y="1145407"/>
            <a:ext cx="4108203" cy="5354784"/>
          </a:xfrm>
          <a:solidFill>
            <a:schemeClr val="bg1">
              <a:alpha val="6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sz="2000" b="0" dirty="0">
                <a:solidFill>
                  <a:srgbClr val="000000"/>
                </a:solidFill>
              </a:rPr>
              <a:t>The asset management program enables the Town to </a:t>
            </a:r>
            <a:r>
              <a:rPr lang="en-US" sz="2000" dirty="0">
                <a:solidFill>
                  <a:srgbClr val="000000"/>
                </a:solidFill>
              </a:rPr>
              <a:t>proactively plan</a:t>
            </a:r>
            <a:r>
              <a:rPr lang="en-US" sz="2000" b="0" dirty="0">
                <a:solidFill>
                  <a:srgbClr val="000000"/>
                </a:solidFill>
              </a:rPr>
              <a:t> for the repair, maintenance, and replacement of critical infrastructure, rather than waiting for failures to occur. By having a structured plan in place, the Town can better prioritize projects, allocate funding more efficiently, and </a:t>
            </a:r>
            <a:r>
              <a:rPr lang="en-US" sz="2000" dirty="0">
                <a:solidFill>
                  <a:srgbClr val="000000"/>
                </a:solidFill>
              </a:rPr>
              <a:t>reduce unexpected emergency costs</a:t>
            </a:r>
            <a:r>
              <a:rPr lang="en-US" sz="2000" b="0" dirty="0">
                <a:solidFill>
                  <a:srgbClr val="000000"/>
                </a:solidFill>
              </a:rPr>
              <a:t>. The program helps </a:t>
            </a:r>
            <a:r>
              <a:rPr lang="en-US" sz="2000" dirty="0">
                <a:solidFill>
                  <a:srgbClr val="000000"/>
                </a:solidFill>
              </a:rPr>
              <a:t>minimize risks </a:t>
            </a:r>
            <a:r>
              <a:rPr lang="en-US" sz="2000" b="0" dirty="0">
                <a:solidFill>
                  <a:srgbClr val="000000"/>
                </a:solidFill>
              </a:rPr>
              <a:t>to public safety and service disruptions, supports long-term budgeting and capital planning, and </a:t>
            </a:r>
            <a:r>
              <a:rPr lang="en-US" sz="2000" dirty="0">
                <a:solidFill>
                  <a:srgbClr val="000000"/>
                </a:solidFill>
              </a:rPr>
              <a:t>strengthens applications</a:t>
            </a:r>
            <a:r>
              <a:rPr lang="en-US" sz="2000" b="0" dirty="0">
                <a:solidFill>
                  <a:srgbClr val="000000"/>
                </a:solidFill>
              </a:rPr>
              <a:t> for state and federal grant opportunities.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B373F19-0DFE-AAF3-FF1E-712D6C41364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706970" y="1145407"/>
            <a:ext cx="4115687" cy="5354784"/>
          </a:xfrm>
          <a:solidFill>
            <a:schemeClr val="bg1">
              <a:alpha val="6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sz="2000" b="0" dirty="0">
                <a:solidFill>
                  <a:srgbClr val="000000"/>
                </a:solidFill>
              </a:rPr>
              <a:t>Investing in an asset management program allows the town to make </a:t>
            </a:r>
            <a:r>
              <a:rPr lang="en-US" sz="2000" dirty="0">
                <a:solidFill>
                  <a:srgbClr val="000000"/>
                </a:solidFill>
              </a:rPr>
              <a:t>informed, data-driven decisions </a:t>
            </a:r>
            <a:r>
              <a:rPr lang="en-US" sz="2000" b="0" dirty="0">
                <a:solidFill>
                  <a:srgbClr val="000000"/>
                </a:solidFill>
              </a:rPr>
              <a:t>about how to invest available funds in our infrastructure.  It ensures that available resources are used effectively, helps </a:t>
            </a:r>
            <a:r>
              <a:rPr lang="en-US" sz="2000" dirty="0">
                <a:solidFill>
                  <a:srgbClr val="000000"/>
                </a:solidFill>
              </a:rPr>
              <a:t>prioritize projects </a:t>
            </a:r>
            <a:r>
              <a:rPr lang="en-US" sz="2000" b="0" dirty="0">
                <a:solidFill>
                  <a:srgbClr val="000000"/>
                </a:solidFill>
              </a:rPr>
              <a:t>with the greatest benefit, and provides a </a:t>
            </a:r>
            <a:r>
              <a:rPr lang="en-US" sz="2000" dirty="0">
                <a:solidFill>
                  <a:srgbClr val="000000"/>
                </a:solidFill>
              </a:rPr>
              <a:t>clear plan for future investments</a:t>
            </a:r>
            <a:r>
              <a:rPr lang="en-US" sz="2000" b="0" dirty="0">
                <a:solidFill>
                  <a:srgbClr val="000000"/>
                </a:solidFill>
              </a:rPr>
              <a:t>. Without this program, the Town would be making decisions with limited information, risking inefficient spending and missed opportunities to plan responsibly for the future.</a:t>
            </a:r>
          </a:p>
        </p:txBody>
      </p:sp>
    </p:spTree>
    <p:extLst>
      <p:ext uri="{BB962C8B-B14F-4D97-AF65-F5344CB8AC3E}">
        <p14:creationId xmlns:p14="http://schemas.microsoft.com/office/powerpoint/2010/main" val="6217621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AE8EBE-41DE-CA66-FC4D-77AD4A6FF7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2E658-5117-2844-462C-BF11B025B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075" y="1145405"/>
            <a:ext cx="8229600" cy="5114309"/>
          </a:xfrm>
        </p:spPr>
        <p:txBody>
          <a:bodyPr/>
          <a:lstStyle/>
          <a:p>
            <a:r>
              <a:rPr lang="en-US" b="0" dirty="0"/>
              <a:t>Robust stormwater management program </a:t>
            </a:r>
          </a:p>
          <a:p>
            <a:pPr lvl="1"/>
            <a:r>
              <a:rPr lang="en-US" b="0" dirty="0"/>
              <a:t>Strong Engineering</a:t>
            </a:r>
            <a:r>
              <a:rPr lang="en-US" dirty="0"/>
              <a:t> and </a:t>
            </a:r>
            <a:r>
              <a:rPr lang="en-US" b="0" dirty="0"/>
              <a:t>DPW support, including dedicated Stormwater Engineer</a:t>
            </a:r>
          </a:p>
          <a:p>
            <a:pPr lvl="1"/>
            <a:r>
              <a:rPr lang="en-US" dirty="0"/>
              <a:t>Comprehensive</a:t>
            </a:r>
            <a:r>
              <a:rPr lang="en-US" b="0" dirty="0"/>
              <a:t> GIS asset inventory and procedures</a:t>
            </a:r>
          </a:p>
          <a:p>
            <a:pPr lvl="1"/>
            <a:r>
              <a:rPr lang="en-US" b="0" dirty="0">
                <a:solidFill>
                  <a:srgbClr val="F6612E"/>
                </a:solidFill>
              </a:rPr>
              <a:t>Culverts were an unknown</a:t>
            </a:r>
          </a:p>
          <a:p>
            <a:pPr lvl="1"/>
            <a:endParaRPr lang="en-US" b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8AD0CD-EE51-FA4B-770F-D3059D44D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072" y="243043"/>
            <a:ext cx="8797928" cy="736599"/>
          </a:xfrm>
        </p:spPr>
        <p:txBody>
          <a:bodyPr>
            <a:normAutofit/>
          </a:bodyPr>
          <a:lstStyle/>
          <a:p>
            <a:r>
              <a:rPr lang="en-US" dirty="0"/>
              <a:t>Billerica</a:t>
            </a:r>
          </a:p>
        </p:txBody>
      </p:sp>
      <p:pic>
        <p:nvPicPr>
          <p:cNvPr id="4" name="Picture 3" descr="A map of the united states&#10;&#10;AI-generated content may be incorrect.">
            <a:extLst>
              <a:ext uri="{FF2B5EF4-FFF2-40B4-BE49-F238E27FC236}">
                <a16:creationId xmlns:a16="http://schemas.microsoft.com/office/drawing/2014/main" id="{E1E02DF6-41B0-AF29-C685-7E0CFBB089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2" t="82276" r="76903" b="15433"/>
          <a:stretch>
            <a:fillRect/>
          </a:stretch>
        </p:blipFill>
        <p:spPr>
          <a:xfrm>
            <a:off x="7689553" y="93889"/>
            <a:ext cx="1300335" cy="224154"/>
          </a:xfrm>
          <a:prstGeom prst="rect">
            <a:avLst/>
          </a:prstGeom>
        </p:spPr>
      </p:pic>
      <p:pic>
        <p:nvPicPr>
          <p:cNvPr id="5" name="Picture 4" descr="A map of the united states&#10;&#10;AI-generated content may be incorrect.">
            <a:extLst>
              <a:ext uri="{FF2B5EF4-FFF2-40B4-BE49-F238E27FC236}">
                <a16:creationId xmlns:a16="http://schemas.microsoft.com/office/drawing/2014/main" id="{0583D731-6D29-60E2-01CC-3737B08D1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3" t="93407" r="76012" b="4154"/>
          <a:stretch>
            <a:fillRect/>
          </a:stretch>
        </p:blipFill>
        <p:spPr>
          <a:xfrm>
            <a:off x="7689553" y="349971"/>
            <a:ext cx="1300335" cy="2386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E5BDD2-BC23-9CE0-C551-5D4491B2CC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6207" r="12562"/>
          <a:stretch>
            <a:fillRect/>
          </a:stretch>
        </p:blipFill>
        <p:spPr>
          <a:xfrm>
            <a:off x="6464803" y="4100512"/>
            <a:ext cx="2449500" cy="191770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9762999-1E62-5C6B-7D01-9F331F696B83}"/>
              </a:ext>
            </a:extLst>
          </p:cNvPr>
          <p:cNvSpPr txBox="1">
            <a:spLocks/>
          </p:cNvSpPr>
          <p:nvPr/>
        </p:nvSpPr>
        <p:spPr>
          <a:xfrm>
            <a:off x="346075" y="3104356"/>
            <a:ext cx="7083425" cy="3040857"/>
          </a:xfrm>
          <a:prstGeom prst="rect">
            <a:avLst/>
          </a:prstGeom>
        </p:spPr>
        <p:txBody>
          <a:bodyPr/>
          <a:lstStyle>
            <a:lvl1pPr marL="257168" indent="-257168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800" b="1">
                <a:solidFill>
                  <a:schemeClr val="accent2"/>
                </a:solidFill>
                <a:latin typeface="+mn-lt"/>
                <a:ea typeface="+mn-ea"/>
                <a:cs typeface="Arial" pitchFamily="34" charset="0"/>
              </a:defRPr>
            </a:lvl1pPr>
            <a:lvl2pPr marL="557199" indent="-296459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Myriad Pro" panose="020B0503030403020204" pitchFamily="34" charset="0"/>
              <a:buChar char="–"/>
              <a:defRPr sz="2000">
                <a:solidFill>
                  <a:srgbClr val="666666"/>
                </a:solidFill>
                <a:latin typeface="+mn-lt"/>
                <a:cs typeface="Arial" pitchFamily="34" charset="0"/>
              </a:defRPr>
            </a:lvl2pPr>
            <a:lvl3pPr marL="857228" indent="-171446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Myriad Pro" panose="020B0503030403020204" pitchFamily="34" charset="0"/>
              <a:buChar char="–"/>
              <a:defRPr sz="2000">
                <a:solidFill>
                  <a:srgbClr val="666666"/>
                </a:solidFill>
                <a:latin typeface="+mn-lt"/>
                <a:cs typeface="Arial" pitchFamily="34" charset="0"/>
              </a:defRPr>
            </a:lvl3pPr>
            <a:lvl4pPr marL="1200120" indent="-171446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Myriad Pro" panose="020B0503030403020204" pitchFamily="34" charset="0"/>
              <a:buChar char="–"/>
              <a:defRPr sz="1500">
                <a:solidFill>
                  <a:srgbClr val="666666"/>
                </a:solidFill>
                <a:latin typeface="+mn-lt"/>
                <a:cs typeface="Arial" pitchFamily="34" charset="0"/>
              </a:defRPr>
            </a:lvl4pPr>
            <a:lvl5pPr marL="1543012" indent="-171446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Myriad Pro" panose="020B0503030403020204" pitchFamily="34" charset="0"/>
              <a:buChar char="–"/>
              <a:defRPr sz="1500">
                <a:solidFill>
                  <a:srgbClr val="666666"/>
                </a:solidFill>
                <a:latin typeface="+mn-lt"/>
                <a:cs typeface="Arial" pitchFamily="34" charset="0"/>
              </a:defRPr>
            </a:lvl5pPr>
            <a:lvl6pPr marL="1885903" indent="-17144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>
                <a:solidFill>
                  <a:schemeClr val="tx2"/>
                </a:solidFill>
                <a:latin typeface="+mn-lt"/>
              </a:defRPr>
            </a:lvl6pPr>
            <a:lvl7pPr marL="2228795" indent="-17144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>
                <a:solidFill>
                  <a:schemeClr val="tx2"/>
                </a:solidFill>
                <a:latin typeface="+mn-lt"/>
              </a:defRPr>
            </a:lvl7pPr>
            <a:lvl8pPr marL="2571686" indent="-17144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>
                <a:solidFill>
                  <a:schemeClr val="tx2"/>
                </a:solidFill>
                <a:latin typeface="+mn-lt"/>
              </a:defRPr>
            </a:lvl8pPr>
            <a:lvl9pPr marL="2914577" indent="-17144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US" b="0" kern="0" dirty="0"/>
              <a:t>2022 MassDEP Asset Management Grant</a:t>
            </a:r>
          </a:p>
          <a:p>
            <a:pPr lvl="1"/>
            <a:r>
              <a:rPr lang="en-US" kern="0" dirty="0"/>
              <a:t>Completed drainage system condition and water quality assessments</a:t>
            </a:r>
          </a:p>
          <a:p>
            <a:pPr lvl="1"/>
            <a:r>
              <a:rPr lang="en-US" kern="0" dirty="0"/>
              <a:t>Built inventory and evaluated condition for 223 municipal culverts</a:t>
            </a:r>
          </a:p>
          <a:p>
            <a:pPr lvl="1"/>
            <a:r>
              <a:rPr lang="en-US" kern="0" dirty="0"/>
              <a:t>Identified many submerged culverts</a:t>
            </a:r>
          </a:p>
          <a:p>
            <a:pPr lvl="1"/>
            <a:r>
              <a:rPr lang="en-US" kern="0" dirty="0"/>
              <a:t>Determined risk-based criticality ratings</a:t>
            </a:r>
          </a:p>
          <a:p>
            <a:pPr lvl="1"/>
            <a:r>
              <a:rPr lang="en-US" kern="0" dirty="0"/>
              <a:t>10-year CIP for culvert replacement, repair, </a:t>
            </a:r>
            <a:br>
              <a:rPr lang="en-US" kern="0" dirty="0"/>
            </a:br>
            <a:r>
              <a:rPr lang="en-US" kern="0" dirty="0"/>
              <a:t>maintenance, etc. ($630,000-$1.2M annually)</a:t>
            </a:r>
          </a:p>
          <a:p>
            <a:pPr lvl="1"/>
            <a:endParaRPr lang="en-US" kern="0" dirty="0"/>
          </a:p>
          <a:p>
            <a:endParaRPr lang="en-US" b="0" kern="0" dirty="0"/>
          </a:p>
          <a:p>
            <a:endParaRPr lang="en-US" b="0" kern="0" dirty="0"/>
          </a:p>
          <a:p>
            <a:endParaRPr lang="en-US" b="0" kern="0" dirty="0"/>
          </a:p>
        </p:txBody>
      </p:sp>
    </p:spTree>
    <p:extLst>
      <p:ext uri="{BB962C8B-B14F-4D97-AF65-F5344CB8AC3E}">
        <p14:creationId xmlns:p14="http://schemas.microsoft.com/office/powerpoint/2010/main" val="38750233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68D8D-B958-4EEB-C859-2618F59916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08062-EA8A-62A2-7000-52FF2F5A7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Billerica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3A988A-CD6E-962D-AAD8-C4986A7264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/>
              <a:t>Aug. 2023 culvert failure during AMP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C6CE6D-9834-A59C-7C67-47179737764F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b="0" dirty="0"/>
              <a:t>Implementation</a:t>
            </a:r>
          </a:p>
          <a:p>
            <a:pPr lvl="1"/>
            <a:r>
              <a:rPr lang="en-US" dirty="0"/>
              <a:t>Continuous data management updates</a:t>
            </a:r>
          </a:p>
          <a:p>
            <a:pPr lvl="1"/>
            <a:r>
              <a:rPr lang="en-US" dirty="0"/>
              <a:t>Taking advantage of grants</a:t>
            </a:r>
          </a:p>
          <a:p>
            <a:pPr marL="914400" lvl="2" indent="-228600">
              <a:buFont typeface="Wingdings" panose="05000000000000000000" pitchFamily="2" charset="2"/>
              <a:buChar char="Ø"/>
            </a:pPr>
            <a:r>
              <a:rPr lang="en-US" dirty="0"/>
              <a:t>MVP grant for H&amp;H of submerged culverts</a:t>
            </a:r>
          </a:p>
          <a:p>
            <a:pPr marL="914400" lvl="2" indent="-228600">
              <a:buFont typeface="Wingdings" panose="05000000000000000000" pitchFamily="2" charset="2"/>
              <a:buChar char="Ø"/>
            </a:pPr>
            <a:r>
              <a:rPr lang="en-US" dirty="0"/>
              <a:t>DER Culvert Replacement Municipal Assistance (CRMA) grant for preliminary design</a:t>
            </a:r>
            <a:endParaRPr lang="en-US" b="0" dirty="0"/>
          </a:p>
          <a:p>
            <a:pPr lvl="1"/>
            <a:r>
              <a:rPr lang="en-US" dirty="0"/>
              <a:t>Updating stormwater capital plan as planning projects are completed</a:t>
            </a:r>
          </a:p>
          <a:p>
            <a:endParaRPr lang="en-US" dirty="0"/>
          </a:p>
        </p:txBody>
      </p:sp>
      <p:pic>
        <p:nvPicPr>
          <p:cNvPr id="4" name="Picture 3" descr="A map of the united states&#10;&#10;AI-generated content may be incorrect.">
            <a:extLst>
              <a:ext uri="{FF2B5EF4-FFF2-40B4-BE49-F238E27FC236}">
                <a16:creationId xmlns:a16="http://schemas.microsoft.com/office/drawing/2014/main" id="{42804052-8D3F-3F30-F390-061DAD653E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2" t="82276" r="76903" b="15433"/>
          <a:stretch>
            <a:fillRect/>
          </a:stretch>
        </p:blipFill>
        <p:spPr>
          <a:xfrm>
            <a:off x="7689553" y="93889"/>
            <a:ext cx="1300335" cy="224154"/>
          </a:xfrm>
          <a:prstGeom prst="rect">
            <a:avLst/>
          </a:prstGeom>
        </p:spPr>
      </p:pic>
      <p:pic>
        <p:nvPicPr>
          <p:cNvPr id="5" name="Picture 4" descr="A map of the united states&#10;&#10;AI-generated content may be incorrect.">
            <a:extLst>
              <a:ext uri="{FF2B5EF4-FFF2-40B4-BE49-F238E27FC236}">
                <a16:creationId xmlns:a16="http://schemas.microsoft.com/office/drawing/2014/main" id="{4A0655F7-5682-9B62-517A-9BBC454583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3" t="93407" r="76012" b="4154"/>
          <a:stretch>
            <a:fillRect/>
          </a:stretch>
        </p:blipFill>
        <p:spPr>
          <a:xfrm>
            <a:off x="7689553" y="349971"/>
            <a:ext cx="1300335" cy="2386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EBE487-8062-ED34-82B8-E3680D2E60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247" y="2148042"/>
            <a:ext cx="3347853" cy="187163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" name="Picture 9" descr="A stream running through a forest&#10;&#10;AI-generated content may be incorrect.">
            <a:extLst>
              <a:ext uri="{FF2B5EF4-FFF2-40B4-BE49-F238E27FC236}">
                <a16:creationId xmlns:a16="http://schemas.microsoft.com/office/drawing/2014/main" id="{BE68B6CA-CEDB-A03F-20B0-0400BBA5C9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33" t="12720" r="26944" b="31973"/>
          <a:stretch>
            <a:fillRect/>
          </a:stretch>
        </p:blipFill>
        <p:spPr>
          <a:xfrm>
            <a:off x="881246" y="4292600"/>
            <a:ext cx="3347853" cy="2207579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0DDA4C2-1DD4-646D-E00F-C364ADFA268E}"/>
              </a:ext>
            </a:extLst>
          </p:cNvPr>
          <p:cNvSpPr txBox="1"/>
          <p:nvPr/>
        </p:nvSpPr>
        <p:spPr>
          <a:xfrm>
            <a:off x="1112138" y="3984823"/>
            <a:ext cx="28860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Culvert inlet prior to 2023 flooding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9BB4AD-14C6-39B7-DBC3-60491575BD60}"/>
              </a:ext>
            </a:extLst>
          </p:cNvPr>
          <p:cNvSpPr txBox="1"/>
          <p:nvPr/>
        </p:nvSpPr>
        <p:spPr>
          <a:xfrm>
            <a:off x="1112139" y="6525579"/>
            <a:ext cx="288606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Culvert outlet with 2 failed barrels</a:t>
            </a:r>
          </a:p>
        </p:txBody>
      </p:sp>
    </p:spTree>
    <p:extLst>
      <p:ext uri="{BB962C8B-B14F-4D97-AF65-F5344CB8AC3E}">
        <p14:creationId xmlns:p14="http://schemas.microsoft.com/office/powerpoint/2010/main" val="3052788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69170" y="5162029"/>
            <a:ext cx="7772400" cy="328870"/>
          </a:xfrm>
        </p:spPr>
        <p:txBody>
          <a:bodyPr/>
          <a:lstStyle/>
          <a:p>
            <a:r>
              <a:rPr lang="en-US" b="0" dirty="0"/>
              <a:t>Strategies for Municipal and Regional Stormwater Management </a:t>
            </a:r>
          </a:p>
          <a:p>
            <a:r>
              <a:rPr lang="en-US" b="0" dirty="0"/>
              <a:t>Rainwater Readiness Stormwater Workshop </a:t>
            </a:r>
          </a:p>
          <a:p>
            <a:r>
              <a:rPr lang="en-US" b="0" dirty="0"/>
              <a:t>September 25, 2025</a:t>
            </a:r>
          </a:p>
          <a:p>
            <a:r>
              <a:rPr lang="en-US" dirty="0">
                <a:solidFill>
                  <a:srgbClr val="0A5D8E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>
          <a:xfrm>
            <a:off x="369170" y="6037417"/>
            <a:ext cx="6087197" cy="271794"/>
          </a:xfrm>
        </p:spPr>
        <p:txBody>
          <a:bodyPr/>
          <a:lstStyle/>
          <a:p>
            <a:r>
              <a:rPr lang="en-US" dirty="0"/>
              <a:t>Natalie Koncki – Water Resources Data Management Technical Specialist</a:t>
            </a:r>
          </a:p>
          <a:p>
            <a:r>
              <a:rPr lang="en-US" dirty="0"/>
              <a:t>Cassandra LaRochelle – MS4 Technical Specialist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69170" y="4209643"/>
            <a:ext cx="8392225" cy="678091"/>
          </a:xfrm>
        </p:spPr>
        <p:txBody>
          <a:bodyPr>
            <a:normAutofit fontScale="90000"/>
          </a:bodyPr>
          <a:lstStyle/>
          <a:p>
            <a:r>
              <a:rPr lang="en-US" dirty="0"/>
              <a:t>Scaling Asset Management Programs for effective community impact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932705-A061-4E39-945B-A58F5220FC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389" t="26759"/>
          <a:stretch>
            <a:fillRect/>
          </a:stretch>
        </p:blipFill>
        <p:spPr>
          <a:xfrm>
            <a:off x="6603586" y="5490899"/>
            <a:ext cx="2389908" cy="662735"/>
          </a:xfrm>
          <a:prstGeom prst="rect">
            <a:avLst/>
          </a:prstGeom>
        </p:spPr>
      </p:pic>
      <p:pic>
        <p:nvPicPr>
          <p:cNvPr id="4" name="Picture 3" descr="A hole in the ground&#10;&#10;Description automatically generated with low confidence">
            <a:extLst>
              <a:ext uri="{FF2B5EF4-FFF2-40B4-BE49-F238E27FC236}">
                <a16:creationId xmlns:a16="http://schemas.microsoft.com/office/drawing/2014/main" id="{232E1D84-903D-F8A4-A2B2-0EA442AF63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80" t="26135" r="17384" b="10938"/>
          <a:stretch>
            <a:fillRect/>
          </a:stretch>
        </p:blipFill>
        <p:spPr bwMode="auto">
          <a:xfrm>
            <a:off x="0" y="1"/>
            <a:ext cx="3615266" cy="2770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328A39-37A1-08F7-EF37-15BC8DFE84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316034"/>
            <a:ext cx="3794396" cy="18305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E18D46-951E-B6D6-5397-9F18D17415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266" y="0"/>
            <a:ext cx="5528733" cy="414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1546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4AC619-6C97-CBB2-B094-9F20EC0CAB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914AC1E7-A4E8-7709-BF46-A86366D292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1" t="-1" b="706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476A28-BA4E-915C-FA29-EAA8FA58A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Christina Papadopoulos, P.E.</a:t>
            </a:r>
            <a:br>
              <a:rPr lang="en-US" dirty="0"/>
            </a:br>
            <a:r>
              <a:rPr lang="en-US" dirty="0"/>
              <a:t>Billerica Stormwater Engineer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86955A-1013-E1D4-13C4-7943F1568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075" y="1145407"/>
            <a:ext cx="4108203" cy="3296432"/>
          </a:xfrm>
          <a:solidFill>
            <a:schemeClr val="bg1">
              <a:alpha val="6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sz="2000" b="0" dirty="0">
                <a:solidFill>
                  <a:srgbClr val="000000"/>
                </a:solidFill>
              </a:rPr>
              <a:t>The town benefitted from developing a formal asset management program by gaining a </a:t>
            </a:r>
            <a:r>
              <a:rPr lang="en-US" sz="2000" dirty="0">
                <a:solidFill>
                  <a:srgbClr val="000000"/>
                </a:solidFill>
              </a:rPr>
              <a:t>clearer understanding </a:t>
            </a:r>
            <a:r>
              <a:rPr lang="en-US" sz="2000" b="0" dirty="0">
                <a:solidFill>
                  <a:srgbClr val="000000"/>
                </a:solidFill>
              </a:rPr>
              <a:t>of its stormwater infrastructure, which allowed us to proactively prioritize repairs and plan for new infrastructure based on </a:t>
            </a:r>
            <a:r>
              <a:rPr lang="en-US" sz="2000" dirty="0">
                <a:solidFill>
                  <a:srgbClr val="000000"/>
                </a:solidFill>
              </a:rPr>
              <a:t>actual condition and risk rather than assumptions</a:t>
            </a:r>
            <a:r>
              <a:rPr lang="en-US" sz="2000" b="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AD67589-F42F-3FC1-2547-3F3615AD20F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706970" y="1145408"/>
            <a:ext cx="4115687" cy="3296431"/>
          </a:xfrm>
          <a:solidFill>
            <a:schemeClr val="bg1">
              <a:alpha val="6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sz="2000" b="0" dirty="0">
                <a:solidFill>
                  <a:srgbClr val="000000"/>
                </a:solidFill>
              </a:rPr>
              <a:t>Investing in an asset management program was worth the cost because it provided long-term savings by </a:t>
            </a:r>
            <a:r>
              <a:rPr lang="en-US" sz="2000" dirty="0">
                <a:solidFill>
                  <a:srgbClr val="000000"/>
                </a:solidFill>
              </a:rPr>
              <a:t>preventing emergency repairs, improving resilience </a:t>
            </a:r>
            <a:r>
              <a:rPr lang="en-US" sz="2000" b="0" dirty="0">
                <a:solidFill>
                  <a:srgbClr val="000000"/>
                </a:solidFill>
              </a:rPr>
              <a:t>to storm events, and helping us make </a:t>
            </a:r>
            <a:r>
              <a:rPr lang="en-US" sz="2000" dirty="0">
                <a:solidFill>
                  <a:srgbClr val="000000"/>
                </a:solidFill>
              </a:rPr>
              <a:t>data-driven decisions</a:t>
            </a:r>
            <a:r>
              <a:rPr lang="en-US" sz="2000" b="0" dirty="0">
                <a:solidFill>
                  <a:srgbClr val="000000"/>
                </a:solidFill>
              </a:rPr>
              <a:t> that align with community needs and available resources.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6C7F1E69-4130-0D66-8029-727E9DA37739}"/>
              </a:ext>
            </a:extLst>
          </p:cNvPr>
          <p:cNvSpPr txBox="1">
            <a:spLocks/>
          </p:cNvSpPr>
          <p:nvPr/>
        </p:nvSpPr>
        <p:spPr>
          <a:xfrm>
            <a:off x="346075" y="4634431"/>
            <a:ext cx="8451850" cy="1791048"/>
          </a:xfrm>
          <a:prstGeom prst="rect">
            <a:avLst/>
          </a:prstGeom>
        </p:spPr>
        <p:txBody>
          <a:bodyPr/>
          <a:lstStyle>
            <a:lvl1pPr marL="257168" indent="-257168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800" b="1">
                <a:solidFill>
                  <a:schemeClr val="accent2"/>
                </a:solidFill>
                <a:latin typeface="+mn-lt"/>
                <a:ea typeface="+mn-ea"/>
                <a:cs typeface="Arial" pitchFamily="34" charset="0"/>
              </a:defRPr>
            </a:lvl1pPr>
            <a:lvl2pPr marL="557199" indent="-296459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Myriad Pro" panose="020B0503030403020204" pitchFamily="34" charset="0"/>
              <a:buChar char="–"/>
              <a:defRPr sz="2000">
                <a:solidFill>
                  <a:srgbClr val="666666"/>
                </a:solidFill>
                <a:latin typeface="+mn-lt"/>
                <a:cs typeface="Arial" pitchFamily="34" charset="0"/>
              </a:defRPr>
            </a:lvl2pPr>
            <a:lvl3pPr marL="857228" indent="-171446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Myriad Pro" panose="020B0503030403020204" pitchFamily="34" charset="0"/>
              <a:buChar char="–"/>
              <a:defRPr sz="2000">
                <a:solidFill>
                  <a:srgbClr val="666666"/>
                </a:solidFill>
                <a:latin typeface="+mn-lt"/>
                <a:cs typeface="Arial" pitchFamily="34" charset="0"/>
              </a:defRPr>
            </a:lvl3pPr>
            <a:lvl4pPr marL="1200120" indent="-171446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Myriad Pro" panose="020B0503030403020204" pitchFamily="34" charset="0"/>
              <a:buChar char="–"/>
              <a:defRPr sz="2000">
                <a:solidFill>
                  <a:srgbClr val="666666"/>
                </a:solidFill>
                <a:latin typeface="+mn-lt"/>
                <a:cs typeface="Arial" pitchFamily="34" charset="0"/>
              </a:defRPr>
            </a:lvl4pPr>
            <a:lvl5pPr marL="1543012" indent="-171446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Myriad Pro" panose="020B0503030403020204" pitchFamily="34" charset="0"/>
              <a:buChar char="–"/>
              <a:defRPr sz="2000">
                <a:solidFill>
                  <a:srgbClr val="666666"/>
                </a:solidFill>
                <a:latin typeface="+mn-lt"/>
                <a:cs typeface="Arial" pitchFamily="34" charset="0"/>
              </a:defRPr>
            </a:lvl5pPr>
            <a:lvl6pPr marL="1885903" indent="-17144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>
                <a:solidFill>
                  <a:schemeClr val="tx2"/>
                </a:solidFill>
                <a:latin typeface="+mn-lt"/>
              </a:defRPr>
            </a:lvl6pPr>
            <a:lvl7pPr marL="2228795" indent="-17144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>
                <a:solidFill>
                  <a:schemeClr val="tx2"/>
                </a:solidFill>
                <a:latin typeface="+mn-lt"/>
              </a:defRPr>
            </a:lvl7pPr>
            <a:lvl8pPr marL="2571686" indent="-17144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>
                <a:solidFill>
                  <a:schemeClr val="tx2"/>
                </a:solidFill>
                <a:latin typeface="+mn-lt"/>
              </a:defRPr>
            </a:lvl8pPr>
            <a:lvl9pPr marL="2914577" indent="-17144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000" b="0" kern="0" dirty="0">
              <a:solidFill>
                <a:srgbClr val="0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8F52A6-D0E1-383A-4CAE-ACB553CB9414}"/>
              </a:ext>
            </a:extLst>
          </p:cNvPr>
          <p:cNvSpPr txBox="1"/>
          <p:nvPr/>
        </p:nvSpPr>
        <p:spPr>
          <a:xfrm>
            <a:off x="346075" y="4731026"/>
            <a:ext cx="8451850" cy="1380587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/>
          <a:lstStyle>
            <a:lvl1pPr marL="0" indent="0" eaLnBrk="1" hangingPunct="1">
              <a:buClr>
                <a:schemeClr val="tx1"/>
              </a:buClr>
              <a:buFont typeface="Arial" panose="020B0604020202020204" pitchFamily="34" charset="0"/>
              <a:buNone/>
              <a:defRPr sz="2000" b="0">
                <a:solidFill>
                  <a:srgbClr val="000000"/>
                </a:solidFill>
                <a:latin typeface="+mn-lt"/>
                <a:cs typeface="Arial" pitchFamily="34" charset="0"/>
              </a:defRPr>
            </a:lvl1pPr>
            <a:lvl2pPr marL="557199" indent="-296459" eaLnBrk="1" hangingPunct="1">
              <a:buClr>
                <a:schemeClr val="tx1"/>
              </a:buClr>
              <a:buSzPct val="50000"/>
              <a:buFont typeface="Myriad Pro" panose="020B0503030403020204" pitchFamily="34" charset="0"/>
              <a:buChar char="–"/>
              <a:defRPr sz="2000">
                <a:solidFill>
                  <a:srgbClr val="666666"/>
                </a:solidFill>
                <a:latin typeface="+mn-lt"/>
                <a:cs typeface="Arial" pitchFamily="34" charset="0"/>
              </a:defRPr>
            </a:lvl2pPr>
            <a:lvl3pPr marL="857228" indent="-171446" eaLnBrk="1" hangingPunct="1">
              <a:buClr>
                <a:schemeClr val="tx1"/>
              </a:buClr>
              <a:buFont typeface="Myriad Pro" panose="020B0503030403020204" pitchFamily="34" charset="0"/>
              <a:buChar char="–"/>
              <a:defRPr sz="2000">
                <a:solidFill>
                  <a:srgbClr val="666666"/>
                </a:solidFill>
                <a:latin typeface="+mn-lt"/>
                <a:cs typeface="Arial" pitchFamily="34" charset="0"/>
              </a:defRPr>
            </a:lvl3pPr>
            <a:lvl4pPr marL="1200120" indent="-171446" eaLnBrk="1" hangingPunct="1">
              <a:buClr>
                <a:schemeClr val="tx1"/>
              </a:buClr>
              <a:buSzPct val="50000"/>
              <a:buFont typeface="Myriad Pro" panose="020B0503030403020204" pitchFamily="34" charset="0"/>
              <a:buChar char="–"/>
              <a:defRPr sz="2000">
                <a:solidFill>
                  <a:srgbClr val="666666"/>
                </a:solidFill>
                <a:latin typeface="+mn-lt"/>
                <a:cs typeface="Arial" pitchFamily="34" charset="0"/>
              </a:defRPr>
            </a:lvl4pPr>
            <a:lvl5pPr marL="1543012" indent="-171446" eaLnBrk="1" hangingPunct="1">
              <a:buClr>
                <a:schemeClr val="tx1"/>
              </a:buClr>
              <a:buFont typeface="Myriad Pro" panose="020B0503030403020204" pitchFamily="34" charset="0"/>
              <a:buChar char="–"/>
              <a:defRPr sz="2000">
                <a:solidFill>
                  <a:srgbClr val="666666"/>
                </a:solidFill>
                <a:latin typeface="+mn-lt"/>
                <a:cs typeface="Arial" pitchFamily="34" charset="0"/>
              </a:defRPr>
            </a:lvl5pPr>
            <a:lvl6pPr marL="1885903" indent="-171446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>
                <a:solidFill>
                  <a:schemeClr val="tx2"/>
                </a:solidFill>
                <a:latin typeface="+mn-lt"/>
              </a:defRPr>
            </a:lvl6pPr>
            <a:lvl7pPr marL="2228795" indent="-171446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>
                <a:solidFill>
                  <a:schemeClr val="tx2"/>
                </a:solidFill>
                <a:latin typeface="+mn-lt"/>
              </a:defRPr>
            </a:lvl7pPr>
            <a:lvl8pPr marL="2571686" indent="-171446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>
                <a:solidFill>
                  <a:schemeClr val="tx2"/>
                </a:solidFill>
                <a:latin typeface="+mn-lt"/>
              </a:defRPr>
            </a:lvl8pPr>
            <a:lvl9pPr marL="2914577" indent="-171446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US" dirty="0"/>
              <a:t>The town uses the culvert inventory and condition information collected during the asset management program to </a:t>
            </a:r>
            <a:r>
              <a:rPr lang="en-US" b="1" dirty="0"/>
              <a:t>inform capital planning, support grant applications, and coordinate maintenance efforts </a:t>
            </a:r>
            <a:r>
              <a:rPr lang="en-US" dirty="0"/>
              <a:t>more efficiently across departments.</a:t>
            </a:r>
          </a:p>
        </p:txBody>
      </p:sp>
    </p:spTree>
    <p:extLst>
      <p:ext uri="{BB962C8B-B14F-4D97-AF65-F5344CB8AC3E}">
        <p14:creationId xmlns:p14="http://schemas.microsoft.com/office/powerpoint/2010/main" val="17978301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646765-9315-DAE3-6B05-0B9B0BA8F8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6B298E8-B1E0-0FE2-CB71-D6A2704232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072" y="947104"/>
            <a:ext cx="8243945" cy="2016266"/>
          </a:xfrm>
        </p:spPr>
        <p:txBody>
          <a:bodyPr/>
          <a:lstStyle/>
          <a:p>
            <a:r>
              <a:rPr lang="en-US" b="0" dirty="0"/>
              <a:t>Stormwater management program handled by Town staff with watershed collaborative support</a:t>
            </a:r>
          </a:p>
          <a:p>
            <a:pPr lvl="1"/>
            <a:r>
              <a:rPr lang="en-US" sz="1800" b="0" dirty="0"/>
              <a:t>Stormwater enterprise fund approved in 2011, but eventually eliminated</a:t>
            </a:r>
          </a:p>
          <a:p>
            <a:pPr lvl="1"/>
            <a:r>
              <a:rPr lang="en-US" sz="1800" dirty="0"/>
              <a:t>Through MVP process, identified need to develop a Stormwater Asset Management Plan as a High Priority</a:t>
            </a:r>
          </a:p>
          <a:p>
            <a:pPr lvl="1"/>
            <a:endParaRPr lang="en-US" sz="1800" b="0" dirty="0"/>
          </a:p>
          <a:p>
            <a:pPr marL="257168" lvl="1" indent="-257168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2"/>
                </a:solidFill>
                <a:ea typeface="+mn-ea"/>
              </a:rPr>
              <a:t>2021 MassDEP Asset Management Grant</a:t>
            </a:r>
          </a:p>
          <a:p>
            <a:pPr lvl="1"/>
            <a:endParaRPr lang="en-US" b="0" dirty="0"/>
          </a:p>
          <a:p>
            <a:pPr lvl="1"/>
            <a:endParaRPr lang="en-US" b="0" dirty="0"/>
          </a:p>
          <a:p>
            <a:endParaRPr lang="en-US" b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90202D-A579-7EC4-6289-5F33501C8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072" y="243043"/>
            <a:ext cx="8797928" cy="736599"/>
          </a:xfrm>
        </p:spPr>
        <p:txBody>
          <a:bodyPr>
            <a:normAutofit/>
          </a:bodyPr>
          <a:lstStyle/>
          <a:p>
            <a:r>
              <a:rPr lang="en-US" dirty="0"/>
              <a:t>Ayer</a:t>
            </a:r>
          </a:p>
        </p:txBody>
      </p:sp>
      <p:pic>
        <p:nvPicPr>
          <p:cNvPr id="5" name="Picture 4" descr="A map of the united states&#10;&#10;AI-generated content may be incorrect.">
            <a:extLst>
              <a:ext uri="{FF2B5EF4-FFF2-40B4-BE49-F238E27FC236}">
                <a16:creationId xmlns:a16="http://schemas.microsoft.com/office/drawing/2014/main" id="{BEBBBFFB-A262-5248-3C9E-07F39CDA96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2" t="82276" r="76903" b="15433"/>
          <a:stretch>
            <a:fillRect/>
          </a:stretch>
        </p:blipFill>
        <p:spPr>
          <a:xfrm>
            <a:off x="7689553" y="93889"/>
            <a:ext cx="1300335" cy="224154"/>
          </a:xfrm>
          <a:prstGeom prst="rect">
            <a:avLst/>
          </a:prstGeom>
        </p:spPr>
      </p:pic>
      <p:pic>
        <p:nvPicPr>
          <p:cNvPr id="4" name="Picture 3" descr="A map of the united states&#10;&#10;AI-generated content may be incorrect.">
            <a:extLst>
              <a:ext uri="{FF2B5EF4-FFF2-40B4-BE49-F238E27FC236}">
                <a16:creationId xmlns:a16="http://schemas.microsoft.com/office/drawing/2014/main" id="{3295017C-0A7E-3B57-C075-7B5A57E29D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2" t="84654" r="76903" b="12907"/>
          <a:stretch>
            <a:fillRect/>
          </a:stretch>
        </p:blipFill>
        <p:spPr>
          <a:xfrm>
            <a:off x="7689553" y="349971"/>
            <a:ext cx="1300335" cy="238690"/>
          </a:xfrm>
          <a:prstGeom prst="rect">
            <a:avLst/>
          </a:prstGeom>
        </p:spPr>
      </p:pic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95011652-AEF5-8F6E-CFCD-1E9F9D7EE9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28" b="1490"/>
          <a:stretch/>
        </p:blipFill>
        <p:spPr bwMode="auto">
          <a:xfrm>
            <a:off x="4468044" y="3592431"/>
            <a:ext cx="4337363" cy="28728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8D89EC-2EB9-B8A5-CD1B-05E7896807A5}"/>
              </a:ext>
            </a:extLst>
          </p:cNvPr>
          <p:cNvSpPr txBox="1"/>
          <p:nvPr/>
        </p:nvSpPr>
        <p:spPr>
          <a:xfrm>
            <a:off x="346072" y="3370109"/>
            <a:ext cx="457072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57199" lvl="1" indent="-296459">
              <a:buClr>
                <a:schemeClr val="tx1"/>
              </a:buClr>
              <a:buSzPct val="100000"/>
              <a:buFont typeface="Myriad Pro" panose="020B0503030403020204" pitchFamily="34" charset="0"/>
              <a:buChar char="–"/>
            </a:pPr>
            <a:r>
              <a:rPr lang="en-US" dirty="0">
                <a:solidFill>
                  <a:srgbClr val="666666"/>
                </a:solidFill>
                <a:latin typeface="+mn-lt"/>
                <a:cs typeface="Arial" pitchFamily="34" charset="0"/>
              </a:rPr>
              <a:t>Completed culvert, structure, and pipe assessments</a:t>
            </a:r>
          </a:p>
          <a:p>
            <a:pPr marL="557199" lvl="1" indent="-296459">
              <a:buClr>
                <a:schemeClr val="tx1"/>
              </a:buClr>
              <a:buSzPct val="100000"/>
              <a:buFont typeface="Myriad Pro" panose="020B0503030403020204" pitchFamily="34" charset="0"/>
              <a:buChar char="–"/>
            </a:pPr>
            <a:r>
              <a:rPr lang="en-US" dirty="0">
                <a:solidFill>
                  <a:srgbClr val="666666"/>
                </a:solidFill>
                <a:latin typeface="+mn-lt"/>
                <a:cs typeface="Arial" pitchFamily="34" charset="0"/>
              </a:rPr>
              <a:t>Built inventory and evaluated condition for 61 municipal culverts </a:t>
            </a:r>
          </a:p>
          <a:p>
            <a:pPr marL="557199" lvl="1" indent="-296459">
              <a:buClr>
                <a:schemeClr val="tx1"/>
              </a:buClr>
              <a:buSzPct val="100000"/>
              <a:buFont typeface="Myriad Pro" panose="020B0503030403020204" pitchFamily="34" charset="0"/>
              <a:buChar char="–"/>
            </a:pPr>
            <a:r>
              <a:rPr lang="en-US" dirty="0">
                <a:solidFill>
                  <a:srgbClr val="666666"/>
                </a:solidFill>
                <a:latin typeface="+mn-lt"/>
                <a:cs typeface="Arial" pitchFamily="34" charset="0"/>
              </a:rPr>
              <a:t>Determined risk-based criticality ratings</a:t>
            </a:r>
          </a:p>
          <a:p>
            <a:pPr marL="557199" lvl="1" indent="-296459">
              <a:buClr>
                <a:schemeClr val="tx1"/>
              </a:buClr>
              <a:buSzPct val="100000"/>
              <a:buFont typeface="Myriad Pro" panose="020B0503030403020204" pitchFamily="34" charset="0"/>
              <a:buChar char="–"/>
            </a:pPr>
            <a:r>
              <a:rPr lang="en-US" dirty="0">
                <a:solidFill>
                  <a:srgbClr val="666666"/>
                </a:solidFill>
                <a:latin typeface="+mn-lt"/>
                <a:cs typeface="Arial" pitchFamily="34" charset="0"/>
              </a:rPr>
              <a:t>Developed 5-year action plan: included highly critical culvert replacement, infrastructure repair, maintenance, etc. ($780,000 to $1.9M annually)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5032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9D9AB6-F5DB-3A57-1E16-BEBB799F8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7444E-5D19-B097-FAE2-4A7D37C68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072" y="979642"/>
            <a:ext cx="8229600" cy="5114309"/>
          </a:xfrm>
        </p:spPr>
        <p:txBody>
          <a:bodyPr/>
          <a:lstStyle/>
          <a:p>
            <a:r>
              <a:rPr lang="en-US" b="0" dirty="0"/>
              <a:t>2023 Stormwater Utility Advisory Workgroup established</a:t>
            </a:r>
          </a:p>
          <a:p>
            <a:pPr marL="0" indent="0">
              <a:buNone/>
            </a:pPr>
            <a:endParaRPr lang="en-US" b="0" dirty="0"/>
          </a:p>
          <a:p>
            <a:r>
              <a:rPr lang="en-US" b="0" dirty="0"/>
              <a:t>Key Local Champions</a:t>
            </a:r>
          </a:p>
          <a:p>
            <a:pPr marL="260740" lvl="1" indent="0">
              <a:buNone/>
            </a:pPr>
            <a:endParaRPr lang="en-US" sz="2800" b="0" dirty="0">
              <a:solidFill>
                <a:srgbClr val="666666"/>
              </a:solidFill>
            </a:endParaRPr>
          </a:p>
          <a:p>
            <a:r>
              <a:rPr lang="en-US" b="0" dirty="0"/>
              <a:t>AMP provided support for increased stormwater investment</a:t>
            </a:r>
          </a:p>
          <a:p>
            <a:pPr marL="0" indent="0">
              <a:buNone/>
            </a:pPr>
            <a:endParaRPr lang="en-US" b="0" dirty="0"/>
          </a:p>
          <a:p>
            <a:r>
              <a:rPr lang="en-US" b="0" dirty="0"/>
              <a:t>Implementation</a:t>
            </a:r>
          </a:p>
          <a:p>
            <a:pPr lvl="1"/>
            <a:r>
              <a:rPr lang="en-US" b="0" dirty="0"/>
              <a:t>Utility adopted 2024 &amp; user </a:t>
            </a:r>
            <a:br>
              <a:rPr lang="en-US" b="0" dirty="0"/>
            </a:br>
            <a:r>
              <a:rPr lang="en-US" b="0" dirty="0"/>
              <a:t>fees established</a:t>
            </a:r>
            <a:endParaRPr lang="en-US" dirty="0"/>
          </a:p>
          <a:p>
            <a:pPr lvl="1"/>
            <a:r>
              <a:rPr lang="en-US" b="0" dirty="0"/>
              <a:t>Billing started 2025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3100FF-A85F-5093-B28A-5DD8055BD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Ayer</a:t>
            </a:r>
          </a:p>
        </p:txBody>
      </p:sp>
      <p:pic>
        <p:nvPicPr>
          <p:cNvPr id="5" name="Picture 4" descr="A map of the united states&#10;&#10;AI-generated content may be incorrect.">
            <a:extLst>
              <a:ext uri="{FF2B5EF4-FFF2-40B4-BE49-F238E27FC236}">
                <a16:creationId xmlns:a16="http://schemas.microsoft.com/office/drawing/2014/main" id="{46653F40-19D7-CCE0-A36C-94269A1CD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2" t="82276" r="76903" b="15433"/>
          <a:stretch>
            <a:fillRect/>
          </a:stretch>
        </p:blipFill>
        <p:spPr>
          <a:xfrm>
            <a:off x="7689553" y="93889"/>
            <a:ext cx="1300335" cy="224154"/>
          </a:xfrm>
          <a:prstGeom prst="rect">
            <a:avLst/>
          </a:prstGeom>
        </p:spPr>
      </p:pic>
      <p:pic>
        <p:nvPicPr>
          <p:cNvPr id="4" name="Picture 3" descr="A map of the united states&#10;&#10;AI-generated content may be incorrect.">
            <a:extLst>
              <a:ext uri="{FF2B5EF4-FFF2-40B4-BE49-F238E27FC236}">
                <a16:creationId xmlns:a16="http://schemas.microsoft.com/office/drawing/2014/main" id="{FD51A489-ECB3-8F5B-B7FD-98209913F3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2" t="84654" r="76903" b="12907"/>
          <a:stretch>
            <a:fillRect/>
          </a:stretch>
        </p:blipFill>
        <p:spPr>
          <a:xfrm>
            <a:off x="7689553" y="349971"/>
            <a:ext cx="1300335" cy="2386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DC1126-8D0E-9851-F2B1-73E7B290EA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0124" y="4061013"/>
            <a:ext cx="3449596" cy="213691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2891798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594AB2CA-B52F-CB0F-5BAF-85C63C7BDC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1" t="-1" b="706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55C6BA-B6A2-84A8-486C-3408CD379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Dan Van Schalkwyk, P.E. </a:t>
            </a:r>
            <a:br>
              <a:rPr lang="en-US" dirty="0"/>
            </a:br>
            <a:r>
              <a:rPr lang="en-US" dirty="0"/>
              <a:t>Town of Ayer Director of Public 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DC1055-899A-4986-C681-A5B382C54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075" y="1145407"/>
            <a:ext cx="4108203" cy="5095056"/>
          </a:xfrm>
          <a:solidFill>
            <a:schemeClr val="lt1">
              <a:alpha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en-US" sz="2000" b="0" dirty="0">
                <a:solidFill>
                  <a:srgbClr val="000000"/>
                </a:solidFill>
              </a:rPr>
              <a:t>Investing in an asset management program was worth the cost because the Town is now able to proactively plan work to improve its stormwater assets - </a:t>
            </a:r>
            <a:r>
              <a:rPr lang="en-US" sz="2000" dirty="0">
                <a:solidFill>
                  <a:srgbClr val="000000"/>
                </a:solidFill>
              </a:rPr>
              <a:t>we are no longer blind and reactive</a:t>
            </a:r>
            <a:r>
              <a:rPr lang="en-US" sz="2000" b="0" dirty="0">
                <a:solidFill>
                  <a:srgbClr val="000000"/>
                </a:solidFill>
              </a:rPr>
              <a:t>. Furthermore, the Town understood the importance of its stormwater system, through results of the asset management program, and has </a:t>
            </a:r>
            <a:r>
              <a:rPr lang="en-US" sz="2000" dirty="0">
                <a:solidFill>
                  <a:srgbClr val="000000"/>
                </a:solidFill>
              </a:rPr>
              <a:t>since approved a Stormwater Utility Enterprise Fund</a:t>
            </a:r>
            <a:r>
              <a:rPr lang="en-US" sz="2000" b="0" dirty="0">
                <a:solidFill>
                  <a:srgbClr val="000000"/>
                </a:solidFill>
              </a:rPr>
              <a:t>.</a:t>
            </a:r>
          </a:p>
          <a:p>
            <a:endParaRPr lang="en-US" sz="2000" b="0" dirty="0">
              <a:solidFill>
                <a:srgbClr val="00000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6AF093-3C68-10EC-A414-987BFA25C27C}"/>
              </a:ext>
            </a:extLst>
          </p:cNvPr>
          <p:cNvSpPr>
            <a:spLocks noGrp="1"/>
          </p:cNvSpPr>
          <p:nvPr>
            <p:ph idx="10"/>
          </p:nvPr>
        </p:nvSpPr>
        <p:spPr>
          <a:solidFill>
            <a:schemeClr val="lt1">
              <a:alpha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en-US" sz="2000" b="0" dirty="0">
                <a:solidFill>
                  <a:srgbClr val="000000"/>
                </a:solidFill>
              </a:rPr>
              <a:t>The town benefitted from developing a formal asset management program by simply identifying the infrastructure we have – this helps to </a:t>
            </a:r>
            <a:r>
              <a:rPr lang="en-US" sz="2000" dirty="0">
                <a:solidFill>
                  <a:srgbClr val="000000"/>
                </a:solidFill>
              </a:rPr>
              <a:t>inform and properly plan improvements, including justifying needs when requesting funding</a:t>
            </a:r>
            <a:r>
              <a:rPr lang="en-US" sz="2000" b="0" dirty="0">
                <a:solidFill>
                  <a:srgbClr val="000000"/>
                </a:solidFill>
              </a:rPr>
              <a:t>. Our stormwater system was probably our least cared for asset over the years, with reactive repairs a constant theme. The asset management program has moved us to a proactive approach, which will </a:t>
            </a:r>
            <a:r>
              <a:rPr lang="en-US" sz="2000" dirty="0">
                <a:solidFill>
                  <a:srgbClr val="000000"/>
                </a:solidFill>
              </a:rPr>
              <a:t>save money and increase resiliency </a:t>
            </a:r>
            <a:r>
              <a:rPr lang="en-US" sz="2000" b="0" dirty="0">
                <a:solidFill>
                  <a:srgbClr val="000000"/>
                </a:solidFill>
              </a:rPr>
              <a:t>in the future.</a:t>
            </a:r>
          </a:p>
          <a:p>
            <a:endParaRPr lang="en-US" sz="20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1589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E371E2-7DE9-AEDB-5D20-79DEDB050A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A43725-D056-BB44-E25D-54D13A9A66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075" y="1367833"/>
            <a:ext cx="8229600" cy="4891680"/>
          </a:xfrm>
        </p:spPr>
        <p:txBody>
          <a:bodyPr/>
          <a:lstStyle/>
          <a:p>
            <a:r>
              <a:rPr lang="en-US" b="0" dirty="0"/>
              <a:t>Massachusetts Division of Ecological Restoration (DER) identified high priority sub-watersheds with limited existing culvert data in NAACC</a:t>
            </a:r>
          </a:p>
          <a:p>
            <a:pPr lvl="1"/>
            <a:r>
              <a:rPr lang="en-US" b="0" dirty="0"/>
              <a:t>Identified two communities within Blackstone River Watershed</a:t>
            </a:r>
          </a:p>
          <a:p>
            <a:pPr lvl="1"/>
            <a:endParaRPr lang="en-US" dirty="0"/>
          </a:p>
          <a:p>
            <a:r>
              <a:rPr lang="en-US" b="0" dirty="0"/>
              <a:t>Partnered with local watershed association</a:t>
            </a:r>
          </a:p>
          <a:p>
            <a:pPr lvl="1"/>
            <a:endParaRPr lang="en-US" b="0" dirty="0"/>
          </a:p>
          <a:p>
            <a:r>
              <a:rPr lang="en-US" b="0" dirty="0"/>
              <a:t>Goal: Identify culverts with high potential for ecological restoration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66556A2-BEBE-AB33-55DD-DD4E8A972440}"/>
              </a:ext>
            </a:extLst>
          </p:cNvPr>
          <p:cNvSpPr txBox="1">
            <a:spLocks/>
          </p:cNvSpPr>
          <p:nvPr/>
        </p:nvSpPr>
        <p:spPr>
          <a:xfrm>
            <a:off x="346072" y="370043"/>
            <a:ext cx="8797928" cy="902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250" b="1">
                <a:solidFill>
                  <a:schemeClr val="bg2"/>
                </a:solidFill>
                <a:latin typeface="Arial Black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250" b="1">
                <a:solidFill>
                  <a:schemeClr val="bg2"/>
                </a:solidFill>
                <a:latin typeface="Arial Black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250" b="1">
                <a:solidFill>
                  <a:schemeClr val="bg2"/>
                </a:solidFill>
                <a:latin typeface="Arial Black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250" b="1">
                <a:solidFill>
                  <a:schemeClr val="bg2"/>
                </a:solidFill>
                <a:latin typeface="Arial Black" pitchFamily="34" charset="0"/>
              </a:defRPr>
            </a:lvl5pPr>
            <a:lvl6pPr marL="342892" algn="l" rtl="0" eaLnBrk="1" fontAlgn="base" hangingPunct="1">
              <a:spcBef>
                <a:spcPct val="0"/>
              </a:spcBef>
              <a:spcAft>
                <a:spcPct val="0"/>
              </a:spcAft>
              <a:defRPr sz="2250" b="1">
                <a:solidFill>
                  <a:schemeClr val="tx2"/>
                </a:solidFill>
                <a:latin typeface="Verdana" pitchFamily="34" charset="0"/>
              </a:defRPr>
            </a:lvl6pPr>
            <a:lvl7pPr marL="685783" algn="l" rtl="0" eaLnBrk="1" fontAlgn="base" hangingPunct="1">
              <a:spcBef>
                <a:spcPct val="0"/>
              </a:spcBef>
              <a:spcAft>
                <a:spcPct val="0"/>
              </a:spcAft>
              <a:defRPr sz="2250" b="1">
                <a:solidFill>
                  <a:schemeClr val="tx2"/>
                </a:solidFill>
                <a:latin typeface="Verdana" pitchFamily="34" charset="0"/>
              </a:defRPr>
            </a:lvl7pPr>
            <a:lvl8pPr marL="1028675" algn="l" rtl="0" eaLnBrk="1" fontAlgn="base" hangingPunct="1">
              <a:spcBef>
                <a:spcPct val="0"/>
              </a:spcBef>
              <a:spcAft>
                <a:spcPct val="0"/>
              </a:spcAft>
              <a:defRPr sz="2250" b="1">
                <a:solidFill>
                  <a:schemeClr val="tx2"/>
                </a:solidFill>
                <a:latin typeface="Verdana" pitchFamily="34" charset="0"/>
              </a:defRPr>
            </a:lvl8pPr>
            <a:lvl9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250" b="1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kern="0"/>
              <a:t>DER	–  Upton</a:t>
            </a:r>
            <a:br>
              <a:rPr lang="en-US" kern="0"/>
            </a:br>
            <a:r>
              <a:rPr lang="en-US" kern="0"/>
              <a:t>	–  Grafton</a:t>
            </a:r>
            <a:endParaRPr lang="en-US" kern="0" dirty="0"/>
          </a:p>
        </p:txBody>
      </p:sp>
      <p:pic>
        <p:nvPicPr>
          <p:cNvPr id="7" name="Picture 6" descr="A map of the united states&#10;&#10;AI-generated content may be incorrect.">
            <a:extLst>
              <a:ext uri="{FF2B5EF4-FFF2-40B4-BE49-F238E27FC236}">
                <a16:creationId xmlns:a16="http://schemas.microsoft.com/office/drawing/2014/main" id="{05D20E46-E22A-BFC4-545B-60B36CDADC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2" t="82276" r="76903" b="15433"/>
          <a:stretch>
            <a:fillRect/>
          </a:stretch>
        </p:blipFill>
        <p:spPr>
          <a:xfrm>
            <a:off x="7689553" y="170089"/>
            <a:ext cx="1300335" cy="224154"/>
          </a:xfrm>
          <a:prstGeom prst="rect">
            <a:avLst/>
          </a:prstGeom>
        </p:spPr>
      </p:pic>
      <p:pic>
        <p:nvPicPr>
          <p:cNvPr id="8" name="Picture 7" descr="A map of the united states&#10;&#10;AI-generated content may be incorrect.">
            <a:extLst>
              <a:ext uri="{FF2B5EF4-FFF2-40B4-BE49-F238E27FC236}">
                <a16:creationId xmlns:a16="http://schemas.microsoft.com/office/drawing/2014/main" id="{B883C512-2E9A-91F5-FB84-4A63B1D256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2" t="84654" r="76903" b="12907"/>
          <a:stretch>
            <a:fillRect/>
          </a:stretch>
        </p:blipFill>
        <p:spPr>
          <a:xfrm>
            <a:off x="7689553" y="489671"/>
            <a:ext cx="1300335" cy="238690"/>
          </a:xfrm>
          <a:prstGeom prst="rect">
            <a:avLst/>
          </a:prstGeom>
        </p:spPr>
      </p:pic>
      <p:pic>
        <p:nvPicPr>
          <p:cNvPr id="9" name="Picture 8" descr="A map of the united states&#10;&#10;AI-generated content may be incorrect.">
            <a:extLst>
              <a:ext uri="{FF2B5EF4-FFF2-40B4-BE49-F238E27FC236}">
                <a16:creationId xmlns:a16="http://schemas.microsoft.com/office/drawing/2014/main" id="{C01D2094-8976-4A18-9AF4-B73C4B963A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2" t="91047" r="76013" b="6514"/>
          <a:stretch>
            <a:fillRect/>
          </a:stretch>
        </p:blipFill>
        <p:spPr>
          <a:xfrm>
            <a:off x="7753053" y="906161"/>
            <a:ext cx="1300335" cy="238690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7940BBE9-B75B-CE81-5CBF-A56745840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954" y="4985993"/>
            <a:ext cx="2528888" cy="1514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Blackstone Watershed Collaborative">
            <a:extLst>
              <a:ext uri="{FF2B5EF4-FFF2-40B4-BE49-F238E27FC236}">
                <a16:creationId xmlns:a16="http://schemas.microsoft.com/office/drawing/2014/main" id="{6A89E008-801B-1017-F1BF-906F81220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296" y="5019961"/>
            <a:ext cx="2120901" cy="1420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DER Logo">
            <a:extLst>
              <a:ext uri="{FF2B5EF4-FFF2-40B4-BE49-F238E27FC236}">
                <a16:creationId xmlns:a16="http://schemas.microsoft.com/office/drawing/2014/main" id="{FB8EE6A5-EE3E-FEF1-9F86-B8BD1D621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" y="4941849"/>
            <a:ext cx="2497175" cy="1498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8474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1C5986-6E18-1E20-979D-D757E5D0AA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3E0AB-C2AB-D8A3-1F78-5D4BC3265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072" y="370043"/>
            <a:ext cx="8797928" cy="902362"/>
          </a:xfrm>
        </p:spPr>
        <p:txBody>
          <a:bodyPr>
            <a:noAutofit/>
          </a:bodyPr>
          <a:lstStyle/>
          <a:p>
            <a:r>
              <a:rPr lang="en-US"/>
              <a:t>DER	–  Upton</a:t>
            </a:r>
            <a:br>
              <a:rPr lang="en-US"/>
            </a:br>
            <a:r>
              <a:rPr lang="en-US"/>
              <a:t>	–  Grafton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22F3D8-53AC-C282-ECEC-6324810B5C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075" y="1367833"/>
            <a:ext cx="8229600" cy="4891881"/>
          </a:xfrm>
        </p:spPr>
        <p:txBody>
          <a:bodyPr/>
          <a:lstStyle/>
          <a:p>
            <a:r>
              <a:rPr lang="en-US" b="0" dirty="0"/>
              <a:t>Scope of work:</a:t>
            </a:r>
          </a:p>
          <a:p>
            <a:pPr lvl="1"/>
            <a:r>
              <a:rPr lang="en-US" dirty="0"/>
              <a:t>B</a:t>
            </a:r>
            <a:r>
              <a:rPr lang="en-US" b="0" dirty="0"/>
              <a:t>uilt an inventory based on “potential” crossings &amp; field confirmed</a:t>
            </a:r>
          </a:p>
          <a:p>
            <a:pPr lvl="1"/>
            <a:r>
              <a:rPr lang="en-US" dirty="0"/>
              <a:t>T</a:t>
            </a:r>
            <a:r>
              <a:rPr lang="en-US" b="0" dirty="0"/>
              <a:t>rained local staff on NAACC protocols</a:t>
            </a:r>
            <a:endParaRPr lang="en-US" dirty="0"/>
          </a:p>
          <a:p>
            <a:pPr lvl="1"/>
            <a:r>
              <a:rPr lang="en-US" b="0" dirty="0"/>
              <a:t>Completed more than 300 culvert condition assessments</a:t>
            </a:r>
            <a:endParaRPr lang="en-US" dirty="0"/>
          </a:p>
          <a:p>
            <a:pPr lvl="1"/>
            <a:r>
              <a:rPr lang="en-US" b="0" dirty="0"/>
              <a:t>Input field data into the NAACC database and GIS</a:t>
            </a:r>
          </a:p>
          <a:p>
            <a:pPr lvl="1"/>
            <a:r>
              <a:rPr lang="en-US" dirty="0"/>
              <a:t>A</a:t>
            </a:r>
            <a:r>
              <a:rPr lang="en-US" b="0" dirty="0"/>
              <a:t>ssessed the data to prioritize culvert replacement projects</a:t>
            </a:r>
          </a:p>
          <a:p>
            <a:pPr lvl="1"/>
            <a:endParaRPr lang="en-US" b="0" dirty="0">
              <a:highlight>
                <a:srgbClr val="FFFF00"/>
              </a:highlight>
            </a:endParaRPr>
          </a:p>
          <a:p>
            <a:r>
              <a:rPr lang="en-US" b="0" dirty="0"/>
              <a:t>No information </a:t>
            </a:r>
            <a:r>
              <a:rPr lang="en-US" b="0" dirty="0">
                <a:sym typeface="Wingdings" panose="05000000000000000000" pitchFamily="2" charset="2"/>
              </a:rPr>
              <a:t> complete </a:t>
            </a:r>
            <a:r>
              <a:rPr lang="en-US" b="0" dirty="0"/>
              <a:t>inventory with size, material, condition, photos</a:t>
            </a:r>
          </a:p>
          <a:p>
            <a:pPr lvl="1"/>
            <a:endParaRPr lang="en-US" b="0" dirty="0"/>
          </a:p>
          <a:p>
            <a:r>
              <a:rPr lang="en-US" b="0" dirty="0"/>
              <a:t>Grafton – DER CRMA grant awarded to support design and permitting of highest priority culvert replacement project</a:t>
            </a:r>
          </a:p>
          <a:p>
            <a:endParaRPr lang="en-US" b="0" dirty="0"/>
          </a:p>
        </p:txBody>
      </p:sp>
      <p:pic>
        <p:nvPicPr>
          <p:cNvPr id="4" name="Picture 3" descr="A map of the united states&#10;&#10;AI-generated content may be incorrect.">
            <a:extLst>
              <a:ext uri="{FF2B5EF4-FFF2-40B4-BE49-F238E27FC236}">
                <a16:creationId xmlns:a16="http://schemas.microsoft.com/office/drawing/2014/main" id="{3D88F9A2-ACA6-BF3F-48DF-2079553EE3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2" t="82276" r="76903" b="15433"/>
          <a:stretch>
            <a:fillRect/>
          </a:stretch>
        </p:blipFill>
        <p:spPr>
          <a:xfrm>
            <a:off x="7689553" y="170089"/>
            <a:ext cx="1300335" cy="224154"/>
          </a:xfrm>
          <a:prstGeom prst="rect">
            <a:avLst/>
          </a:prstGeom>
        </p:spPr>
      </p:pic>
      <p:pic>
        <p:nvPicPr>
          <p:cNvPr id="5" name="Picture 4" descr="A map of the united states&#10;&#10;AI-generated content may be incorrect.">
            <a:extLst>
              <a:ext uri="{FF2B5EF4-FFF2-40B4-BE49-F238E27FC236}">
                <a16:creationId xmlns:a16="http://schemas.microsoft.com/office/drawing/2014/main" id="{64765C81-7BF6-0291-BFE9-1B5331DDC6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2" t="84654" r="76903" b="12907"/>
          <a:stretch>
            <a:fillRect/>
          </a:stretch>
        </p:blipFill>
        <p:spPr>
          <a:xfrm>
            <a:off x="7689553" y="489671"/>
            <a:ext cx="1300335" cy="238690"/>
          </a:xfrm>
          <a:prstGeom prst="rect">
            <a:avLst/>
          </a:prstGeom>
        </p:spPr>
      </p:pic>
      <p:pic>
        <p:nvPicPr>
          <p:cNvPr id="7" name="Picture 6" descr="A map of the united states&#10;&#10;AI-generated content may be incorrect.">
            <a:extLst>
              <a:ext uri="{FF2B5EF4-FFF2-40B4-BE49-F238E27FC236}">
                <a16:creationId xmlns:a16="http://schemas.microsoft.com/office/drawing/2014/main" id="{5B2F04A2-2CE9-E253-BDF3-245B6B0C48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2" t="91047" r="76013" b="6514"/>
          <a:stretch>
            <a:fillRect/>
          </a:stretch>
        </p:blipFill>
        <p:spPr>
          <a:xfrm>
            <a:off x="7753053" y="906161"/>
            <a:ext cx="1300335" cy="23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7705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C2EBA-6D01-2A0F-B77E-C3379F9602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D1B33F81-0406-9BF3-4158-E49EBCE31A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1" t="-1" b="706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A23175-41AF-1A47-91E9-11A8558B6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075" y="1145406"/>
            <a:ext cx="8229600" cy="2631464"/>
          </a:xfrm>
          <a:solidFill>
            <a:schemeClr val="bg1">
              <a:alpha val="6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sz="2000" b="0" dirty="0">
                <a:solidFill>
                  <a:srgbClr val="000000"/>
                </a:solidFill>
              </a:rPr>
              <a:t>By participating in the DER sponsored assessment program, Grafton now has the needed data to </a:t>
            </a:r>
            <a:r>
              <a:rPr lang="en-US" sz="2000" dirty="0">
                <a:solidFill>
                  <a:srgbClr val="000000"/>
                </a:solidFill>
              </a:rPr>
              <a:t>support long standing budget requests </a:t>
            </a:r>
            <a:r>
              <a:rPr lang="en-US" sz="2000" b="0" dirty="0">
                <a:solidFill>
                  <a:srgbClr val="000000"/>
                </a:solidFill>
              </a:rPr>
              <a:t>for culvert maintenance and replacement. Having town staff participate in the assessments with Tighe &amp; Bond along with the Blackstone Watershed Collaborative gave us the ability to submit an accurate grant application, </a:t>
            </a:r>
            <a:r>
              <a:rPr lang="en-US" sz="2000" dirty="0">
                <a:solidFill>
                  <a:srgbClr val="000000"/>
                </a:solidFill>
              </a:rPr>
              <a:t>enabling us to secure funding for a much-needed replacement of a deteriorated culvert</a:t>
            </a:r>
            <a:r>
              <a:rPr lang="en-US" sz="2000" b="0" dirty="0">
                <a:solidFill>
                  <a:srgbClr val="000000"/>
                </a:solidFill>
              </a:rPr>
              <a:t>. Having accurate information also assisted in support of funding from local reserves.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524B68-129C-91C8-4A85-006818B39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Paul Cournoyer</a:t>
            </a:r>
            <a:br>
              <a:rPr lang="en-US" dirty="0"/>
            </a:br>
            <a:r>
              <a:rPr lang="en-US" dirty="0"/>
              <a:t>Grafton DPW Director</a:t>
            </a:r>
          </a:p>
        </p:txBody>
      </p:sp>
    </p:spTree>
    <p:extLst>
      <p:ext uri="{BB962C8B-B14F-4D97-AF65-F5344CB8AC3E}">
        <p14:creationId xmlns:p14="http://schemas.microsoft.com/office/powerpoint/2010/main" val="18757864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0BA904-4697-1C9F-A4B8-6821617DA1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1E24F-068E-3CEC-C1CC-A8A22C8EE8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Asset management programs can formalize current practices, support spending decisions, and help plan for the future</a:t>
            </a:r>
          </a:p>
          <a:p>
            <a:endParaRPr lang="en-US" sz="2400" dirty="0"/>
          </a:p>
          <a:p>
            <a:r>
              <a:rPr lang="en-US" sz="2400" dirty="0"/>
              <a:t>Establish workflows that are realistic. Keep your data up to date!</a:t>
            </a:r>
          </a:p>
          <a:p>
            <a:endParaRPr lang="en-US" sz="2400" dirty="0"/>
          </a:p>
          <a:p>
            <a:r>
              <a:rPr lang="en-US" sz="2400" dirty="0"/>
              <a:t>One size DOESN’T fit all</a:t>
            </a:r>
          </a:p>
          <a:p>
            <a:endParaRPr lang="en-US" sz="2400" dirty="0"/>
          </a:p>
          <a:p>
            <a:r>
              <a:rPr lang="en-US" sz="2400" dirty="0"/>
              <a:t>Any size community can use the resources available to them to get started</a:t>
            </a:r>
          </a:p>
          <a:p>
            <a:pPr lvl="1"/>
            <a:r>
              <a:rPr lang="en-US" sz="1800" dirty="0"/>
              <a:t>Take advantage of grant funding</a:t>
            </a:r>
          </a:p>
          <a:p>
            <a:pPr lvl="1"/>
            <a:r>
              <a:rPr lang="en-US" sz="1800" dirty="0"/>
              <a:t>Talk to your local watershed association</a:t>
            </a:r>
          </a:p>
          <a:p>
            <a:pPr lvl="1"/>
            <a:r>
              <a:rPr lang="en-US" sz="1800" dirty="0"/>
              <a:t>Find your champion!</a:t>
            </a:r>
          </a:p>
          <a:p>
            <a:endParaRPr lang="en-US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70A3B0-B2EA-2011-2DD9-76D095695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Recap</a:t>
            </a:r>
          </a:p>
        </p:txBody>
      </p:sp>
    </p:spTree>
    <p:extLst>
      <p:ext uri="{BB962C8B-B14F-4D97-AF65-F5344CB8AC3E}">
        <p14:creationId xmlns:p14="http://schemas.microsoft.com/office/powerpoint/2010/main" val="4753506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07A87F97-8634-2EED-7BE2-25C69F84D2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84"/>
          <a:stretch>
            <a:fillRect/>
          </a:stretch>
        </p:blipFill>
        <p:spPr bwMode="auto">
          <a:xfrm>
            <a:off x="0" y="0"/>
            <a:ext cx="91338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3888D24-2FF0-485B-826D-BF3879F50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9600" y="2837536"/>
            <a:ext cx="3534400" cy="591464"/>
          </a:xfrm>
        </p:spPr>
        <p:txBody>
          <a:bodyPr>
            <a:normAutofit/>
          </a:bodyPr>
          <a:lstStyle/>
          <a:p>
            <a:pPr algn="ctr"/>
            <a:r>
              <a:rPr lang="en-US" b="0" dirty="0">
                <a:solidFill>
                  <a:schemeClr val="bg1"/>
                </a:solidFill>
              </a:rPr>
              <a:t>Thank You!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764EC5-3E5F-4306-9796-0994ED319B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61817" y="5654864"/>
            <a:ext cx="4572000" cy="5334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Cassandra LaRochelle, PE</a:t>
            </a:r>
          </a:p>
          <a:p>
            <a:r>
              <a:rPr lang="en-US" b="0" dirty="0">
                <a:solidFill>
                  <a:schemeClr val="bg1"/>
                </a:solidFill>
              </a:rPr>
              <a:t>clarochelle@tighebond.com </a:t>
            </a:r>
          </a:p>
          <a:p>
            <a:r>
              <a:rPr lang="en-US" b="0" dirty="0">
                <a:solidFill>
                  <a:schemeClr val="bg1"/>
                </a:solidFill>
              </a:rPr>
              <a:t>508.471.9644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610E7533-D1CC-0932-7BEC-039ACAAAADC7}"/>
              </a:ext>
            </a:extLst>
          </p:cNvPr>
          <p:cNvSpPr txBox="1">
            <a:spLocks/>
          </p:cNvSpPr>
          <p:nvPr/>
        </p:nvSpPr>
        <p:spPr>
          <a:xfrm>
            <a:off x="0" y="5654864"/>
            <a:ext cx="4561817" cy="533400"/>
          </a:xfrm>
          <a:prstGeom prst="rect">
            <a:avLst/>
          </a:prstGeom>
        </p:spPr>
        <p:txBody>
          <a:bodyPr/>
          <a:lstStyle>
            <a:lvl1pPr marL="0" indent="0" algn="ctr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None/>
              <a:defRPr sz="1875" b="1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57199" indent="-296459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2pPr>
            <a:lvl3pPr marL="857228" indent="-171446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»"/>
              <a:defRPr sz="1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3pPr>
            <a:lvl4pPr marL="1200120" indent="-171446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Char char="–"/>
              <a:defRPr sz="1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4pPr>
            <a:lvl5pPr marL="1543012" indent="-171446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Char char="»"/>
              <a:defRPr sz="150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5pPr>
            <a:lvl6pPr marL="1885903" indent="-17144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>
                <a:solidFill>
                  <a:schemeClr val="tx2"/>
                </a:solidFill>
                <a:latin typeface="+mn-lt"/>
              </a:defRPr>
            </a:lvl6pPr>
            <a:lvl7pPr marL="2228795" indent="-17144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>
                <a:solidFill>
                  <a:schemeClr val="tx2"/>
                </a:solidFill>
                <a:latin typeface="+mn-lt"/>
              </a:defRPr>
            </a:lvl7pPr>
            <a:lvl8pPr marL="2571686" indent="-17144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>
                <a:solidFill>
                  <a:schemeClr val="tx2"/>
                </a:solidFill>
                <a:latin typeface="+mn-lt"/>
              </a:defRPr>
            </a:lvl8pPr>
            <a:lvl9pPr marL="2914577" indent="-17144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»"/>
              <a:defRPr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US" kern="0" dirty="0">
                <a:solidFill>
                  <a:schemeClr val="bg1"/>
                </a:solidFill>
              </a:rPr>
              <a:t>Natalie Koncki</a:t>
            </a:r>
          </a:p>
          <a:p>
            <a:r>
              <a:rPr lang="en-US" b="0" kern="0" dirty="0">
                <a:solidFill>
                  <a:schemeClr val="bg1"/>
                </a:solidFill>
              </a:rPr>
              <a:t>ngkoncki@tighebond.com</a:t>
            </a:r>
          </a:p>
          <a:p>
            <a:r>
              <a:rPr lang="en-US" b="0" kern="0" dirty="0">
                <a:solidFill>
                  <a:schemeClr val="bg1"/>
                </a:solidFill>
              </a:rPr>
              <a:t>508.304.6360 </a:t>
            </a:r>
          </a:p>
        </p:txBody>
      </p:sp>
    </p:spTree>
    <p:extLst>
      <p:ext uri="{BB962C8B-B14F-4D97-AF65-F5344CB8AC3E}">
        <p14:creationId xmlns:p14="http://schemas.microsoft.com/office/powerpoint/2010/main" val="64771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C37122-A614-DC55-7271-351F41D470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66DB3-9FCC-2294-1A37-1076A8587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072" y="243043"/>
            <a:ext cx="8797928" cy="736599"/>
          </a:xfrm>
        </p:spPr>
        <p:txBody>
          <a:bodyPr anchor="ctr">
            <a:normAutofit/>
          </a:bodyPr>
          <a:lstStyle/>
          <a:p>
            <a:r>
              <a:rPr lang="en-US" dirty="0"/>
              <a:t>Overview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1CE44AC-4B68-FD04-BE90-7B1D36A536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946702"/>
              </p:ext>
            </p:extLst>
          </p:nvPr>
        </p:nvGraphicFramePr>
        <p:xfrm>
          <a:off x="346075" y="1145405"/>
          <a:ext cx="8229600" cy="51143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5776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2D073AF-675D-C312-F75F-116A72C337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072" y="979642"/>
            <a:ext cx="8451856" cy="5114309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“Asset Management </a:t>
            </a:r>
            <a:r>
              <a:rPr lang="en-US" b="0" dirty="0"/>
              <a:t>is about delivering a specified level of service to customers and regulators at an optimal life cycle cost and an acceptable level of risk with a strategy that ensures long-term sustainability of public assets (NHDES, 2025).”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More simply…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Stormwater Asset Management – </a:t>
            </a:r>
            <a:r>
              <a:rPr lang="en-US" b="0" dirty="0">
                <a:solidFill>
                  <a:schemeClr val="accent1"/>
                </a:solidFill>
              </a:rPr>
              <a:t>the process of maintaining the stormwater system to ensure it’s functioning properly, lasts a long time, and provides the best value.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4094D5C-E5E2-B94E-2BF6-97AAD90DA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Asset Management?</a:t>
            </a:r>
          </a:p>
        </p:txBody>
      </p:sp>
    </p:spTree>
    <p:extLst>
      <p:ext uri="{BB962C8B-B14F-4D97-AF65-F5344CB8AC3E}">
        <p14:creationId xmlns:p14="http://schemas.microsoft.com/office/powerpoint/2010/main" val="1394051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b="0" dirty="0"/>
              <a:t>What problems are we trying to solve with an Asset Management Program (AMP)?</a:t>
            </a:r>
          </a:p>
          <a:p>
            <a:pPr lvl="1"/>
            <a:endParaRPr lang="en-US" sz="1600" dirty="0"/>
          </a:p>
          <a:p>
            <a:pPr marL="342900" indent="-342900">
              <a:buFont typeface="+mj-lt"/>
              <a:buAutoNum type="arabicPeriod"/>
            </a:pPr>
            <a:r>
              <a:rPr lang="en-US" sz="2000" b="0" dirty="0">
                <a:solidFill>
                  <a:srgbClr val="666666"/>
                </a:solidFill>
              </a:rPr>
              <a:t>Reactive </a:t>
            </a:r>
            <a:r>
              <a:rPr lang="en-US" sz="2000" b="0" dirty="0">
                <a:solidFill>
                  <a:srgbClr val="666666"/>
                </a:solidFill>
                <a:sym typeface="Wingdings" panose="05000000000000000000" pitchFamily="2" charset="2"/>
              </a:rPr>
              <a:t> Proactive</a:t>
            </a:r>
          </a:p>
          <a:p>
            <a:pPr marL="342900" indent="-342900">
              <a:buFont typeface="+mj-lt"/>
              <a:buAutoNum type="arabicPeriod"/>
            </a:pPr>
            <a:endParaRPr lang="en-US" sz="2000" b="0" dirty="0">
              <a:solidFill>
                <a:srgbClr val="666666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b="0" dirty="0">
                <a:solidFill>
                  <a:srgbClr val="666666"/>
                </a:solidFill>
                <a:sym typeface="Wingdings" panose="05000000000000000000" pitchFamily="2" charset="2"/>
              </a:rPr>
              <a:t>Stormwater funds are limited and competing priorities</a:t>
            </a:r>
          </a:p>
          <a:p>
            <a:pPr marL="342900" indent="-342900">
              <a:buFont typeface="+mj-lt"/>
              <a:buAutoNum type="arabicPeriod"/>
            </a:pPr>
            <a:endParaRPr lang="en-US" sz="2000" b="0" dirty="0">
              <a:solidFill>
                <a:srgbClr val="666666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b="0" dirty="0">
                <a:solidFill>
                  <a:srgbClr val="666666"/>
                </a:solidFill>
                <a:sym typeface="Wingdings" panose="05000000000000000000" pitchFamily="2" charset="2"/>
              </a:rPr>
              <a:t>Prioritize projects with a defensible strategy </a:t>
            </a:r>
          </a:p>
          <a:p>
            <a:pPr marL="342900" indent="-342900">
              <a:buFont typeface="+mj-lt"/>
              <a:buAutoNum type="arabicPeriod"/>
            </a:pPr>
            <a:endParaRPr lang="en-US" sz="2000" b="0" dirty="0">
              <a:solidFill>
                <a:srgbClr val="666666"/>
              </a:solidFill>
              <a:sym typeface="Wingdings" panose="05000000000000000000" pitchFamily="2" charset="2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b="0" dirty="0">
                <a:solidFill>
                  <a:srgbClr val="666666"/>
                </a:solidFill>
                <a:sym typeface="Wingdings" panose="05000000000000000000" pitchFamily="2" charset="2"/>
              </a:rPr>
              <a:t>Lack of centralized location for stormwater system management </a:t>
            </a:r>
          </a:p>
          <a:p>
            <a:endParaRPr lang="en-US" sz="1600" b="0" dirty="0">
              <a:sym typeface="Wingdings" panose="05000000000000000000" pitchFamily="2" charset="2"/>
            </a:endParaRPr>
          </a:p>
          <a:p>
            <a:endParaRPr lang="en-US" sz="1600" b="0" dirty="0">
              <a:sym typeface="Wingdings" panose="05000000000000000000" pitchFamily="2" charset="2"/>
            </a:endParaRPr>
          </a:p>
          <a:p>
            <a:endParaRPr lang="en-US" sz="2400" b="0" dirty="0">
              <a:sym typeface="Wingdings" panose="05000000000000000000" pitchFamily="2" charset="2"/>
            </a:endParaRPr>
          </a:p>
          <a:p>
            <a:endParaRPr lang="en-US" sz="2400" b="0" dirty="0">
              <a:sym typeface="Wingdings" panose="05000000000000000000" pitchFamily="2" charset="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Why It’s Worth It – </a:t>
            </a:r>
            <a:br>
              <a:rPr lang="en-US" dirty="0"/>
            </a:br>
            <a:r>
              <a:rPr lang="en-US" dirty="0"/>
              <a:t>Asset Management Planning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A905AF91-7BCC-0F0A-E987-E5B334C13A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92" y="4488640"/>
            <a:ext cx="3973858" cy="1649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7C28745-5416-021D-02C7-8D08B81335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16" b="3544"/>
          <a:stretch>
            <a:fillRect/>
          </a:stretch>
        </p:blipFill>
        <p:spPr bwMode="auto">
          <a:xfrm>
            <a:off x="4572000" y="4434712"/>
            <a:ext cx="4225925" cy="1757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6EECFE-39A6-9EF8-EE3E-C0E9227B6367}"/>
              </a:ext>
            </a:extLst>
          </p:cNvPr>
          <p:cNvSpPr txBox="1"/>
          <p:nvPr/>
        </p:nvSpPr>
        <p:spPr>
          <a:xfrm>
            <a:off x="1539730" y="6191721"/>
            <a:ext cx="509756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buNone/>
            </a:pPr>
            <a:r>
              <a:rPr lang="en-US" sz="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EPA, “Fact Sheet: Asset Management for Sewer Collection Systems,” April 2002. </a:t>
            </a:r>
          </a:p>
          <a:p>
            <a:pPr marL="0" marR="0">
              <a:buNone/>
            </a:pPr>
            <a:r>
              <a:rPr lang="en-US" sz="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URL: https://www.epa.gov/sites/default/files/2015-10/documents/assetmanagement.pdf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481028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ntagon 1">
            <a:extLst>
              <a:ext uri="{FF2B5EF4-FFF2-40B4-BE49-F238E27FC236}">
                <a16:creationId xmlns:a16="http://schemas.microsoft.com/office/drawing/2014/main" id="{46BF2D91-2A7A-AEDC-48B9-B46AD5A5A6F5}"/>
              </a:ext>
            </a:extLst>
          </p:cNvPr>
          <p:cNvSpPr/>
          <p:nvPr/>
        </p:nvSpPr>
        <p:spPr>
          <a:xfrm>
            <a:off x="2872289" y="2306881"/>
            <a:ext cx="3350418" cy="2690968"/>
          </a:xfrm>
          <a:prstGeom prst="pentagon">
            <a:avLst/>
          </a:prstGeom>
          <a:solidFill>
            <a:schemeClr val="accent6">
              <a:alpha val="54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DEE403F-FD85-F365-2EEC-A6EC061D5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 Core Components of an AMP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1AB982E-F50F-35BB-66A3-1DE485B4D0D3}"/>
              </a:ext>
            </a:extLst>
          </p:cNvPr>
          <p:cNvSpPr/>
          <p:nvPr/>
        </p:nvSpPr>
        <p:spPr>
          <a:xfrm>
            <a:off x="6222707" y="2680963"/>
            <a:ext cx="2456873" cy="118773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Level of Service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F71F2BF-4C33-B97A-EEBF-D7B99FCA92F9}"/>
              </a:ext>
            </a:extLst>
          </p:cNvPr>
          <p:cNvSpPr/>
          <p:nvPr/>
        </p:nvSpPr>
        <p:spPr>
          <a:xfrm>
            <a:off x="3239700" y="1027645"/>
            <a:ext cx="2615595" cy="127923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Stormwater Asset Inventory and Condition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2CD723B-2D7C-6FFF-BD64-E997E19CA055}"/>
              </a:ext>
            </a:extLst>
          </p:cNvPr>
          <p:cNvSpPr/>
          <p:nvPr/>
        </p:nvSpPr>
        <p:spPr>
          <a:xfrm>
            <a:off x="5300266" y="4781314"/>
            <a:ext cx="2456873" cy="127923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Criticality/Risk Analysis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BFB4AC5-686C-5F98-F180-06A11B7B01BF}"/>
              </a:ext>
            </a:extLst>
          </p:cNvPr>
          <p:cNvSpPr/>
          <p:nvPr/>
        </p:nvSpPr>
        <p:spPr>
          <a:xfrm>
            <a:off x="1360233" y="4781314"/>
            <a:ext cx="2456873" cy="127923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Life Cycle Cost Analysis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D3C6DE2-16F3-2E83-0C4D-6C5D2B25DD8E}"/>
              </a:ext>
            </a:extLst>
          </p:cNvPr>
          <p:cNvSpPr/>
          <p:nvPr/>
        </p:nvSpPr>
        <p:spPr>
          <a:xfrm>
            <a:off x="428786" y="2698648"/>
            <a:ext cx="2456873" cy="127923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Long-Term Funding Strategy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3FBFC9-ED0A-75E4-6123-D475F0873E93}"/>
              </a:ext>
            </a:extLst>
          </p:cNvPr>
          <p:cNvSpPr txBox="1"/>
          <p:nvPr/>
        </p:nvSpPr>
        <p:spPr>
          <a:xfrm>
            <a:off x="3378223" y="3324830"/>
            <a:ext cx="23519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Stormwater </a:t>
            </a:r>
          </a:p>
          <a:p>
            <a:pPr algn="ctr"/>
            <a:r>
              <a:rPr lang="en-US" b="1" dirty="0"/>
              <a:t>Asset Management </a:t>
            </a:r>
          </a:p>
          <a:p>
            <a:pPr algn="ctr"/>
            <a:r>
              <a:rPr lang="en-US" b="1" dirty="0"/>
              <a:t>Program</a:t>
            </a:r>
          </a:p>
        </p:txBody>
      </p:sp>
    </p:spTree>
    <p:extLst>
      <p:ext uri="{BB962C8B-B14F-4D97-AF65-F5344CB8AC3E}">
        <p14:creationId xmlns:p14="http://schemas.microsoft.com/office/powerpoint/2010/main" val="325181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F7FC90A-3133-1080-BFBE-3EC5FC8ADA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072" y="1061734"/>
            <a:ext cx="7502528" cy="4816624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E19FF31-620E-95E1-3428-553CDCE3B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072" y="253676"/>
            <a:ext cx="8797928" cy="736599"/>
          </a:xfrm>
        </p:spPr>
        <p:txBody>
          <a:bodyPr>
            <a:normAutofit/>
          </a:bodyPr>
          <a:lstStyle/>
          <a:p>
            <a:r>
              <a:rPr lang="en-US" dirty="0"/>
              <a:t>Creating an Asset Inventory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B85BA7-BF9F-BB01-D176-038791BCC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6588" y="2082709"/>
            <a:ext cx="4453021" cy="3543601"/>
          </a:xfrm>
          <a:prstGeom prst="rect">
            <a:avLst/>
          </a:prstGeom>
          <a:ln w="19050">
            <a:solidFill>
              <a:schemeClr val="accent4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61D030-F422-370D-11A8-8B9B42BDD7B7}"/>
              </a:ext>
            </a:extLst>
          </p:cNvPr>
          <p:cNvSpPr txBox="1"/>
          <p:nvPr/>
        </p:nvSpPr>
        <p:spPr>
          <a:xfrm>
            <a:off x="284391" y="1933412"/>
            <a:ext cx="3916308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dirty="0"/>
              <a:t>What types of stormwater assets does your community have? 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dirty="0"/>
              <a:t>How many? 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dirty="0"/>
              <a:t>Where are they located?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dirty="0"/>
              <a:t>Keep track of relevant historical information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dirty="0"/>
              <a:t>Create an inventory and keep data in a centralized location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7EA254-45EA-12CB-33D8-F6E41A496106}"/>
              </a:ext>
            </a:extLst>
          </p:cNvPr>
          <p:cNvSpPr txBox="1"/>
          <p:nvPr/>
        </p:nvSpPr>
        <p:spPr>
          <a:xfrm>
            <a:off x="7848600" y="5886332"/>
            <a:ext cx="12725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 </a:t>
            </a:r>
            <a:r>
              <a:rPr lang="en-US" sz="1000" dirty="0" err="1"/>
              <a:t>CityWorks</a:t>
            </a:r>
            <a:endParaRPr lang="en-US" sz="1000" dirty="0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63E2F58C-454C-E132-3FB4-05F84D4799E8}"/>
              </a:ext>
            </a:extLst>
          </p:cNvPr>
          <p:cNvSpPr/>
          <p:nvPr/>
        </p:nvSpPr>
        <p:spPr>
          <a:xfrm>
            <a:off x="3176451" y="4751360"/>
            <a:ext cx="1330036" cy="32658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BA1319-1972-26F3-7F14-210B2E444B6E}"/>
              </a:ext>
            </a:extLst>
          </p:cNvPr>
          <p:cNvSpPr txBox="1"/>
          <p:nvPr/>
        </p:nvSpPr>
        <p:spPr>
          <a:xfrm>
            <a:off x="264330" y="1085772"/>
            <a:ext cx="735970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  <a:latin typeface="+mn-lt"/>
                <a:cs typeface="Arial" pitchFamily="34" charset="0"/>
              </a:rPr>
              <a:t>Steps to establish your stormwater inventory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C0CAF7-30B6-111E-AB4B-DBAFBE52F27E}"/>
              </a:ext>
            </a:extLst>
          </p:cNvPr>
          <p:cNvSpPr txBox="1"/>
          <p:nvPr/>
        </p:nvSpPr>
        <p:spPr>
          <a:xfrm>
            <a:off x="202815" y="5830249"/>
            <a:ext cx="73965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Establish procedures to keep the data up to date!</a:t>
            </a:r>
          </a:p>
        </p:txBody>
      </p:sp>
    </p:spTree>
    <p:extLst>
      <p:ext uri="{BB962C8B-B14F-4D97-AF65-F5344CB8AC3E}">
        <p14:creationId xmlns:p14="http://schemas.microsoft.com/office/powerpoint/2010/main" val="37706582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867A93-E57E-72E0-DA95-1B26C78E2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E5CE4E4-E55C-683C-D5E5-6D5212180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072" y="1061734"/>
            <a:ext cx="6969128" cy="4816624"/>
          </a:xfrm>
        </p:spPr>
        <p:txBody>
          <a:bodyPr/>
          <a:lstStyle/>
          <a:p>
            <a:r>
              <a:rPr lang="en-US" b="0" dirty="0"/>
              <a:t>Data Management Improvements</a:t>
            </a:r>
          </a:p>
          <a:p>
            <a:pPr lvl="1"/>
            <a:r>
              <a:rPr lang="en-US" sz="1800" dirty="0"/>
              <a:t>More efficient reporting, data collection, identification when problems arise </a:t>
            </a:r>
          </a:p>
          <a:p>
            <a:pPr lvl="1"/>
            <a:r>
              <a:rPr lang="en-US" sz="1800" dirty="0"/>
              <a:t>Improve in-house workflows</a:t>
            </a:r>
          </a:p>
          <a:p>
            <a:pPr lvl="1"/>
            <a:r>
              <a:rPr lang="en-US" sz="1800" dirty="0"/>
              <a:t>Dashboards and other digital tools to enhance your day-to-day operations</a:t>
            </a:r>
          </a:p>
          <a:p>
            <a:pPr lvl="1"/>
            <a:endParaRPr lang="en-US" sz="1800" dirty="0"/>
          </a:p>
          <a:p>
            <a:r>
              <a:rPr lang="en-US" b="0" dirty="0"/>
              <a:t>Condition Assessments </a:t>
            </a:r>
          </a:p>
          <a:p>
            <a:pPr lvl="1"/>
            <a:r>
              <a:rPr lang="en-US" dirty="0"/>
              <a:t>NASSCO – structure and pipe assessments</a:t>
            </a:r>
          </a:p>
          <a:p>
            <a:pPr lvl="1"/>
            <a:r>
              <a:rPr lang="en-US" dirty="0"/>
              <a:t>NAACC – culvert assessments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A52216-96E3-506C-AEE1-AA954C573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Asset Inventory and Condition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B5A19DA-20F9-65EB-DF6F-96C1E54DA67A}"/>
              </a:ext>
            </a:extLst>
          </p:cNvPr>
          <p:cNvGrpSpPr/>
          <p:nvPr/>
        </p:nvGrpSpPr>
        <p:grpSpPr>
          <a:xfrm>
            <a:off x="7060100" y="1061734"/>
            <a:ext cx="1920875" cy="5169535"/>
            <a:chOff x="0" y="0"/>
            <a:chExt cx="1920875" cy="5169535"/>
          </a:xfrm>
        </p:grpSpPr>
        <p:pic>
          <p:nvPicPr>
            <p:cNvPr id="5" name="Picture 4" descr="A person standing on a roof&#10;&#10;Description automatically generated">
              <a:extLst>
                <a:ext uri="{FF2B5EF4-FFF2-40B4-BE49-F238E27FC236}">
                  <a16:creationId xmlns:a16="http://schemas.microsoft.com/office/drawing/2014/main" id="{46F78807-6D2B-FE96-4C79-5233B827C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350" y="0"/>
              <a:ext cx="1914525" cy="47866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Text Box 513064675">
              <a:extLst>
                <a:ext uri="{FF2B5EF4-FFF2-40B4-BE49-F238E27FC236}">
                  <a16:creationId xmlns:a16="http://schemas.microsoft.com/office/drawing/2014/main" id="{7A896953-D900-0A7E-9ADA-AEF772CA08A6}"/>
                </a:ext>
              </a:extLst>
            </p:cNvPr>
            <p:cNvSpPr txBox="1"/>
            <p:nvPr/>
          </p:nvSpPr>
          <p:spPr>
            <a:xfrm>
              <a:off x="0" y="4787900"/>
              <a:ext cx="1914525" cy="381635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600"/>
                </a:spcBef>
                <a:spcAft>
                  <a:spcPts val="600"/>
                </a:spcAft>
                <a:buNone/>
              </a:pPr>
              <a:r>
                <a:rPr lang="en-US" sz="900" b="0" dirty="0" err="1">
                  <a:effectLst/>
                  <a:latin typeface="Verdana" panose="020B060403050404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Envirosight</a:t>
              </a:r>
              <a:r>
                <a:rPr lang="en-US" sz="900" b="0" dirty="0">
                  <a:effectLst/>
                  <a:latin typeface="Verdana" panose="020B060403050404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Quickview Zoom Camera</a:t>
              </a:r>
              <a:endParaRPr lang="en-US" sz="10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E48464E-F034-86F2-91D4-0DE068BE29A7}"/>
              </a:ext>
            </a:extLst>
          </p:cNvPr>
          <p:cNvGrpSpPr/>
          <p:nvPr/>
        </p:nvGrpSpPr>
        <p:grpSpPr>
          <a:xfrm>
            <a:off x="531005" y="4396194"/>
            <a:ext cx="2151380" cy="2218763"/>
            <a:chOff x="-2540" y="76850"/>
            <a:chExt cx="2151380" cy="2218763"/>
          </a:xfrm>
        </p:grpSpPr>
        <p:sp>
          <p:nvSpPr>
            <p:cNvPr id="10" name="Text Box 1">
              <a:extLst>
                <a:ext uri="{FF2B5EF4-FFF2-40B4-BE49-F238E27FC236}">
                  <a16:creationId xmlns:a16="http://schemas.microsoft.com/office/drawing/2014/main" id="{92A4CD34-DF45-C073-5B6D-A74EEC43F7BC}"/>
                </a:ext>
              </a:extLst>
            </p:cNvPr>
            <p:cNvSpPr txBox="1"/>
            <p:nvPr/>
          </p:nvSpPr>
          <p:spPr>
            <a:xfrm>
              <a:off x="-2540" y="1790788"/>
              <a:ext cx="2151380" cy="504825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600"/>
                </a:spcBef>
                <a:spcAft>
                  <a:spcPts val="1200"/>
                </a:spcAft>
                <a:buNone/>
              </a:pPr>
              <a:r>
                <a:rPr lang="en-US" sz="900" b="0" dirty="0">
                  <a:effectLst/>
                  <a:latin typeface="Verdana" panose="020B060403050404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Example of Invert Deterioration in a CMP culvert</a:t>
              </a:r>
              <a:endParaRPr lang="en-US" sz="10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65F578A-D851-E5C6-C5FB-52EF988AD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1" r="871"/>
            <a:stretch/>
          </p:blipFill>
          <p:spPr bwMode="auto">
            <a:xfrm>
              <a:off x="0" y="76850"/>
              <a:ext cx="2148840" cy="1640840"/>
            </a:xfrm>
            <a:prstGeom prst="rect">
              <a:avLst/>
            </a:prstGeom>
            <a:noFill/>
            <a:ln w="19050" cap="flat" cmpd="sng" algn="ctr">
              <a:solidFill>
                <a:srgbClr val="4472C4">
                  <a:lumMod val="75000"/>
                </a:srgbClr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0">
                    <a:custGeom>
                      <a:avLst/>
                      <a:gdLst/>
                      <a:ahLst/>
                      <a:cxnLst/>
                      <a:rect l="0" t="0" r="0" b="0"/>
                      <a:pathLst/>
                    </a:custGeom>
                    <ask:type/>
                  </ask:lineSketchStyleProps>
                </a:ext>
              </a:extLst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9CF4BC8-0B25-A58D-B3D6-0B81503FF8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7195" y="4859334"/>
            <a:ext cx="2514423" cy="15196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07B0821-1957-B46B-FE32-5577E24595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2591" y="4662229"/>
            <a:ext cx="1227340" cy="170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9473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C02AA5-79A5-68E4-15F8-69E60D45FB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D3F9E1-ED0B-B255-E5D6-692972135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075" y="223793"/>
            <a:ext cx="8797928" cy="736599"/>
          </a:xfrm>
        </p:spPr>
        <p:txBody>
          <a:bodyPr anchor="ctr">
            <a:normAutofit/>
          </a:bodyPr>
          <a:lstStyle/>
          <a:p>
            <a:r>
              <a:rPr lang="en-US" dirty="0"/>
              <a:t>Level of Service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530CBF6-74E1-10FA-106C-3F988DCC7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074" y="1146175"/>
            <a:ext cx="7446203" cy="4833711"/>
          </a:xfrm>
        </p:spPr>
        <p:txBody>
          <a:bodyPr/>
          <a:lstStyle/>
          <a:p>
            <a:r>
              <a:rPr lang="en-US" b="0" dirty="0"/>
              <a:t>Level of Service – </a:t>
            </a:r>
            <a:r>
              <a:rPr lang="en-US" b="0" dirty="0">
                <a:solidFill>
                  <a:srgbClr val="666666"/>
                </a:solidFill>
              </a:rPr>
              <a:t>How a stormwater system operates and manages its assets to meet user expectations</a:t>
            </a:r>
          </a:p>
          <a:p>
            <a:pPr lvl="1">
              <a:buSzPct val="100000"/>
            </a:pPr>
            <a:r>
              <a:rPr lang="en-US" sz="1800" dirty="0"/>
              <a:t>Multi-department input </a:t>
            </a:r>
          </a:p>
          <a:p>
            <a:pPr lvl="1">
              <a:buSzPct val="100000"/>
            </a:pPr>
            <a:r>
              <a:rPr lang="en-US" sz="1800" dirty="0"/>
              <a:t>Community specific concerns or </a:t>
            </a:r>
            <a:br>
              <a:rPr lang="en-US" sz="1800" dirty="0"/>
            </a:br>
            <a:r>
              <a:rPr lang="en-US" sz="1800" dirty="0"/>
              <a:t>feedback (flooding, critical customers, </a:t>
            </a:r>
            <a:br>
              <a:rPr lang="en-US" sz="1800" dirty="0"/>
            </a:br>
            <a:r>
              <a:rPr lang="en-US" sz="1800" dirty="0"/>
              <a:t>environmental concerns, etc.)</a:t>
            </a:r>
          </a:p>
          <a:p>
            <a:endParaRPr lang="en-US" b="0" dirty="0"/>
          </a:p>
          <a:p>
            <a:r>
              <a:rPr lang="en-US" b="0" dirty="0"/>
              <a:t>Set SMART(ER) Goals: </a:t>
            </a:r>
          </a:p>
          <a:p>
            <a:pPr lvl="1">
              <a:buSzPct val="100000"/>
            </a:pPr>
            <a:r>
              <a:rPr lang="en-US" sz="1800" b="1" dirty="0"/>
              <a:t>S</a:t>
            </a:r>
            <a:r>
              <a:rPr lang="en-US" sz="1800" dirty="0"/>
              <a:t>pecific</a:t>
            </a:r>
          </a:p>
          <a:p>
            <a:pPr lvl="1">
              <a:buSzPct val="100000"/>
            </a:pPr>
            <a:r>
              <a:rPr lang="en-US" sz="1800" b="1" dirty="0"/>
              <a:t>M</a:t>
            </a:r>
            <a:r>
              <a:rPr lang="en-US" sz="1800" dirty="0"/>
              <a:t>easurable</a:t>
            </a:r>
          </a:p>
          <a:p>
            <a:pPr lvl="1">
              <a:buSzPct val="100000"/>
            </a:pPr>
            <a:r>
              <a:rPr lang="en-US" sz="1800" b="1" dirty="0"/>
              <a:t>A</a:t>
            </a:r>
            <a:r>
              <a:rPr lang="en-US" sz="1800" dirty="0"/>
              <a:t>ttainable</a:t>
            </a:r>
          </a:p>
          <a:p>
            <a:pPr lvl="1">
              <a:buSzPct val="100000"/>
            </a:pPr>
            <a:r>
              <a:rPr lang="en-US" sz="1800" b="1" dirty="0"/>
              <a:t>R</a:t>
            </a:r>
            <a:r>
              <a:rPr lang="en-US" sz="1800" dirty="0"/>
              <a:t>elevant</a:t>
            </a:r>
          </a:p>
          <a:p>
            <a:pPr lvl="1">
              <a:buSzPct val="100000"/>
            </a:pPr>
            <a:r>
              <a:rPr lang="en-US" sz="1800" b="1" dirty="0"/>
              <a:t>T</a:t>
            </a:r>
            <a:r>
              <a:rPr lang="en-US" sz="1800" dirty="0"/>
              <a:t>ime-bound</a:t>
            </a:r>
          </a:p>
          <a:p>
            <a:pPr lvl="1">
              <a:buSzPct val="100000"/>
            </a:pPr>
            <a:r>
              <a:rPr lang="en-US" sz="1800" b="1" dirty="0"/>
              <a:t>E</a:t>
            </a:r>
            <a:r>
              <a:rPr lang="en-US" sz="1800" dirty="0"/>
              <a:t>valuate</a:t>
            </a:r>
          </a:p>
          <a:p>
            <a:pPr lvl="1">
              <a:buSzPct val="100000"/>
            </a:pPr>
            <a:r>
              <a:rPr lang="en-US" sz="1800" b="1" dirty="0"/>
              <a:t>R</a:t>
            </a:r>
            <a:r>
              <a:rPr lang="en-US" sz="1800" dirty="0"/>
              <a:t>e-do</a:t>
            </a:r>
          </a:p>
          <a:p>
            <a:pPr lvl="1">
              <a:buSzPct val="100000"/>
            </a:pPr>
            <a:endParaRPr lang="en-US" sz="1800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B77083E-A012-BE00-CF33-43935656B2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0134818"/>
              </p:ext>
            </p:extLst>
          </p:nvPr>
        </p:nvGraphicFramePr>
        <p:xfrm>
          <a:off x="5248351" y="2302051"/>
          <a:ext cx="3549575" cy="1517806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2577219">
                  <a:extLst>
                    <a:ext uri="{9D8B030D-6E8A-4147-A177-3AD203B41FA5}">
                      <a16:colId xmlns:a16="http://schemas.microsoft.com/office/drawing/2014/main" val="1193921773"/>
                    </a:ext>
                  </a:extLst>
                </a:gridCol>
                <a:gridCol w="972356">
                  <a:extLst>
                    <a:ext uri="{9D8B030D-6E8A-4147-A177-3AD203B41FA5}">
                      <a16:colId xmlns:a16="http://schemas.microsoft.com/office/drawing/2014/main" val="2336164183"/>
                    </a:ext>
                  </a:extLst>
                </a:gridCol>
              </a:tblGrid>
              <a:tr h="394055">
                <a:tc>
                  <a:txBody>
                    <a:bodyPr/>
                    <a:lstStyle/>
                    <a:p>
                      <a:r>
                        <a:rPr lang="en-US" dirty="0"/>
                        <a:t>Level of Service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5818115"/>
                  </a:ext>
                </a:extLst>
              </a:tr>
              <a:tr h="399823"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Minimum Standard/Compliance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4448035"/>
                  </a:ext>
                </a:extLst>
              </a:tr>
              <a:tr h="329873">
                <a:tc>
                  <a:txBody>
                    <a:bodyPr/>
                    <a:lstStyle/>
                    <a:p>
                      <a:r>
                        <a:rPr lang="en-US" dirty="0"/>
                        <a:t>Protective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1795030"/>
                  </a:ext>
                </a:extLst>
              </a:tr>
              <a:tr h="394055">
                <a:tc>
                  <a:txBody>
                    <a:bodyPr/>
                    <a:lstStyle/>
                    <a:p>
                      <a:r>
                        <a:rPr lang="en-US" dirty="0"/>
                        <a:t>Advanced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2069567"/>
                  </a:ext>
                </a:extLst>
              </a:tr>
            </a:tbl>
          </a:graphicData>
        </a:graphic>
      </p:graphicFrame>
      <p:pic>
        <p:nvPicPr>
          <p:cNvPr id="9" name="Graphic 8" descr="Dollar with solid fill">
            <a:extLst>
              <a:ext uri="{FF2B5EF4-FFF2-40B4-BE49-F238E27FC236}">
                <a16:creationId xmlns:a16="http://schemas.microsoft.com/office/drawing/2014/main" id="{83118535-7D68-8B72-E0D1-13374A99AE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13820" y="2711915"/>
            <a:ext cx="325332" cy="325332"/>
          </a:xfrm>
          <a:prstGeom prst="rect">
            <a:avLst/>
          </a:prstGeom>
        </p:spPr>
      </p:pic>
      <p:pic>
        <p:nvPicPr>
          <p:cNvPr id="10" name="Graphic 9" descr="Dollar with solid fill">
            <a:extLst>
              <a:ext uri="{FF2B5EF4-FFF2-40B4-BE49-F238E27FC236}">
                <a16:creationId xmlns:a16="http://schemas.microsoft.com/office/drawing/2014/main" id="{F22EE4ED-B0E6-8C5F-ABBF-7501961224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06810" y="3130946"/>
            <a:ext cx="325332" cy="325332"/>
          </a:xfrm>
          <a:prstGeom prst="rect">
            <a:avLst/>
          </a:prstGeom>
        </p:spPr>
      </p:pic>
      <p:pic>
        <p:nvPicPr>
          <p:cNvPr id="11" name="Graphic 10" descr="Dollar with solid fill">
            <a:extLst>
              <a:ext uri="{FF2B5EF4-FFF2-40B4-BE49-F238E27FC236}">
                <a16:creationId xmlns:a16="http://schemas.microsoft.com/office/drawing/2014/main" id="{347FF0BE-3CB9-9F9D-B2B2-E01BB97033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75742" y="3494065"/>
            <a:ext cx="325332" cy="325332"/>
          </a:xfrm>
          <a:prstGeom prst="rect">
            <a:avLst/>
          </a:prstGeom>
        </p:spPr>
      </p:pic>
      <p:pic>
        <p:nvPicPr>
          <p:cNvPr id="12" name="Graphic 11" descr="Dollar with solid fill">
            <a:extLst>
              <a:ext uri="{FF2B5EF4-FFF2-40B4-BE49-F238E27FC236}">
                <a16:creationId xmlns:a16="http://schemas.microsoft.com/office/drawing/2014/main" id="{DA6D64EC-C180-81DE-4F77-CD111314A1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90487" y="3129985"/>
            <a:ext cx="325332" cy="325332"/>
          </a:xfrm>
          <a:prstGeom prst="rect">
            <a:avLst/>
          </a:prstGeom>
        </p:spPr>
      </p:pic>
      <p:pic>
        <p:nvPicPr>
          <p:cNvPr id="13" name="Graphic 12" descr="Dollar with solid fill">
            <a:extLst>
              <a:ext uri="{FF2B5EF4-FFF2-40B4-BE49-F238E27FC236}">
                <a16:creationId xmlns:a16="http://schemas.microsoft.com/office/drawing/2014/main" id="{FFDA69A1-E871-096B-4EA2-D5D0FBCC89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90487" y="3494065"/>
            <a:ext cx="325332" cy="325332"/>
          </a:xfrm>
          <a:prstGeom prst="rect">
            <a:avLst/>
          </a:prstGeom>
        </p:spPr>
      </p:pic>
      <p:pic>
        <p:nvPicPr>
          <p:cNvPr id="14" name="Graphic 13" descr="Dollar with solid fill">
            <a:extLst>
              <a:ext uri="{FF2B5EF4-FFF2-40B4-BE49-F238E27FC236}">
                <a16:creationId xmlns:a16="http://schemas.microsoft.com/office/drawing/2014/main" id="{74CF5E14-B5F8-6F02-9A56-8879230CCF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05232" y="3494065"/>
            <a:ext cx="325332" cy="32533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3C5AB6B-B694-1511-3CA5-4A24EC76E855}"/>
              </a:ext>
            </a:extLst>
          </p:cNvPr>
          <p:cNvSpPr txBox="1"/>
          <p:nvPr/>
        </p:nvSpPr>
        <p:spPr>
          <a:xfrm>
            <a:off x="3443224" y="4975733"/>
            <a:ext cx="52137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Example:</a:t>
            </a:r>
            <a:r>
              <a:rPr lang="en-US" dirty="0"/>
              <a:t> keep all catch basin sumps &lt; 50% full</a:t>
            </a:r>
          </a:p>
          <a:p>
            <a:endParaRPr lang="en-US" dirty="0"/>
          </a:p>
          <a:p>
            <a:r>
              <a:rPr lang="en-US" b="1" dirty="0"/>
              <a:t>Method: </a:t>
            </a:r>
            <a:r>
              <a:rPr lang="en-US" dirty="0"/>
              <a:t>annual catch basin cleaning program</a:t>
            </a:r>
          </a:p>
        </p:txBody>
      </p:sp>
    </p:spTree>
    <p:extLst>
      <p:ext uri="{BB962C8B-B14F-4D97-AF65-F5344CB8AC3E}">
        <p14:creationId xmlns:p14="http://schemas.microsoft.com/office/powerpoint/2010/main" val="2890434425"/>
      </p:ext>
    </p:extLst>
  </p:cSld>
  <p:clrMapOvr>
    <a:masterClrMapping/>
  </p:clrMapOvr>
</p:sld>
</file>

<file path=ppt/theme/theme1.xml><?xml version="1.0" encoding="utf-8"?>
<a:theme xmlns:a="http://schemas.openxmlformats.org/drawingml/2006/main" name="TigheBond_Clockwork">
  <a:themeElements>
    <a:clrScheme name="Custom 1">
      <a:dk1>
        <a:srgbClr val="0A5D8E"/>
      </a:dk1>
      <a:lt1>
        <a:srgbClr val="FFFFFF"/>
      </a:lt1>
      <a:dk2>
        <a:srgbClr val="0074AF"/>
      </a:dk2>
      <a:lt2>
        <a:srgbClr val="FFFFFF"/>
      </a:lt2>
      <a:accent1>
        <a:srgbClr val="7D8387"/>
      </a:accent1>
      <a:accent2>
        <a:srgbClr val="F6612E"/>
      </a:accent2>
      <a:accent3>
        <a:srgbClr val="0D74B0"/>
      </a:accent3>
      <a:accent4>
        <a:srgbClr val="FFC017"/>
      </a:accent4>
      <a:accent5>
        <a:srgbClr val="0BAAE1"/>
      </a:accent5>
      <a:accent6>
        <a:srgbClr val="8AC325"/>
      </a:accent6>
      <a:hlink>
        <a:srgbClr val="0BAAE1"/>
      </a:hlink>
      <a:folHlink>
        <a:srgbClr val="8AC325"/>
      </a:folHlink>
    </a:clrScheme>
    <a:fontScheme name="tighebond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Smokey Glass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ew Master Hando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Master Handout 2">
        <a:dk1>
          <a:srgbClr val="808080"/>
        </a:dk1>
        <a:lt1>
          <a:srgbClr val="FFC300"/>
        </a:lt1>
        <a:dk2>
          <a:srgbClr val="065A8D"/>
        </a:dk2>
        <a:lt2>
          <a:srgbClr val="FFFFFF"/>
        </a:lt2>
        <a:accent1>
          <a:srgbClr val="000000"/>
        </a:accent1>
        <a:accent2>
          <a:srgbClr val="333399"/>
        </a:accent2>
        <a:accent3>
          <a:srgbClr val="AAB5C5"/>
        </a:accent3>
        <a:accent4>
          <a:srgbClr val="DAA600"/>
        </a:accent4>
        <a:accent5>
          <a:srgbClr val="AAAAAA"/>
        </a:accent5>
        <a:accent6>
          <a:srgbClr val="2D2D8A"/>
        </a:accent6>
        <a:hlink>
          <a:srgbClr val="009999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ighe&amp;bond_standard.pptx" id="{FFD336DA-5301-416C-A447-8EFCB5AE3A33}" vid="{8E1C423D-6597-46EC-A9E1-AEDB2E8FE0C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TigheBond_Standard_Presentation-Slides</Template>
  <TotalTime>2116</TotalTime>
  <Words>1892</Words>
  <Application>Microsoft Office PowerPoint</Application>
  <PresentationFormat>On-screen Show (4:3)</PresentationFormat>
  <Paragraphs>269</Paragraphs>
  <Slides>28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Arial Black</vt:lpstr>
      <vt:lpstr>Calibri</vt:lpstr>
      <vt:lpstr>Cambria Math</vt:lpstr>
      <vt:lpstr>Myriad Pro</vt:lpstr>
      <vt:lpstr>Times New Roman</vt:lpstr>
      <vt:lpstr>Verdana</vt:lpstr>
      <vt:lpstr>Wingdings</vt:lpstr>
      <vt:lpstr>TigheBond_Clockwork</vt:lpstr>
      <vt:lpstr>PowerPoint Presentation</vt:lpstr>
      <vt:lpstr>Scaling Asset Management Programs for effective community impact </vt:lpstr>
      <vt:lpstr>Overview</vt:lpstr>
      <vt:lpstr>What is Asset Management?</vt:lpstr>
      <vt:lpstr>Why It’s Worth It –  Asset Management Planning</vt:lpstr>
      <vt:lpstr>5 Core Components of an AMP</vt:lpstr>
      <vt:lpstr>Creating an Asset Inventory</vt:lpstr>
      <vt:lpstr>Asset Inventory and Condition</vt:lpstr>
      <vt:lpstr>Level of Service</vt:lpstr>
      <vt:lpstr>Criticality and Risk Analysis</vt:lpstr>
      <vt:lpstr>Criticality and Risk Analysis Example</vt:lpstr>
      <vt:lpstr>Life Cycle Costs </vt:lpstr>
      <vt:lpstr>Long-Term Funding Strategy </vt:lpstr>
      <vt:lpstr>Case Studies</vt:lpstr>
      <vt:lpstr>Westford</vt:lpstr>
      <vt:lpstr>Westford</vt:lpstr>
      <vt:lpstr>Jeremy Downs, P.E. Westford Assistant Town Engineer</vt:lpstr>
      <vt:lpstr>Billerica</vt:lpstr>
      <vt:lpstr>Billerica</vt:lpstr>
      <vt:lpstr>Christina Papadopoulos, P.E. Billerica Stormwater Engineer</vt:lpstr>
      <vt:lpstr>Ayer</vt:lpstr>
      <vt:lpstr>Ayer</vt:lpstr>
      <vt:lpstr>Dan Van Schalkwyk, P.E.  Town of Ayer Director of Public Works</vt:lpstr>
      <vt:lpstr>PowerPoint Presentation</vt:lpstr>
      <vt:lpstr>DER –  Upton  –  Grafton</vt:lpstr>
      <vt:lpstr>Paul Cournoyer Grafton DPW Director</vt:lpstr>
      <vt:lpstr>Recap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Natalie G. Koncki</dc:creator>
  <cp:lastModifiedBy>Natalie G. Koncki</cp:lastModifiedBy>
  <cp:revision>78</cp:revision>
  <cp:lastPrinted>2018-04-05T17:03:55Z</cp:lastPrinted>
  <dcterms:created xsi:type="dcterms:W3CDTF">2025-08-14T15:19:43Z</dcterms:created>
  <dcterms:modified xsi:type="dcterms:W3CDTF">2025-09-24T01:23:22Z</dcterms:modified>
</cp:coreProperties>
</file>