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9144000" cy="5143500"/>
  <p:notesSz cx="9144000" cy="51435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727315" cy="5143500"/>
          </a:xfrm>
          <a:custGeom>
            <a:avLst/>
            <a:gdLst/>
            <a:ahLst/>
            <a:cxnLst/>
            <a:rect l="l" t="t" r="r" b="b"/>
            <a:pathLst>
              <a:path w="7727315" h="5143500">
                <a:moveTo>
                  <a:pt x="7727299" y="0"/>
                </a:moveTo>
                <a:lnTo>
                  <a:pt x="7727299" y="5143499"/>
                </a:lnTo>
                <a:lnTo>
                  <a:pt x="0" y="5143499"/>
                </a:lnTo>
                <a:lnTo>
                  <a:pt x="0" y="0"/>
                </a:lnTo>
                <a:lnTo>
                  <a:pt x="7727299" y="0"/>
                </a:lnTo>
                <a:close/>
              </a:path>
            </a:pathLst>
          </a:custGeom>
          <a:solidFill>
            <a:srgbClr val="0928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17480" y="2033382"/>
            <a:ext cx="136969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97053" y="1356139"/>
            <a:ext cx="4742815" cy="3345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Relationship Id="rId3" Type="http://schemas.openxmlformats.org/officeDocument/2006/relationships/image" Target="../media/image40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Relationship Id="rId3" Type="http://schemas.openxmlformats.org/officeDocument/2006/relationships/image" Target="../media/image41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36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6" Type="http://schemas.openxmlformats.org/officeDocument/2006/relationships/image" Target="../media/image4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hyperlink" Target="https://www.nsrwa.org/get-watersmart/" TargetMode="External"/><Relationship Id="rId4" Type="http://schemas.openxmlformats.org/officeDocument/2006/relationships/image" Target="../media/image12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Relationship Id="rId4" Type="http://schemas.openxmlformats.org/officeDocument/2006/relationships/image" Target="../media/image1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8" Type="http://schemas.openxmlformats.org/officeDocument/2006/relationships/image" Target="../media/image23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8" Type="http://schemas.openxmlformats.org/officeDocument/2006/relationships/image" Target="../media/image34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350" y="2329850"/>
            <a:ext cx="960755" cy="986790"/>
          </a:xfrm>
          <a:custGeom>
            <a:avLst/>
            <a:gdLst/>
            <a:ahLst/>
            <a:cxnLst/>
            <a:rect l="l" t="t" r="r" b="b"/>
            <a:pathLst>
              <a:path w="960755" h="986789">
                <a:moveTo>
                  <a:pt x="0" y="986399"/>
                </a:moveTo>
                <a:lnTo>
                  <a:pt x="960649" y="986399"/>
                </a:lnTo>
                <a:lnTo>
                  <a:pt x="960649" y="0"/>
                </a:lnTo>
                <a:lnTo>
                  <a:pt x="0" y="0"/>
                </a:lnTo>
                <a:lnTo>
                  <a:pt x="0" y="986399"/>
                </a:lnTo>
                <a:close/>
              </a:path>
            </a:pathLst>
          </a:custGeom>
          <a:solidFill>
            <a:srgbClr val="2B86C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-2412" y="1547825"/>
            <a:ext cx="9153525" cy="2686685"/>
            <a:chOff x="-2412" y="1547825"/>
            <a:chExt cx="9153525" cy="2686685"/>
          </a:xfrm>
        </p:grpSpPr>
        <p:sp>
          <p:nvSpPr>
            <p:cNvPr id="4" name="object 4" descr=""/>
            <p:cNvSpPr/>
            <p:nvPr/>
          </p:nvSpPr>
          <p:spPr>
            <a:xfrm>
              <a:off x="8180999" y="2329850"/>
              <a:ext cx="965835" cy="986790"/>
            </a:xfrm>
            <a:custGeom>
              <a:avLst/>
              <a:gdLst/>
              <a:ahLst/>
              <a:cxnLst/>
              <a:rect l="l" t="t" r="r" b="b"/>
              <a:pathLst>
                <a:path w="965834" h="986789">
                  <a:moveTo>
                    <a:pt x="0" y="986399"/>
                  </a:moveTo>
                  <a:lnTo>
                    <a:pt x="965349" y="986399"/>
                  </a:lnTo>
                  <a:lnTo>
                    <a:pt x="965349" y="0"/>
                  </a:lnTo>
                  <a:lnTo>
                    <a:pt x="0" y="0"/>
                  </a:lnTo>
                  <a:lnTo>
                    <a:pt x="0" y="986399"/>
                  </a:lnTo>
                  <a:close/>
                </a:path>
              </a:pathLst>
            </a:custGeom>
            <a:solidFill>
              <a:srgbClr val="2B86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350" y="2329850"/>
              <a:ext cx="9144000" cy="986790"/>
            </a:xfrm>
            <a:custGeom>
              <a:avLst/>
              <a:gdLst/>
              <a:ahLst/>
              <a:cxnLst/>
              <a:rect l="l" t="t" r="r" b="b"/>
              <a:pathLst>
                <a:path w="9144000" h="986789">
                  <a:moveTo>
                    <a:pt x="0" y="0"/>
                  </a:moveTo>
                  <a:lnTo>
                    <a:pt x="9143999" y="0"/>
                  </a:lnTo>
                  <a:lnTo>
                    <a:pt x="9143999" y="986399"/>
                  </a:lnTo>
                  <a:lnTo>
                    <a:pt x="0" y="986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B86C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2999" y="1547825"/>
              <a:ext cx="7218000" cy="2686200"/>
            </a:xfrm>
            <a:prstGeom prst="rect">
              <a:avLst/>
            </a:prstGeom>
          </p:spPr>
        </p:pic>
      </p:grp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9887" y="149824"/>
            <a:ext cx="4888924" cy="1303699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10486" y="4328331"/>
            <a:ext cx="1246921" cy="657397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3469" y="4391118"/>
            <a:ext cx="1789712" cy="596559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79234" y="4409351"/>
            <a:ext cx="2004102" cy="626139"/>
          </a:xfrm>
          <a:prstGeom prst="rect">
            <a:avLst/>
          </a:prstGeom>
        </p:spPr>
      </p:pic>
      <p:sp>
        <p:nvSpPr>
          <p:cNvPr id="11" name="object 11" descr=""/>
          <p:cNvSpPr/>
          <p:nvPr/>
        </p:nvSpPr>
        <p:spPr>
          <a:xfrm>
            <a:off x="864179" y="2563424"/>
            <a:ext cx="7331075" cy="560705"/>
          </a:xfrm>
          <a:custGeom>
            <a:avLst/>
            <a:gdLst/>
            <a:ahLst/>
            <a:cxnLst/>
            <a:rect l="l" t="t" r="r" b="b"/>
            <a:pathLst>
              <a:path w="7331075" h="560705">
                <a:moveTo>
                  <a:pt x="7330500" y="560699"/>
                </a:moveTo>
                <a:lnTo>
                  <a:pt x="0" y="560699"/>
                </a:lnTo>
                <a:lnTo>
                  <a:pt x="0" y="0"/>
                </a:lnTo>
                <a:lnTo>
                  <a:pt x="7330500" y="0"/>
                </a:lnTo>
                <a:lnTo>
                  <a:pt x="7330500" y="560699"/>
                </a:lnTo>
                <a:close/>
              </a:path>
            </a:pathLst>
          </a:custGeom>
          <a:solidFill>
            <a:srgbClr val="2B86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1140620" y="2623242"/>
            <a:ext cx="677989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7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600" spc="-125" b="1">
                <a:solidFill>
                  <a:srgbClr val="FFFFFF"/>
                </a:solidFill>
                <a:latin typeface="Arial"/>
                <a:cs typeface="Arial"/>
              </a:rPr>
              <a:t> Regional </a:t>
            </a:r>
            <a:r>
              <a:rPr dirty="0" sz="2600" spc="-155" b="1">
                <a:solidFill>
                  <a:srgbClr val="FFFFFF"/>
                </a:solidFill>
                <a:latin typeface="Arial"/>
                <a:cs typeface="Arial"/>
              </a:rPr>
              <a:t>Approach</a:t>
            </a:r>
            <a:r>
              <a:rPr dirty="0" sz="2600" spc="-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600" spc="-1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90" b="1">
                <a:solidFill>
                  <a:srgbClr val="FFFFFF"/>
                </a:solidFill>
                <a:latin typeface="Arial"/>
                <a:cs typeface="Arial"/>
              </a:rPr>
              <a:t>Stormwater</a:t>
            </a:r>
            <a:r>
              <a:rPr dirty="0" sz="2600" spc="-1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95" b="1">
                <a:solidFill>
                  <a:srgbClr val="FFFFFF"/>
                </a:solidFill>
                <a:latin typeface="Arial"/>
                <a:cs typeface="Arial"/>
              </a:rPr>
              <a:t>Education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98375" y="2482150"/>
            <a:ext cx="2254250" cy="2658745"/>
          </a:xfrm>
          <a:custGeom>
            <a:avLst/>
            <a:gdLst/>
            <a:ahLst/>
            <a:cxnLst/>
            <a:rect l="l" t="t" r="r" b="b"/>
            <a:pathLst>
              <a:path w="2254250" h="2658745">
                <a:moveTo>
                  <a:pt x="2253624" y="2658749"/>
                </a:moveTo>
                <a:lnTo>
                  <a:pt x="0" y="2658749"/>
                </a:lnTo>
                <a:lnTo>
                  <a:pt x="0" y="531749"/>
                </a:lnTo>
                <a:lnTo>
                  <a:pt x="1126812" y="0"/>
                </a:lnTo>
                <a:lnTo>
                  <a:pt x="2253624" y="531749"/>
                </a:lnTo>
                <a:lnTo>
                  <a:pt x="2253624" y="2658749"/>
                </a:lnTo>
                <a:close/>
              </a:path>
            </a:pathLst>
          </a:custGeom>
          <a:solidFill>
            <a:srgbClr val="0C88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875089" y="0"/>
            <a:ext cx="4850130" cy="5140960"/>
          </a:xfrm>
          <a:custGeom>
            <a:avLst/>
            <a:gdLst/>
            <a:ahLst/>
            <a:cxnLst/>
            <a:rect l="l" t="t" r="r" b="b"/>
            <a:pathLst>
              <a:path w="4850130" h="5140960">
                <a:moveTo>
                  <a:pt x="2253602" y="0"/>
                </a:moveTo>
                <a:lnTo>
                  <a:pt x="0" y="0"/>
                </a:lnTo>
                <a:lnTo>
                  <a:pt x="0" y="2325560"/>
                </a:lnTo>
                <a:lnTo>
                  <a:pt x="1126794" y="2906953"/>
                </a:lnTo>
                <a:lnTo>
                  <a:pt x="2253602" y="2325560"/>
                </a:lnTo>
                <a:lnTo>
                  <a:pt x="2253602" y="0"/>
                </a:lnTo>
                <a:close/>
              </a:path>
              <a:path w="4850130" h="5140960">
                <a:moveTo>
                  <a:pt x="3562324" y="3013900"/>
                </a:moveTo>
                <a:lnTo>
                  <a:pt x="2435529" y="2482151"/>
                </a:lnTo>
                <a:lnTo>
                  <a:pt x="1308735" y="3013900"/>
                </a:lnTo>
                <a:lnTo>
                  <a:pt x="1308735" y="5140909"/>
                </a:lnTo>
                <a:lnTo>
                  <a:pt x="3562324" y="5140909"/>
                </a:lnTo>
                <a:lnTo>
                  <a:pt x="3562324" y="3013900"/>
                </a:lnTo>
                <a:close/>
              </a:path>
              <a:path w="4850130" h="5140960">
                <a:moveTo>
                  <a:pt x="4849977" y="12"/>
                </a:moveTo>
                <a:lnTo>
                  <a:pt x="2596375" y="12"/>
                </a:lnTo>
                <a:lnTo>
                  <a:pt x="2596375" y="2325560"/>
                </a:lnTo>
                <a:lnTo>
                  <a:pt x="3723170" y="2906953"/>
                </a:lnTo>
                <a:lnTo>
                  <a:pt x="4849977" y="2325560"/>
                </a:lnTo>
                <a:lnTo>
                  <a:pt x="4849977" y="12"/>
                </a:lnTo>
                <a:close/>
              </a:path>
            </a:pathLst>
          </a:custGeom>
          <a:solidFill>
            <a:srgbClr val="0C88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47925" y="0"/>
            <a:ext cx="2253615" cy="2907030"/>
          </a:xfrm>
          <a:custGeom>
            <a:avLst/>
            <a:gdLst/>
            <a:ahLst/>
            <a:cxnLst/>
            <a:rect l="l" t="t" r="r" b="b"/>
            <a:pathLst>
              <a:path w="2253615" h="2907030">
                <a:moveTo>
                  <a:pt x="1126803" y="2906949"/>
                </a:moveTo>
                <a:lnTo>
                  <a:pt x="0" y="2325559"/>
                </a:lnTo>
                <a:lnTo>
                  <a:pt x="0" y="0"/>
                </a:lnTo>
                <a:lnTo>
                  <a:pt x="2253606" y="0"/>
                </a:lnTo>
                <a:lnTo>
                  <a:pt x="2253606" y="2325559"/>
                </a:lnTo>
                <a:lnTo>
                  <a:pt x="1126803" y="2906949"/>
                </a:lnTo>
                <a:close/>
              </a:path>
            </a:pathLst>
          </a:custGeom>
          <a:solidFill>
            <a:srgbClr val="0C88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8233322" y="2261179"/>
            <a:ext cx="406400" cy="2733675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995"/>
              </a:lnSpc>
            </a:pPr>
            <a:r>
              <a:rPr dirty="0" sz="3000" spc="-240" b="1">
                <a:solidFill>
                  <a:srgbClr val="0C8843"/>
                </a:solidFill>
                <a:latin typeface="Arial"/>
                <a:cs typeface="Arial"/>
              </a:rPr>
              <a:t>PAST</a:t>
            </a:r>
            <a:r>
              <a:rPr dirty="0" sz="3000" spc="-160" b="1">
                <a:solidFill>
                  <a:srgbClr val="0C8843"/>
                </a:solidFill>
                <a:latin typeface="Arial"/>
                <a:cs typeface="Arial"/>
              </a:rPr>
              <a:t> </a:t>
            </a:r>
            <a:r>
              <a:rPr dirty="0" sz="3000" spc="-355" b="1">
                <a:solidFill>
                  <a:srgbClr val="0C8843"/>
                </a:solidFill>
                <a:latin typeface="Arial"/>
                <a:cs typeface="Arial"/>
              </a:rPr>
              <a:t>PROJECTS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8620" marR="5080" indent="-376555">
              <a:lnSpc>
                <a:spcPct val="100000"/>
              </a:lnSpc>
              <a:spcBef>
                <a:spcPts val="100"/>
              </a:spcBef>
            </a:pPr>
            <a:r>
              <a:rPr dirty="0" spc="-160"/>
              <a:t>GREENSCAPES </a:t>
            </a:r>
            <a:r>
              <a:rPr dirty="0" spc="-10"/>
              <a:t>GUIDE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2172341" y="3001877"/>
            <a:ext cx="112966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LID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VIEWER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59832" y="2053007"/>
            <a:ext cx="143065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2100" marR="5080" indent="-280035">
              <a:lnSpc>
                <a:spcPct val="100000"/>
              </a:lnSpc>
              <a:spcBef>
                <a:spcPts val="100"/>
              </a:spcBef>
            </a:pPr>
            <a:r>
              <a:rPr dirty="0" sz="1600" spc="-95" b="1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BYLAW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TOOLKIT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621520" y="2070381"/>
            <a:ext cx="195453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20090" marR="5080" indent="-708025">
              <a:lnSpc>
                <a:spcPct val="100000"/>
              </a:lnSpc>
              <a:spcBef>
                <a:spcPts val="100"/>
              </a:spcBef>
            </a:pP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RAIN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GARDEN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DEMO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SITES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429149" y="3001852"/>
            <a:ext cx="176339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DOG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WASTE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PILOT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55600" y="96300"/>
            <a:ext cx="1461799" cy="1859708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35287" y="3555475"/>
            <a:ext cx="1979798" cy="1157149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7375" y="351362"/>
            <a:ext cx="1954699" cy="1349574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86350" y="351356"/>
            <a:ext cx="2023862" cy="1190169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4482491" y="3382950"/>
            <a:ext cx="1625600" cy="1470025"/>
            <a:chOff x="4482491" y="3382950"/>
            <a:chExt cx="1625600" cy="1470025"/>
          </a:xfrm>
        </p:grpSpPr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1541" y="3402000"/>
              <a:ext cx="1587485" cy="1431349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4492016" y="3392475"/>
              <a:ext cx="1606550" cy="1450975"/>
            </a:xfrm>
            <a:custGeom>
              <a:avLst/>
              <a:gdLst/>
              <a:ahLst/>
              <a:cxnLst/>
              <a:rect l="l" t="t" r="r" b="b"/>
              <a:pathLst>
                <a:path w="1606550" h="1450975">
                  <a:moveTo>
                    <a:pt x="0" y="0"/>
                  </a:moveTo>
                  <a:lnTo>
                    <a:pt x="1606535" y="0"/>
                  </a:lnTo>
                  <a:lnTo>
                    <a:pt x="1606535" y="1450399"/>
                  </a:lnTo>
                  <a:lnTo>
                    <a:pt x="0" y="14503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825" y="114037"/>
            <a:ext cx="3863698" cy="491542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7830225" y="0"/>
            <a:ext cx="1313815" cy="5143500"/>
          </a:xfrm>
          <a:custGeom>
            <a:avLst/>
            <a:gdLst/>
            <a:ahLst/>
            <a:cxnLst/>
            <a:rect l="l" t="t" r="r" b="b"/>
            <a:pathLst>
              <a:path w="1313815" h="5143500">
                <a:moveTo>
                  <a:pt x="0" y="5143499"/>
                </a:moveTo>
                <a:lnTo>
                  <a:pt x="0" y="0"/>
                </a:lnTo>
                <a:lnTo>
                  <a:pt x="1313775" y="0"/>
                </a:lnTo>
                <a:lnTo>
                  <a:pt x="131377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0C88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8263246" y="1444625"/>
            <a:ext cx="406400" cy="3565525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995"/>
              </a:lnSpc>
            </a:pPr>
            <a:r>
              <a:rPr dirty="0" sz="3000" spc="-325" b="1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dirty="0" sz="3000" spc="-1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135" b="1">
                <a:solidFill>
                  <a:srgbClr val="FFFFFF"/>
                </a:solidFill>
                <a:latin typeface="Arial"/>
                <a:cs typeface="Arial"/>
              </a:rPr>
              <a:t>HIGHLIGHT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6605969" y="4297741"/>
            <a:ext cx="861694" cy="387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335"/>
              </a:lnSpc>
            </a:pPr>
            <a:r>
              <a:rPr dirty="0" sz="1400" spc="-25">
                <a:latin typeface="Arial"/>
                <a:cs typeface="Arial"/>
              </a:rPr>
              <a:t>QR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64"/>
              </a:lnSpc>
            </a:pPr>
            <a:r>
              <a:rPr dirty="0" sz="1400" spc="-50">
                <a:latin typeface="Arial"/>
                <a:cs typeface="Arial"/>
              </a:rPr>
              <a:t>placeholder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6450" y="3587150"/>
            <a:ext cx="1406999" cy="14423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830225" y="0"/>
            <a:ext cx="1313815" cy="5143500"/>
          </a:xfrm>
          <a:custGeom>
            <a:avLst/>
            <a:gdLst/>
            <a:ahLst/>
            <a:cxnLst/>
            <a:rect l="l" t="t" r="r" b="b"/>
            <a:pathLst>
              <a:path w="1313815" h="5143500">
                <a:moveTo>
                  <a:pt x="0" y="5143499"/>
                </a:moveTo>
                <a:lnTo>
                  <a:pt x="0" y="0"/>
                </a:lnTo>
                <a:lnTo>
                  <a:pt x="1313775" y="0"/>
                </a:lnTo>
                <a:lnTo>
                  <a:pt x="131377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0C88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8263246" y="1444625"/>
            <a:ext cx="406400" cy="3565525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995"/>
              </a:lnSpc>
            </a:pPr>
            <a:r>
              <a:rPr dirty="0" sz="3000" spc="-325" b="1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dirty="0" sz="3000" spc="-1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135" b="1">
                <a:solidFill>
                  <a:srgbClr val="FFFFFF"/>
                </a:solidFill>
                <a:latin typeface="Arial"/>
                <a:cs typeface="Arial"/>
              </a:rPr>
              <a:t>HIGHLIGHT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74" y="422873"/>
            <a:ext cx="6224825" cy="4297762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6597032" y="4326016"/>
            <a:ext cx="861694" cy="387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335"/>
              </a:lnSpc>
            </a:pPr>
            <a:r>
              <a:rPr dirty="0" sz="1400" spc="-25">
                <a:latin typeface="Arial"/>
                <a:cs typeface="Arial"/>
              </a:rPr>
              <a:t>QR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64"/>
              </a:lnSpc>
            </a:pPr>
            <a:r>
              <a:rPr dirty="0" sz="1400" spc="-50">
                <a:latin typeface="Arial"/>
                <a:cs typeface="Arial"/>
              </a:rPr>
              <a:t>placeholder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30524" y="3869812"/>
            <a:ext cx="1237274" cy="12622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830225" y="0"/>
            <a:ext cx="1313815" cy="5143500"/>
          </a:xfrm>
          <a:custGeom>
            <a:avLst/>
            <a:gdLst/>
            <a:ahLst/>
            <a:cxnLst/>
            <a:rect l="l" t="t" r="r" b="b"/>
            <a:pathLst>
              <a:path w="1313815" h="5143500">
                <a:moveTo>
                  <a:pt x="0" y="5143499"/>
                </a:moveTo>
                <a:lnTo>
                  <a:pt x="0" y="0"/>
                </a:lnTo>
                <a:lnTo>
                  <a:pt x="1313775" y="0"/>
                </a:lnTo>
                <a:lnTo>
                  <a:pt x="1313775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0C88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8263246" y="1444625"/>
            <a:ext cx="406400" cy="3565525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995"/>
              </a:lnSpc>
            </a:pPr>
            <a:r>
              <a:rPr dirty="0" sz="3000" spc="-325" b="1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dirty="0" sz="3000" spc="-1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135" b="1">
                <a:solidFill>
                  <a:srgbClr val="FFFFFF"/>
                </a:solidFill>
                <a:latin typeface="Arial"/>
                <a:cs typeface="Arial"/>
              </a:rPr>
              <a:t>HIGHLIGHT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597032" y="4326016"/>
            <a:ext cx="861694" cy="387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335"/>
              </a:lnSpc>
            </a:pPr>
            <a:r>
              <a:rPr dirty="0" sz="1400" spc="-25">
                <a:latin typeface="Arial"/>
                <a:cs typeface="Arial"/>
              </a:rPr>
              <a:t>QR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64"/>
              </a:lnSpc>
            </a:pPr>
            <a:r>
              <a:rPr dirty="0" sz="1400" spc="-50">
                <a:latin typeface="Arial"/>
                <a:cs typeface="Arial"/>
              </a:rPr>
              <a:t>placeholder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0524" y="3869812"/>
            <a:ext cx="1237274" cy="1262275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0449" y="290875"/>
            <a:ext cx="6210074" cy="36297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9099"/>
            <a:ext cx="2947035" cy="2883535"/>
          </a:xfrm>
          <a:custGeom>
            <a:avLst/>
            <a:gdLst/>
            <a:ahLst/>
            <a:cxnLst/>
            <a:rect l="l" t="t" r="r" b="b"/>
            <a:pathLst>
              <a:path w="2947035" h="2883535">
                <a:moveTo>
                  <a:pt x="2946424" y="2882999"/>
                </a:moveTo>
                <a:lnTo>
                  <a:pt x="0" y="2882999"/>
                </a:lnTo>
                <a:lnTo>
                  <a:pt x="0" y="0"/>
                </a:lnTo>
                <a:lnTo>
                  <a:pt x="2946424" y="0"/>
                </a:lnTo>
                <a:lnTo>
                  <a:pt x="2946424" y="2882999"/>
                </a:lnTo>
                <a:close/>
              </a:path>
            </a:pathLst>
          </a:custGeom>
          <a:solidFill>
            <a:srgbClr val="0C884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7601" y="4697837"/>
            <a:ext cx="687665" cy="36255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0687" y="4728692"/>
            <a:ext cx="879398" cy="293125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003" y="4708728"/>
            <a:ext cx="1074323" cy="335729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3351424" y="0"/>
            <a:ext cx="5797550" cy="5143500"/>
            <a:chOff x="3351424" y="0"/>
            <a:chExt cx="5797550" cy="5143500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1424" y="0"/>
              <a:ext cx="5792500" cy="514349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707100" y="362549"/>
              <a:ext cx="5437505" cy="4418965"/>
            </a:xfrm>
            <a:custGeom>
              <a:avLst/>
              <a:gdLst/>
              <a:ahLst/>
              <a:cxnLst/>
              <a:rect l="l" t="t" r="r" b="b"/>
              <a:pathLst>
                <a:path w="5437505" h="4418965">
                  <a:moveTo>
                    <a:pt x="5436899" y="4418399"/>
                  </a:moveTo>
                  <a:lnTo>
                    <a:pt x="0" y="4418399"/>
                  </a:lnTo>
                  <a:lnTo>
                    <a:pt x="0" y="0"/>
                  </a:lnTo>
                  <a:lnTo>
                    <a:pt x="5436899" y="0"/>
                  </a:lnTo>
                  <a:lnTo>
                    <a:pt x="5436899" y="4418399"/>
                  </a:lnTo>
                  <a:close/>
                </a:path>
              </a:pathLst>
            </a:custGeom>
            <a:solidFill>
              <a:srgbClr val="09283E">
                <a:alpha val="6898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707100" y="362549"/>
              <a:ext cx="5437505" cy="4418965"/>
            </a:xfrm>
            <a:custGeom>
              <a:avLst/>
              <a:gdLst/>
              <a:ahLst/>
              <a:cxnLst/>
              <a:rect l="l" t="t" r="r" b="b"/>
              <a:pathLst>
                <a:path w="5437505" h="4418965">
                  <a:moveTo>
                    <a:pt x="0" y="0"/>
                  </a:moveTo>
                  <a:lnTo>
                    <a:pt x="5436899" y="0"/>
                  </a:lnTo>
                  <a:lnTo>
                    <a:pt x="5436899" y="4418399"/>
                  </a:lnTo>
                  <a:lnTo>
                    <a:pt x="0" y="4418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9283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5838475" y="1219100"/>
            <a:ext cx="3305810" cy="2883535"/>
          </a:xfrm>
          <a:prstGeom prst="rect">
            <a:avLst/>
          </a:prstGeom>
          <a:solidFill>
            <a:srgbClr val="0C8843"/>
          </a:solidFill>
        </p:spPr>
        <p:txBody>
          <a:bodyPr wrap="square" lIns="0" tIns="267970" rIns="0" bIns="0" rtlCol="0" vert="horz">
            <a:spAutoFit/>
          </a:bodyPr>
          <a:lstStyle/>
          <a:p>
            <a:pPr marL="349885">
              <a:lnSpc>
                <a:spcPct val="100000"/>
              </a:lnSpc>
              <a:spcBef>
                <a:spcPts val="2110"/>
              </a:spcBef>
            </a:pPr>
            <a:r>
              <a:rPr dirty="0" sz="3050" spc="-180" b="1" i="1">
                <a:solidFill>
                  <a:srgbClr val="FFFFFF"/>
                </a:solidFill>
                <a:latin typeface="Arial"/>
                <a:cs typeface="Arial"/>
              </a:rPr>
              <a:t>MANY</a:t>
            </a:r>
            <a:r>
              <a:rPr dirty="0" sz="3050" spc="-1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50" spc="-10" b="1" i="1">
                <a:solidFill>
                  <a:srgbClr val="FFFFFF"/>
                </a:solidFill>
                <a:latin typeface="Arial"/>
                <a:cs typeface="Arial"/>
              </a:rPr>
              <a:t>THANKS</a:t>
            </a:r>
            <a:endParaRPr sz="3050">
              <a:latin typeface="Arial"/>
              <a:cs typeface="Arial"/>
            </a:endParaRPr>
          </a:p>
          <a:p>
            <a:pPr marL="1940560">
              <a:lnSpc>
                <a:spcPct val="100000"/>
              </a:lnSpc>
              <a:spcBef>
                <a:spcPts val="1845"/>
              </a:spcBef>
            </a:pPr>
            <a:r>
              <a:rPr dirty="0" sz="1800" spc="-10" i="1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7375" y="1423401"/>
            <a:ext cx="2445799" cy="466200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0" y="1219099"/>
            <a:ext cx="2947035" cy="28835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90"/>
              </a:spcBef>
            </a:pPr>
            <a:endParaRPr sz="1400">
              <a:latin typeface="Times New Roman"/>
              <a:cs typeface="Times New Roman"/>
            </a:endParaRPr>
          </a:p>
          <a:p>
            <a:pPr marL="332740" marR="1338580">
              <a:lnSpc>
                <a:spcPct val="100000"/>
              </a:lnSpc>
              <a:spcBef>
                <a:spcPts val="5"/>
              </a:spcBef>
            </a:pPr>
            <a:r>
              <a:rPr dirty="0" sz="1400" spc="-90" b="1" i="1">
                <a:solidFill>
                  <a:srgbClr val="FFFFFF"/>
                </a:solidFill>
                <a:latin typeface="Arial"/>
                <a:cs typeface="Arial"/>
              </a:rPr>
              <a:t>greenscapes.org </a:t>
            </a:r>
            <a:r>
              <a:rPr dirty="0" sz="1400" spc="-10" i="1">
                <a:solidFill>
                  <a:srgbClr val="FFFFFF"/>
                </a:solidFill>
                <a:latin typeface="Arial"/>
                <a:cs typeface="Arial"/>
              </a:rPr>
              <a:t>ipswichriver.org mvpc.org salemsound.org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825" y="504842"/>
            <a:ext cx="2066925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90">
                <a:solidFill>
                  <a:srgbClr val="0C8843"/>
                </a:solidFill>
              </a:rPr>
              <a:t>WHO</a:t>
            </a:r>
            <a:r>
              <a:rPr dirty="0" sz="2600" spc="-125">
                <a:solidFill>
                  <a:srgbClr val="0C8843"/>
                </a:solidFill>
              </a:rPr>
              <a:t> </a:t>
            </a:r>
            <a:r>
              <a:rPr dirty="0" sz="2600" spc="-155">
                <a:solidFill>
                  <a:srgbClr val="0C8843"/>
                </a:solidFill>
              </a:rPr>
              <a:t>WE</a:t>
            </a:r>
            <a:r>
              <a:rPr dirty="0" sz="2600" spc="-125">
                <a:solidFill>
                  <a:srgbClr val="0C8843"/>
                </a:solidFill>
              </a:rPr>
              <a:t> </a:t>
            </a:r>
            <a:r>
              <a:rPr dirty="0" sz="2600" spc="-180">
                <a:solidFill>
                  <a:srgbClr val="0C8843"/>
                </a:solidFill>
              </a:rPr>
              <a:t>ARE</a:t>
            </a:r>
            <a:endParaRPr sz="2600"/>
          </a:p>
        </p:txBody>
      </p:sp>
      <p:sp>
        <p:nvSpPr>
          <p:cNvPr id="3" name="object 3" descr=""/>
          <p:cNvSpPr txBox="1"/>
          <p:nvPr/>
        </p:nvSpPr>
        <p:spPr>
          <a:xfrm>
            <a:off x="1465775" y="1500079"/>
            <a:ext cx="1482090" cy="63563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algn="just" marL="12700" marR="5080">
              <a:lnSpc>
                <a:spcPct val="115399"/>
              </a:lnSpc>
              <a:spcBef>
                <a:spcPts val="195"/>
              </a:spcBef>
            </a:pPr>
            <a:r>
              <a:rPr dirty="0" sz="1350" spc="-50">
                <a:solidFill>
                  <a:srgbClr val="09283E"/>
                </a:solidFill>
                <a:latin typeface="Arial"/>
                <a:cs typeface="Arial"/>
              </a:rPr>
              <a:t>Molly</a:t>
            </a:r>
            <a:r>
              <a:rPr dirty="0" sz="1350" spc="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350" spc="-85">
                <a:solidFill>
                  <a:srgbClr val="09283E"/>
                </a:solidFill>
                <a:latin typeface="Arial"/>
                <a:cs typeface="Arial"/>
              </a:rPr>
              <a:t>Courson</a:t>
            </a:r>
            <a:r>
              <a:rPr dirty="0" sz="1350" spc="1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6C9EEB"/>
                </a:solidFill>
                <a:latin typeface="Arial"/>
                <a:cs typeface="Arial"/>
              </a:rPr>
              <a:t>she/her </a:t>
            </a:r>
            <a:r>
              <a:rPr dirty="0" sz="1000" spc="-55">
                <a:solidFill>
                  <a:srgbClr val="6C9EEB"/>
                </a:solidFill>
                <a:latin typeface="Arial"/>
                <a:cs typeface="Arial"/>
              </a:rPr>
              <a:t>Resiliency</a:t>
            </a:r>
            <a:r>
              <a:rPr dirty="0" sz="1000" spc="20">
                <a:solidFill>
                  <a:srgbClr val="6C9EEB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6C9EEB"/>
                </a:solidFill>
                <a:latin typeface="Arial"/>
                <a:cs typeface="Arial"/>
              </a:rPr>
              <a:t>Program</a:t>
            </a:r>
            <a:r>
              <a:rPr dirty="0" sz="1000" spc="20">
                <a:solidFill>
                  <a:srgbClr val="6C9EEB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6C9EEB"/>
                </a:solidFill>
                <a:latin typeface="Arial"/>
                <a:cs typeface="Arial"/>
              </a:rPr>
              <a:t>Director </a:t>
            </a:r>
            <a:r>
              <a:rPr dirty="0" sz="1000" spc="-20">
                <a:solidFill>
                  <a:srgbClr val="6C9EEB"/>
                </a:solidFill>
                <a:latin typeface="Arial"/>
                <a:cs typeface="Arial"/>
              </a:rPr>
              <a:t>IRWA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351499" y="0"/>
            <a:ext cx="5797550" cy="5143500"/>
            <a:chOff x="3351499" y="0"/>
            <a:chExt cx="5797550" cy="514350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1499" y="0"/>
              <a:ext cx="5792500" cy="514349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707174" y="362549"/>
              <a:ext cx="5437505" cy="4418965"/>
            </a:xfrm>
            <a:custGeom>
              <a:avLst/>
              <a:gdLst/>
              <a:ahLst/>
              <a:cxnLst/>
              <a:rect l="l" t="t" r="r" b="b"/>
              <a:pathLst>
                <a:path w="5437505" h="4418965">
                  <a:moveTo>
                    <a:pt x="5436899" y="4418399"/>
                  </a:moveTo>
                  <a:lnTo>
                    <a:pt x="0" y="4418399"/>
                  </a:lnTo>
                  <a:lnTo>
                    <a:pt x="0" y="0"/>
                  </a:lnTo>
                  <a:lnTo>
                    <a:pt x="5436899" y="0"/>
                  </a:lnTo>
                  <a:lnTo>
                    <a:pt x="5436899" y="4418399"/>
                  </a:lnTo>
                  <a:close/>
                </a:path>
              </a:pathLst>
            </a:custGeom>
            <a:solidFill>
              <a:srgbClr val="09283E">
                <a:alpha val="6898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707174" y="362549"/>
              <a:ext cx="5437505" cy="4418965"/>
            </a:xfrm>
            <a:custGeom>
              <a:avLst/>
              <a:gdLst/>
              <a:ahLst/>
              <a:cxnLst/>
              <a:rect l="l" t="t" r="r" b="b"/>
              <a:pathLst>
                <a:path w="5437505" h="4418965">
                  <a:moveTo>
                    <a:pt x="0" y="0"/>
                  </a:moveTo>
                  <a:lnTo>
                    <a:pt x="5436899" y="0"/>
                  </a:lnTo>
                  <a:lnTo>
                    <a:pt x="5436899" y="4418399"/>
                  </a:lnTo>
                  <a:lnTo>
                    <a:pt x="0" y="4418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9283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707174" y="362549"/>
              <a:ext cx="4911090" cy="4418965"/>
            </a:xfrm>
            <a:custGeom>
              <a:avLst/>
              <a:gdLst/>
              <a:ahLst/>
              <a:cxnLst/>
              <a:rect l="l" t="t" r="r" b="b"/>
              <a:pathLst>
                <a:path w="4911090" h="4418965">
                  <a:moveTo>
                    <a:pt x="4910999" y="4418399"/>
                  </a:moveTo>
                  <a:lnTo>
                    <a:pt x="0" y="4418399"/>
                  </a:lnTo>
                  <a:lnTo>
                    <a:pt x="0" y="0"/>
                  </a:lnTo>
                  <a:lnTo>
                    <a:pt x="4910999" y="0"/>
                  </a:lnTo>
                  <a:lnTo>
                    <a:pt x="4910999" y="4418399"/>
                  </a:lnTo>
                  <a:close/>
                </a:path>
              </a:pathLst>
            </a:custGeom>
            <a:solidFill>
              <a:srgbClr val="000000">
                <a:alpha val="398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707174" y="362549"/>
              <a:ext cx="4911090" cy="4418965"/>
            </a:xfrm>
            <a:custGeom>
              <a:avLst/>
              <a:gdLst/>
              <a:ahLst/>
              <a:cxnLst/>
              <a:rect l="l" t="t" r="r" b="b"/>
              <a:pathLst>
                <a:path w="4911090" h="4418965">
                  <a:moveTo>
                    <a:pt x="0" y="0"/>
                  </a:moveTo>
                  <a:lnTo>
                    <a:pt x="4910999" y="0"/>
                  </a:lnTo>
                  <a:lnTo>
                    <a:pt x="4910999" y="4418399"/>
                  </a:lnTo>
                  <a:lnTo>
                    <a:pt x="0" y="4418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567349" y="239550"/>
              <a:ext cx="5577205" cy="4747260"/>
            </a:xfrm>
            <a:custGeom>
              <a:avLst/>
              <a:gdLst/>
              <a:ahLst/>
              <a:cxnLst/>
              <a:rect l="l" t="t" r="r" b="b"/>
              <a:pathLst>
                <a:path w="5577205" h="4747260">
                  <a:moveTo>
                    <a:pt x="5576699" y="4746899"/>
                  </a:moveTo>
                  <a:lnTo>
                    <a:pt x="0" y="4746899"/>
                  </a:lnTo>
                  <a:lnTo>
                    <a:pt x="0" y="0"/>
                  </a:lnTo>
                  <a:lnTo>
                    <a:pt x="5576699" y="0"/>
                  </a:lnTo>
                  <a:lnTo>
                    <a:pt x="5576699" y="4746899"/>
                  </a:lnTo>
                  <a:close/>
                </a:path>
              </a:pathLst>
            </a:custGeom>
            <a:solidFill>
              <a:srgbClr val="09283E">
                <a:alpha val="6898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567349" y="239550"/>
              <a:ext cx="5577205" cy="4747260"/>
            </a:xfrm>
            <a:custGeom>
              <a:avLst/>
              <a:gdLst/>
              <a:ahLst/>
              <a:cxnLst/>
              <a:rect l="l" t="t" r="r" b="b"/>
              <a:pathLst>
                <a:path w="5577205" h="4747260">
                  <a:moveTo>
                    <a:pt x="0" y="0"/>
                  </a:moveTo>
                  <a:lnTo>
                    <a:pt x="5576699" y="0"/>
                  </a:lnTo>
                  <a:lnTo>
                    <a:pt x="5576699" y="4746899"/>
                  </a:lnTo>
                  <a:lnTo>
                    <a:pt x="0" y="47468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9283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172574" y="4243367"/>
              <a:ext cx="2971800" cy="526415"/>
            </a:xfrm>
            <a:custGeom>
              <a:avLst/>
              <a:gdLst/>
              <a:ahLst/>
              <a:cxnLst/>
              <a:rect l="l" t="t" r="r" b="b"/>
              <a:pathLst>
                <a:path w="2971800" h="526414">
                  <a:moveTo>
                    <a:pt x="2971499" y="526199"/>
                  </a:moveTo>
                  <a:lnTo>
                    <a:pt x="0" y="526199"/>
                  </a:lnTo>
                  <a:lnTo>
                    <a:pt x="0" y="0"/>
                  </a:lnTo>
                  <a:lnTo>
                    <a:pt x="2971499" y="0"/>
                  </a:lnTo>
                  <a:lnTo>
                    <a:pt x="2971499" y="526199"/>
                  </a:lnTo>
                  <a:close/>
                </a:path>
              </a:pathLst>
            </a:custGeom>
            <a:solidFill>
              <a:srgbClr val="0C8843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3" name="object 1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794" y="3973269"/>
            <a:ext cx="1039499" cy="1013099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807" y="2603907"/>
            <a:ext cx="1039499" cy="1013100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9794" y="1234519"/>
            <a:ext cx="1039499" cy="1013099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1465775" y="2907801"/>
            <a:ext cx="1402715" cy="585470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75"/>
              </a:spcBef>
            </a:pPr>
            <a:r>
              <a:rPr dirty="0" sz="1350" spc="-60">
                <a:solidFill>
                  <a:srgbClr val="09283E"/>
                </a:solidFill>
                <a:latin typeface="Arial"/>
                <a:cs typeface="Arial"/>
              </a:rPr>
              <a:t>Macklen</a:t>
            </a:r>
            <a:r>
              <a:rPr dirty="0" sz="1350" spc="-5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350" spc="-65">
                <a:solidFill>
                  <a:srgbClr val="09283E"/>
                </a:solidFill>
                <a:latin typeface="Arial"/>
                <a:cs typeface="Arial"/>
              </a:rPr>
              <a:t>Wier</a:t>
            </a:r>
            <a:r>
              <a:rPr dirty="0" sz="1350" spc="-1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6C9EEB"/>
                </a:solidFill>
                <a:latin typeface="Arial"/>
                <a:cs typeface="Arial"/>
              </a:rPr>
              <a:t>he/him </a:t>
            </a:r>
            <a:r>
              <a:rPr dirty="0" sz="1000" spc="-40">
                <a:solidFill>
                  <a:srgbClr val="6C9EEB"/>
                </a:solidFill>
                <a:latin typeface="Arial"/>
                <a:cs typeface="Arial"/>
              </a:rPr>
              <a:t>Environmental</a:t>
            </a:r>
            <a:r>
              <a:rPr dirty="0" sz="1000" spc="25">
                <a:solidFill>
                  <a:srgbClr val="6C9EEB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6C9EEB"/>
                </a:solidFill>
                <a:latin typeface="Arial"/>
                <a:cs typeface="Arial"/>
              </a:rPr>
              <a:t>Planner </a:t>
            </a:r>
            <a:r>
              <a:rPr dirty="0" sz="1000" spc="-20">
                <a:solidFill>
                  <a:srgbClr val="6C9EEB"/>
                </a:solidFill>
                <a:latin typeface="Arial"/>
                <a:cs typeface="Arial"/>
              </a:rPr>
              <a:t>MVPC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465775" y="4330060"/>
            <a:ext cx="1593215" cy="526415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12700" marR="5080">
              <a:lnSpc>
                <a:spcPct val="96900"/>
              </a:lnSpc>
              <a:spcBef>
                <a:spcPts val="150"/>
              </a:spcBef>
            </a:pPr>
            <a:r>
              <a:rPr dirty="0" sz="1350" spc="-90">
                <a:solidFill>
                  <a:srgbClr val="09283E"/>
                </a:solidFill>
                <a:latin typeface="Arial"/>
                <a:cs typeface="Arial"/>
              </a:rPr>
              <a:t>Emma</a:t>
            </a:r>
            <a:r>
              <a:rPr dirty="0" sz="1350" spc="-5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350" spc="-60">
                <a:solidFill>
                  <a:srgbClr val="09283E"/>
                </a:solidFill>
                <a:latin typeface="Arial"/>
                <a:cs typeface="Arial"/>
              </a:rPr>
              <a:t>Hughen</a:t>
            </a:r>
            <a:r>
              <a:rPr dirty="0" sz="1350" spc="-1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6C9EEB"/>
                </a:solidFill>
                <a:latin typeface="Arial"/>
                <a:cs typeface="Arial"/>
              </a:rPr>
              <a:t>she/they </a:t>
            </a:r>
            <a:r>
              <a:rPr dirty="0" sz="1000" spc="-40">
                <a:solidFill>
                  <a:srgbClr val="6C9EEB"/>
                </a:solidFill>
                <a:latin typeface="Arial"/>
                <a:cs typeface="Arial"/>
              </a:rPr>
              <a:t>Education</a:t>
            </a:r>
            <a:r>
              <a:rPr dirty="0" sz="1000" spc="-15">
                <a:solidFill>
                  <a:srgbClr val="6C9EEB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6C9EEB"/>
                </a:solidFill>
                <a:latin typeface="Arial"/>
                <a:cs typeface="Arial"/>
              </a:rPr>
              <a:t>Program</a:t>
            </a:r>
            <a:r>
              <a:rPr dirty="0" sz="1000" spc="-15">
                <a:solidFill>
                  <a:srgbClr val="6C9EEB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6C9EEB"/>
                </a:solidFill>
                <a:latin typeface="Arial"/>
                <a:cs typeface="Arial"/>
              </a:rPr>
              <a:t>Manager </a:t>
            </a:r>
            <a:r>
              <a:rPr dirty="0" sz="1000" spc="-20">
                <a:solidFill>
                  <a:srgbClr val="6C9EEB"/>
                </a:solidFill>
                <a:latin typeface="Arial"/>
                <a:cs typeface="Arial"/>
              </a:rPr>
              <a:t>IRWA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6245600" y="4303184"/>
            <a:ext cx="249364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40" b="1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dirty="0" sz="2600" spc="-1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95" b="1">
                <a:solidFill>
                  <a:srgbClr val="FFFFFF"/>
                </a:solidFill>
                <a:latin typeface="Arial"/>
                <a:cs typeface="Arial"/>
              </a:rPr>
              <a:t>COALITION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87845" y="315577"/>
            <a:ext cx="5337922" cy="38226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639591"/>
            <a:ext cx="1314450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20">
                <a:solidFill>
                  <a:srgbClr val="0C8843"/>
                </a:solidFill>
              </a:rPr>
              <a:t>MISSION</a:t>
            </a:r>
            <a:endParaRPr sz="2600"/>
          </a:p>
        </p:txBody>
      </p:sp>
      <p:sp>
        <p:nvSpPr>
          <p:cNvPr id="3" name="object 3" descr=""/>
          <p:cNvSpPr txBox="1"/>
          <p:nvPr/>
        </p:nvSpPr>
        <p:spPr>
          <a:xfrm>
            <a:off x="384725" y="1176113"/>
            <a:ext cx="2272030" cy="16027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90"/>
              </a:spcBef>
            </a:pPr>
            <a:r>
              <a:rPr dirty="0" sz="1800" spc="-50" i="1">
                <a:solidFill>
                  <a:srgbClr val="09283E"/>
                </a:solidFill>
                <a:latin typeface="Arial"/>
                <a:cs typeface="Arial"/>
              </a:rPr>
              <a:t>Promote</a:t>
            </a:r>
            <a:r>
              <a:rPr dirty="0" sz="1800" spc="-80" i="1">
                <a:solidFill>
                  <a:srgbClr val="09283E"/>
                </a:solidFill>
                <a:latin typeface="Arial"/>
                <a:cs typeface="Arial"/>
              </a:rPr>
              <a:t> and </a:t>
            </a:r>
            <a:r>
              <a:rPr dirty="0" sz="1800" spc="-10" i="1">
                <a:solidFill>
                  <a:srgbClr val="09283E"/>
                </a:solidFill>
                <a:latin typeface="Arial"/>
                <a:cs typeface="Arial"/>
              </a:rPr>
              <a:t>protect </a:t>
            </a:r>
            <a:r>
              <a:rPr dirty="0" sz="1800" spc="-40" i="1">
                <a:solidFill>
                  <a:srgbClr val="09283E"/>
                </a:solidFill>
                <a:latin typeface="Arial"/>
                <a:cs typeface="Arial"/>
              </a:rPr>
              <a:t>beautiful</a:t>
            </a:r>
            <a:r>
              <a:rPr dirty="0" sz="1800" spc="-55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800" spc="-95" i="1">
                <a:solidFill>
                  <a:srgbClr val="09283E"/>
                </a:solidFill>
                <a:latin typeface="Arial"/>
                <a:cs typeface="Arial"/>
              </a:rPr>
              <a:t>landscapes</a:t>
            </a:r>
            <a:r>
              <a:rPr dirty="0" sz="1800" spc="-55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800" spc="-25" i="1">
                <a:solidFill>
                  <a:srgbClr val="09283E"/>
                </a:solidFill>
                <a:latin typeface="Arial"/>
                <a:cs typeface="Arial"/>
              </a:rPr>
              <a:t>for </a:t>
            </a:r>
            <a:r>
              <a:rPr dirty="0" sz="1800" spc="-70" i="1">
                <a:solidFill>
                  <a:srgbClr val="09283E"/>
                </a:solidFill>
                <a:latin typeface="Arial"/>
                <a:cs typeface="Arial"/>
              </a:rPr>
              <a:t>clean</a:t>
            </a:r>
            <a:r>
              <a:rPr dirty="0" sz="1800" spc="-85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800" spc="-80" i="1">
                <a:solidFill>
                  <a:srgbClr val="09283E"/>
                </a:solidFill>
                <a:latin typeface="Arial"/>
                <a:cs typeface="Arial"/>
              </a:rPr>
              <a:t>and </a:t>
            </a:r>
            <a:r>
              <a:rPr dirty="0" sz="1800" spc="-10" i="1">
                <a:solidFill>
                  <a:srgbClr val="09283E"/>
                </a:solidFill>
                <a:latin typeface="Arial"/>
                <a:cs typeface="Arial"/>
              </a:rPr>
              <a:t>plentiful </a:t>
            </a:r>
            <a:r>
              <a:rPr dirty="0" sz="1800" spc="-60" i="1">
                <a:solidFill>
                  <a:srgbClr val="09283E"/>
                </a:solidFill>
                <a:latin typeface="Arial"/>
                <a:cs typeface="Arial"/>
              </a:rPr>
              <a:t>water</a:t>
            </a:r>
            <a:r>
              <a:rPr dirty="0" sz="1800" spc="-75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800" spc="-55" i="1">
                <a:solidFill>
                  <a:srgbClr val="09283E"/>
                </a:solidFill>
                <a:latin typeface="Arial"/>
                <a:cs typeface="Arial"/>
              </a:rPr>
              <a:t>on</a:t>
            </a:r>
            <a:r>
              <a:rPr dirty="0" sz="1800" spc="-75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800" spc="-20" i="1">
                <a:solidFill>
                  <a:srgbClr val="09283E"/>
                </a:solidFill>
                <a:latin typeface="Arial"/>
                <a:cs typeface="Arial"/>
              </a:rPr>
              <a:t>the</a:t>
            </a:r>
            <a:r>
              <a:rPr dirty="0" sz="1800" spc="-75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800" spc="-10" i="1">
                <a:solidFill>
                  <a:srgbClr val="09283E"/>
                </a:solidFill>
                <a:latin typeface="Arial"/>
                <a:cs typeface="Arial"/>
              </a:rPr>
              <a:t>North </a:t>
            </a:r>
            <a:r>
              <a:rPr dirty="0" sz="1800" spc="-105" i="1">
                <a:solidFill>
                  <a:srgbClr val="09283E"/>
                </a:solidFill>
                <a:latin typeface="Arial"/>
                <a:cs typeface="Arial"/>
              </a:rPr>
              <a:t>Shore</a:t>
            </a:r>
            <a:r>
              <a:rPr dirty="0" sz="1800" spc="-75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800" i="1">
                <a:solidFill>
                  <a:srgbClr val="09283E"/>
                </a:solidFill>
                <a:latin typeface="Arial"/>
                <a:cs typeface="Arial"/>
              </a:rPr>
              <a:t>of</a:t>
            </a:r>
            <a:r>
              <a:rPr dirty="0" sz="1800" spc="-60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800" spc="-85" i="1">
                <a:solidFill>
                  <a:srgbClr val="09283E"/>
                </a:solidFill>
                <a:latin typeface="Arial"/>
                <a:cs typeface="Arial"/>
              </a:rPr>
              <a:t>Massachusetts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351499" y="0"/>
            <a:ext cx="5793105" cy="5143500"/>
            <a:chOff x="3351499" y="0"/>
            <a:chExt cx="5793105" cy="514350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1499" y="0"/>
              <a:ext cx="5792500" cy="514349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707168" y="362559"/>
              <a:ext cx="5437505" cy="4418965"/>
            </a:xfrm>
            <a:custGeom>
              <a:avLst/>
              <a:gdLst/>
              <a:ahLst/>
              <a:cxnLst/>
              <a:rect l="l" t="t" r="r" b="b"/>
              <a:pathLst>
                <a:path w="5437505" h="4418965">
                  <a:moveTo>
                    <a:pt x="5436895" y="0"/>
                  </a:moveTo>
                  <a:lnTo>
                    <a:pt x="5184597" y="0"/>
                  </a:lnTo>
                  <a:lnTo>
                    <a:pt x="0" y="0"/>
                  </a:lnTo>
                  <a:lnTo>
                    <a:pt x="0" y="4418393"/>
                  </a:lnTo>
                  <a:lnTo>
                    <a:pt x="5184597" y="4418393"/>
                  </a:lnTo>
                  <a:lnTo>
                    <a:pt x="5436895" y="4418393"/>
                  </a:lnTo>
                  <a:lnTo>
                    <a:pt x="5436895" y="0"/>
                  </a:lnTo>
                  <a:close/>
                </a:path>
              </a:pathLst>
            </a:custGeom>
            <a:solidFill>
              <a:srgbClr val="09283E">
                <a:alpha val="6898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707174" y="362549"/>
              <a:ext cx="5184775" cy="4418965"/>
            </a:xfrm>
            <a:custGeom>
              <a:avLst/>
              <a:gdLst/>
              <a:ahLst/>
              <a:cxnLst/>
              <a:rect l="l" t="t" r="r" b="b"/>
              <a:pathLst>
                <a:path w="5184775" h="4418965">
                  <a:moveTo>
                    <a:pt x="0" y="0"/>
                  </a:moveTo>
                  <a:lnTo>
                    <a:pt x="5184599" y="0"/>
                  </a:lnTo>
                  <a:lnTo>
                    <a:pt x="5184599" y="4418399"/>
                  </a:lnTo>
                  <a:lnTo>
                    <a:pt x="0" y="4418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9283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707174" y="362549"/>
              <a:ext cx="4815840" cy="4418965"/>
            </a:xfrm>
            <a:custGeom>
              <a:avLst/>
              <a:gdLst/>
              <a:ahLst/>
              <a:cxnLst/>
              <a:rect l="l" t="t" r="r" b="b"/>
              <a:pathLst>
                <a:path w="4815840" h="4418965">
                  <a:moveTo>
                    <a:pt x="4815299" y="4418399"/>
                  </a:moveTo>
                  <a:lnTo>
                    <a:pt x="0" y="4418399"/>
                  </a:lnTo>
                  <a:lnTo>
                    <a:pt x="0" y="0"/>
                  </a:lnTo>
                  <a:lnTo>
                    <a:pt x="4815299" y="0"/>
                  </a:lnTo>
                  <a:lnTo>
                    <a:pt x="4815299" y="4418399"/>
                  </a:lnTo>
                  <a:close/>
                </a:path>
              </a:pathLst>
            </a:custGeom>
            <a:solidFill>
              <a:srgbClr val="09283E">
                <a:alpha val="6898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707174" y="362549"/>
              <a:ext cx="4815840" cy="4418965"/>
            </a:xfrm>
            <a:custGeom>
              <a:avLst/>
              <a:gdLst/>
              <a:ahLst/>
              <a:cxnLst/>
              <a:rect l="l" t="t" r="r" b="b"/>
              <a:pathLst>
                <a:path w="4815840" h="4418965">
                  <a:moveTo>
                    <a:pt x="0" y="0"/>
                  </a:moveTo>
                  <a:lnTo>
                    <a:pt x="4815299" y="0"/>
                  </a:lnTo>
                  <a:lnTo>
                    <a:pt x="4815299" y="4418399"/>
                  </a:lnTo>
                  <a:lnTo>
                    <a:pt x="0" y="4418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9283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3707174" y="362549"/>
            <a:ext cx="5437505" cy="4418965"/>
          </a:xfrm>
          <a:prstGeom prst="rect">
            <a:avLst/>
          </a:prstGeom>
          <a:ln w="9524">
            <a:solidFill>
              <a:srgbClr val="09283E"/>
            </a:solidFill>
          </a:ln>
        </p:spPr>
        <p:txBody>
          <a:bodyPr wrap="square" lIns="0" tIns="289560" rIns="0" bIns="0" rtlCol="0" vert="horz">
            <a:spAutoFit/>
          </a:bodyPr>
          <a:lstStyle/>
          <a:p>
            <a:pPr marL="563880">
              <a:lnSpc>
                <a:spcPct val="100000"/>
              </a:lnSpc>
              <a:spcBef>
                <a:spcPts val="2280"/>
              </a:spcBef>
            </a:pPr>
            <a:r>
              <a:rPr dirty="0" sz="2600" spc="-60" b="1">
                <a:solidFill>
                  <a:srgbClr val="0C8843"/>
                </a:solidFill>
                <a:latin typeface="Arial"/>
                <a:cs typeface="Arial"/>
              </a:rPr>
              <a:t>GOALS</a:t>
            </a:r>
            <a:endParaRPr sz="2600">
              <a:latin typeface="Arial"/>
              <a:cs typeface="Arial"/>
            </a:endParaRPr>
          </a:p>
          <a:p>
            <a:pPr marL="563880" marR="1394460">
              <a:lnSpc>
                <a:spcPct val="100000"/>
              </a:lnSpc>
              <a:spcBef>
                <a:spcPts val="1435"/>
              </a:spcBef>
            </a:pPr>
            <a:r>
              <a:rPr dirty="0" sz="1500" spc="-70">
                <a:solidFill>
                  <a:srgbClr val="FFFFFF"/>
                </a:solidFill>
                <a:latin typeface="Arial"/>
                <a:cs typeface="Arial"/>
              </a:rPr>
              <a:t>Provide</a:t>
            </a:r>
            <a:r>
              <a:rPr dirty="0" sz="15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45">
                <a:solidFill>
                  <a:srgbClr val="FFFFFF"/>
                </a:solidFill>
                <a:latin typeface="Arial"/>
                <a:cs typeface="Arial"/>
              </a:rPr>
              <a:t>outreach</a:t>
            </a:r>
            <a:r>
              <a:rPr dirty="0" sz="15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7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5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45">
                <a:solidFill>
                  <a:srgbClr val="FFFFFF"/>
                </a:solidFill>
                <a:latin typeface="Arial"/>
                <a:cs typeface="Arial"/>
              </a:rPr>
              <a:t>education</a:t>
            </a:r>
            <a:r>
              <a:rPr dirty="0" sz="15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5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support </a:t>
            </a:r>
            <a:r>
              <a:rPr dirty="0" sz="1500" spc="-75" b="1">
                <a:solidFill>
                  <a:srgbClr val="FFFFFF"/>
                </a:solidFill>
                <a:latin typeface="Arial"/>
                <a:cs typeface="Arial"/>
              </a:rPr>
              <a:t>municipal</a:t>
            </a:r>
            <a:r>
              <a:rPr dirty="0" sz="15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90" b="1">
                <a:solidFill>
                  <a:srgbClr val="FFFFFF"/>
                </a:solidFill>
                <a:latin typeface="Arial"/>
                <a:cs typeface="Arial"/>
              </a:rPr>
              <a:t>compliance</a:t>
            </a:r>
            <a:r>
              <a:rPr dirty="0" sz="15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15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50">
                <a:solidFill>
                  <a:srgbClr val="FFFFFF"/>
                </a:solidFill>
                <a:latin typeface="Arial"/>
                <a:cs typeface="Arial"/>
              </a:rPr>
              <a:t>water-</a:t>
            </a:r>
            <a:r>
              <a:rPr dirty="0" sz="1500" spc="-10">
                <a:solidFill>
                  <a:srgbClr val="FFFFFF"/>
                </a:solidFill>
                <a:latin typeface="Arial"/>
                <a:cs typeface="Arial"/>
              </a:rPr>
              <a:t>related </a:t>
            </a:r>
            <a:r>
              <a:rPr dirty="0" sz="1500" spc="-45">
                <a:solidFill>
                  <a:srgbClr val="FFFFFF"/>
                </a:solidFill>
                <a:latin typeface="Arial"/>
                <a:cs typeface="Arial"/>
              </a:rPr>
              <a:t>regulatory</a:t>
            </a:r>
            <a:r>
              <a:rPr dirty="0" sz="15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60">
                <a:solidFill>
                  <a:srgbClr val="FFFFFF"/>
                </a:solidFill>
                <a:latin typeface="Arial"/>
                <a:cs typeface="Arial"/>
              </a:rPr>
              <a:t>requirements,</a:t>
            </a:r>
            <a:r>
              <a:rPr dirty="0" sz="15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45">
                <a:solidFill>
                  <a:srgbClr val="FFFFFF"/>
                </a:solidFill>
                <a:latin typeface="Arial"/>
                <a:cs typeface="Arial"/>
              </a:rPr>
              <a:t>including</a:t>
            </a:r>
            <a:r>
              <a:rPr dirty="0" sz="15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5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Arial"/>
                <a:cs typeface="Arial"/>
              </a:rPr>
              <a:t>MS4 </a:t>
            </a:r>
            <a:r>
              <a:rPr dirty="0" sz="1500" spc="-50">
                <a:solidFill>
                  <a:srgbClr val="FFFFFF"/>
                </a:solidFill>
                <a:latin typeface="Arial"/>
                <a:cs typeface="Arial"/>
              </a:rPr>
              <a:t>Stormwater</a:t>
            </a:r>
            <a:r>
              <a:rPr dirty="0" sz="15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7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5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5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65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dirty="0" sz="15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65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r>
              <a:rPr dirty="0" sz="15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Arial"/>
                <a:cs typeface="Arial"/>
              </a:rPr>
              <a:t>Act </a:t>
            </a:r>
            <a:r>
              <a:rPr dirty="0" sz="1500" spc="-10">
                <a:solidFill>
                  <a:srgbClr val="FFFFFF"/>
                </a:solidFill>
                <a:latin typeface="Arial"/>
                <a:cs typeface="Arial"/>
              </a:rPr>
              <a:t>permits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500">
              <a:latin typeface="Arial"/>
              <a:cs typeface="Arial"/>
            </a:endParaRPr>
          </a:p>
          <a:p>
            <a:pPr marL="563880" marR="1363345">
              <a:lnSpc>
                <a:spcPct val="100000"/>
              </a:lnSpc>
            </a:pPr>
            <a:r>
              <a:rPr dirty="0" sz="1500" spc="-75">
                <a:solidFill>
                  <a:srgbClr val="FFFFFF"/>
                </a:solidFill>
                <a:latin typeface="Arial"/>
                <a:cs typeface="Arial"/>
              </a:rPr>
              <a:t>Empower</a:t>
            </a:r>
            <a:r>
              <a:rPr dirty="0" sz="15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7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5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55">
                <a:solidFill>
                  <a:srgbClr val="FFFFFF"/>
                </a:solidFill>
                <a:latin typeface="Arial"/>
                <a:cs typeface="Arial"/>
              </a:rPr>
              <a:t>educate</a:t>
            </a:r>
            <a:r>
              <a:rPr dirty="0" sz="15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60">
                <a:solidFill>
                  <a:srgbClr val="FFFFFF"/>
                </a:solidFill>
                <a:latin typeface="Arial"/>
                <a:cs typeface="Arial"/>
              </a:rPr>
              <a:t>residents</a:t>
            </a:r>
            <a:r>
              <a:rPr dirty="0" sz="15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4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dirty="0" sz="15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40">
                <a:solidFill>
                  <a:srgbClr val="FFFFFF"/>
                </a:solidFill>
                <a:latin typeface="Arial"/>
                <a:cs typeface="Arial"/>
              </a:rPr>
              <a:t>water </a:t>
            </a:r>
            <a:r>
              <a:rPr dirty="0" sz="1500" spc="-70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r>
              <a:rPr dirty="0" sz="15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15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25" b="1">
                <a:solidFill>
                  <a:srgbClr val="FFFFFF"/>
                </a:solidFill>
                <a:latin typeface="Arial"/>
                <a:cs typeface="Arial"/>
              </a:rPr>
              <a:t>better</a:t>
            </a:r>
            <a:r>
              <a:rPr dirty="0" sz="15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50" b="1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r>
              <a:rPr dirty="0" sz="15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8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5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quantity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500">
              <a:latin typeface="Arial"/>
              <a:cs typeface="Arial"/>
            </a:endParaRPr>
          </a:p>
          <a:p>
            <a:pPr marL="563880" marR="1174750">
              <a:lnSpc>
                <a:spcPct val="100000"/>
              </a:lnSpc>
            </a:pPr>
            <a:r>
              <a:rPr dirty="0" sz="1500" spc="-114" b="1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15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9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5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90" b="1">
                <a:solidFill>
                  <a:srgbClr val="FFFFFF"/>
                </a:solidFill>
                <a:latin typeface="Arial"/>
                <a:cs typeface="Arial"/>
              </a:rPr>
              <a:t>resource</a:t>
            </a:r>
            <a:r>
              <a:rPr dirty="0" sz="15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15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65">
                <a:solidFill>
                  <a:srgbClr val="FFFFFF"/>
                </a:solidFill>
                <a:latin typeface="Arial"/>
                <a:cs typeface="Arial"/>
              </a:rPr>
              <a:t>homeowners</a:t>
            </a:r>
            <a:r>
              <a:rPr dirty="0" sz="15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7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5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80">
                <a:solidFill>
                  <a:srgbClr val="FFFFFF"/>
                </a:solidFill>
                <a:latin typeface="Arial"/>
                <a:cs typeface="Arial"/>
              </a:rPr>
              <a:t>businesses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500" spc="-65">
                <a:solidFill>
                  <a:srgbClr val="FFFFFF"/>
                </a:solidFill>
                <a:latin typeface="Arial"/>
                <a:cs typeface="Arial"/>
              </a:rPr>
              <a:t> reduce</a:t>
            </a:r>
            <a:r>
              <a:rPr dirty="0" sz="15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15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45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dirty="0" sz="15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Arial"/>
                <a:cs typeface="Arial"/>
              </a:rPr>
              <a:t>bill</a:t>
            </a:r>
            <a:r>
              <a:rPr dirty="0" sz="15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7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5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Arial"/>
                <a:cs typeface="Arial"/>
              </a:rPr>
              <a:t>cut</a:t>
            </a:r>
            <a:r>
              <a:rPr dirty="0" sz="15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55">
                <a:solidFill>
                  <a:srgbClr val="FFFFFF"/>
                </a:solidFill>
                <a:latin typeface="Arial"/>
                <a:cs typeface="Arial"/>
              </a:rPr>
              <a:t>down</a:t>
            </a:r>
            <a:r>
              <a:rPr dirty="0" sz="15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1500" spc="-10">
                <a:solidFill>
                  <a:srgbClr val="FFFFFF"/>
                </a:solidFill>
                <a:latin typeface="Arial"/>
                <a:cs typeface="Arial"/>
              </a:rPr>
              <a:t>pollution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24200" cy="514349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382075" y="1055098"/>
            <a:ext cx="4559935" cy="383984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00" spc="-125" b="1" i="1">
                <a:solidFill>
                  <a:srgbClr val="09283E"/>
                </a:solidFill>
                <a:latin typeface="Arial"/>
                <a:cs typeface="Arial"/>
              </a:rPr>
              <a:t>Greenscapes</a:t>
            </a:r>
            <a:r>
              <a:rPr dirty="0" sz="1600" spc="-45" b="1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75" b="1" i="1">
                <a:solidFill>
                  <a:srgbClr val="09283E"/>
                </a:solidFill>
                <a:latin typeface="Arial"/>
                <a:cs typeface="Arial"/>
              </a:rPr>
              <a:t>South</a:t>
            </a:r>
            <a:r>
              <a:rPr dirty="0" sz="1600" spc="-45" b="1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10" b="1" i="1">
                <a:solidFill>
                  <a:srgbClr val="09283E"/>
                </a:solidFill>
                <a:latin typeface="Arial"/>
                <a:cs typeface="Arial"/>
              </a:rPr>
              <a:t>Shore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0"/>
              </a:spcBef>
            </a:pPr>
            <a:r>
              <a:rPr dirty="0" sz="1600" spc="-20">
                <a:solidFill>
                  <a:srgbClr val="09283E"/>
                </a:solidFill>
                <a:latin typeface="Arial"/>
                <a:cs typeface="Arial"/>
              </a:rPr>
              <a:t>North</a:t>
            </a:r>
            <a:r>
              <a:rPr dirty="0" sz="1600" spc="-5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80">
                <a:solidFill>
                  <a:srgbClr val="09283E"/>
                </a:solidFill>
                <a:latin typeface="Arial"/>
                <a:cs typeface="Arial"/>
              </a:rPr>
              <a:t>and</a:t>
            </a:r>
            <a:r>
              <a:rPr dirty="0" sz="1600" spc="-5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60">
                <a:solidFill>
                  <a:srgbClr val="09283E"/>
                </a:solidFill>
                <a:latin typeface="Arial"/>
                <a:cs typeface="Arial"/>
              </a:rPr>
              <a:t>South</a:t>
            </a:r>
            <a:r>
              <a:rPr dirty="0" sz="1600" spc="-5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90">
                <a:solidFill>
                  <a:srgbClr val="09283E"/>
                </a:solidFill>
                <a:latin typeface="Arial"/>
                <a:cs typeface="Arial"/>
              </a:rPr>
              <a:t>River</a:t>
            </a:r>
            <a:r>
              <a:rPr dirty="0" sz="1600" spc="-5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70">
                <a:solidFill>
                  <a:srgbClr val="09283E"/>
                </a:solidFill>
                <a:latin typeface="Arial"/>
                <a:cs typeface="Arial"/>
              </a:rPr>
              <a:t>Watershed</a:t>
            </a:r>
            <a:r>
              <a:rPr dirty="0" sz="1600" spc="-5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60">
                <a:solidFill>
                  <a:srgbClr val="09283E"/>
                </a:solidFill>
                <a:latin typeface="Arial"/>
                <a:cs typeface="Arial"/>
              </a:rPr>
              <a:t>Alliance</a:t>
            </a:r>
            <a:r>
              <a:rPr dirty="0" sz="1600" spc="-5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9283E"/>
                </a:solidFill>
                <a:latin typeface="Arial"/>
                <a:cs typeface="Arial"/>
              </a:rPr>
              <a:t>(NSRWA)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85"/>
              </a:spcBef>
            </a:pPr>
            <a:r>
              <a:rPr dirty="0" sz="1600" spc="-125" b="1" i="1">
                <a:solidFill>
                  <a:srgbClr val="09283E"/>
                </a:solidFill>
                <a:latin typeface="Arial"/>
                <a:cs typeface="Arial"/>
              </a:rPr>
              <a:t>Greenscapes</a:t>
            </a:r>
            <a:r>
              <a:rPr dirty="0" sz="1600" spc="-60" b="1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20" b="1" i="1">
                <a:solidFill>
                  <a:srgbClr val="09283E"/>
                </a:solidFill>
                <a:latin typeface="Arial"/>
                <a:cs typeface="Arial"/>
              </a:rPr>
              <a:t>North</a:t>
            </a:r>
            <a:r>
              <a:rPr dirty="0" sz="1600" spc="-60" b="1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95" b="1" i="1">
                <a:solidFill>
                  <a:srgbClr val="09283E"/>
                </a:solidFill>
                <a:latin typeface="Arial"/>
                <a:cs typeface="Arial"/>
              </a:rPr>
              <a:t>Shore</a:t>
            </a:r>
            <a:r>
              <a:rPr dirty="0" sz="1600" spc="-60" b="1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80" b="1" i="1">
                <a:solidFill>
                  <a:srgbClr val="09283E"/>
                </a:solidFill>
                <a:latin typeface="Arial"/>
                <a:cs typeface="Arial"/>
              </a:rPr>
              <a:t>Coalition</a:t>
            </a:r>
            <a:r>
              <a:rPr dirty="0" sz="1600" spc="-55" b="1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b="1" i="1">
                <a:solidFill>
                  <a:srgbClr val="09283E"/>
                </a:solidFill>
                <a:latin typeface="Arial"/>
                <a:cs typeface="Arial"/>
              </a:rPr>
              <a:t>-</a:t>
            </a:r>
            <a:r>
              <a:rPr dirty="0" sz="1600" spc="-60" b="1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20" b="1" i="1">
                <a:solidFill>
                  <a:srgbClr val="09283E"/>
                </a:solidFill>
                <a:latin typeface="Arial"/>
                <a:cs typeface="Arial"/>
              </a:rPr>
              <a:t>2007</a:t>
            </a:r>
            <a:endParaRPr sz="1600">
              <a:latin typeface="Arial"/>
              <a:cs typeface="Arial"/>
            </a:endParaRPr>
          </a:p>
          <a:p>
            <a:pPr marL="12700" marR="144145">
              <a:lnSpc>
                <a:spcPct val="114999"/>
              </a:lnSpc>
              <a:spcBef>
                <a:spcPts val="1200"/>
              </a:spcBef>
            </a:pPr>
            <a:r>
              <a:rPr dirty="0" sz="1600" spc="-85" b="1">
                <a:solidFill>
                  <a:srgbClr val="09283E"/>
                </a:solidFill>
                <a:latin typeface="Arial"/>
                <a:cs typeface="Arial"/>
              </a:rPr>
              <a:t>Goal:</a:t>
            </a:r>
            <a:r>
              <a:rPr dirty="0" sz="1600" spc="170" b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25">
                <a:solidFill>
                  <a:srgbClr val="09283E"/>
                </a:solidFill>
                <a:latin typeface="Arial"/>
                <a:cs typeface="Arial"/>
              </a:rPr>
              <a:t>protect</a:t>
            </a:r>
            <a:r>
              <a:rPr dirty="0" sz="1600" spc="-9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35">
                <a:solidFill>
                  <a:srgbClr val="09283E"/>
                </a:solidFill>
                <a:latin typeface="Arial"/>
                <a:cs typeface="Arial"/>
              </a:rPr>
              <a:t>our</a:t>
            </a:r>
            <a:r>
              <a:rPr dirty="0" sz="1600" spc="-7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65">
                <a:solidFill>
                  <a:srgbClr val="09283E"/>
                </a:solidFill>
                <a:latin typeface="Arial"/>
                <a:cs typeface="Arial"/>
              </a:rPr>
              <a:t>region’s</a:t>
            </a:r>
            <a:r>
              <a:rPr dirty="0" sz="1600" spc="-7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65">
                <a:solidFill>
                  <a:srgbClr val="09283E"/>
                </a:solidFill>
                <a:latin typeface="Arial"/>
                <a:cs typeface="Arial"/>
              </a:rPr>
              <a:t>waters</a:t>
            </a:r>
            <a:r>
              <a:rPr dirty="0" sz="1600" spc="-7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65">
                <a:solidFill>
                  <a:srgbClr val="09283E"/>
                </a:solidFill>
                <a:latin typeface="Arial"/>
                <a:cs typeface="Arial"/>
              </a:rPr>
              <a:t>by</a:t>
            </a:r>
            <a:r>
              <a:rPr dirty="0" sz="1600" spc="-7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9283E"/>
                </a:solidFill>
                <a:latin typeface="Arial"/>
                <a:cs typeface="Arial"/>
              </a:rPr>
              <a:t>teaching </a:t>
            </a:r>
            <a:r>
              <a:rPr dirty="0" sz="1600" spc="-60">
                <a:solidFill>
                  <a:srgbClr val="09283E"/>
                </a:solidFill>
                <a:latin typeface="Arial"/>
                <a:cs typeface="Arial"/>
              </a:rPr>
              <a:t>residents</a:t>
            </a:r>
            <a:r>
              <a:rPr dirty="0" sz="1600" spc="-4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80">
                <a:solidFill>
                  <a:srgbClr val="09283E"/>
                </a:solidFill>
                <a:latin typeface="Arial"/>
                <a:cs typeface="Arial"/>
              </a:rPr>
              <a:t>and</a:t>
            </a:r>
            <a:r>
              <a:rPr dirty="0" sz="1600" spc="-4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75">
                <a:solidFill>
                  <a:srgbClr val="09283E"/>
                </a:solidFill>
                <a:latin typeface="Arial"/>
                <a:cs typeface="Arial"/>
              </a:rPr>
              <a:t>landscape</a:t>
            </a:r>
            <a:r>
              <a:rPr dirty="0" sz="1600" spc="-4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65">
                <a:solidFill>
                  <a:srgbClr val="09283E"/>
                </a:solidFill>
                <a:latin typeface="Arial"/>
                <a:cs typeface="Arial"/>
              </a:rPr>
              <a:t>professionals</a:t>
            </a:r>
            <a:r>
              <a:rPr dirty="0" sz="1600" spc="-4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55">
                <a:solidFill>
                  <a:srgbClr val="09283E"/>
                </a:solidFill>
                <a:latin typeface="Arial"/>
                <a:cs typeface="Arial"/>
              </a:rPr>
              <a:t>how</a:t>
            </a:r>
            <a:r>
              <a:rPr dirty="0" sz="1600" spc="-4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9283E"/>
                </a:solidFill>
                <a:latin typeface="Arial"/>
                <a:cs typeface="Arial"/>
              </a:rPr>
              <a:t>to</a:t>
            </a:r>
            <a:r>
              <a:rPr dirty="0" sz="1600" spc="-4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09283E"/>
                </a:solidFill>
                <a:latin typeface="Arial"/>
                <a:cs typeface="Arial"/>
              </a:rPr>
              <a:t>have </a:t>
            </a:r>
            <a:r>
              <a:rPr dirty="0" sz="1600" spc="-35">
                <a:solidFill>
                  <a:srgbClr val="09283E"/>
                </a:solidFill>
                <a:latin typeface="Arial"/>
                <a:cs typeface="Arial"/>
              </a:rPr>
              <a:t>attractive</a:t>
            </a:r>
            <a:r>
              <a:rPr dirty="0" sz="1600" spc="-5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85">
                <a:solidFill>
                  <a:srgbClr val="09283E"/>
                </a:solidFill>
                <a:latin typeface="Arial"/>
                <a:cs typeface="Arial"/>
              </a:rPr>
              <a:t>landscapes</a:t>
            </a:r>
            <a:r>
              <a:rPr dirty="0" sz="1600" spc="-4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80">
                <a:solidFill>
                  <a:srgbClr val="09283E"/>
                </a:solidFill>
                <a:latin typeface="Arial"/>
                <a:cs typeface="Arial"/>
              </a:rPr>
              <a:t>and</a:t>
            </a:r>
            <a:r>
              <a:rPr dirty="0" sz="1600" spc="-5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75">
                <a:solidFill>
                  <a:srgbClr val="09283E"/>
                </a:solidFill>
                <a:latin typeface="Arial"/>
                <a:cs typeface="Arial"/>
              </a:rPr>
              <a:t>gardens</a:t>
            </a:r>
            <a:r>
              <a:rPr dirty="0" sz="1600" spc="-4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09283E"/>
                </a:solidFill>
                <a:latin typeface="Arial"/>
                <a:cs typeface="Arial"/>
              </a:rPr>
              <a:t>without</a:t>
            </a:r>
            <a:r>
              <a:rPr dirty="0" sz="1600" spc="-5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45">
                <a:solidFill>
                  <a:srgbClr val="09283E"/>
                </a:solidFill>
                <a:latin typeface="Arial"/>
                <a:cs typeface="Arial"/>
              </a:rPr>
              <a:t>overusing </a:t>
            </a:r>
            <a:r>
              <a:rPr dirty="0" sz="1600" spc="-55">
                <a:solidFill>
                  <a:srgbClr val="09283E"/>
                </a:solidFill>
                <a:latin typeface="Arial"/>
                <a:cs typeface="Arial"/>
              </a:rPr>
              <a:t>water</a:t>
            </a:r>
            <a:r>
              <a:rPr dirty="0" sz="1600" spc="-4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80">
                <a:solidFill>
                  <a:srgbClr val="09283E"/>
                </a:solidFill>
                <a:latin typeface="Arial"/>
                <a:cs typeface="Arial"/>
              </a:rPr>
              <a:t>and</a:t>
            </a:r>
            <a:r>
              <a:rPr dirty="0" sz="1600" spc="-4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9283E"/>
                </a:solidFill>
                <a:latin typeface="Arial"/>
                <a:cs typeface="Arial"/>
              </a:rPr>
              <a:t>chemicals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0"/>
              </a:spcBef>
            </a:pPr>
            <a:r>
              <a:rPr dirty="0" sz="1600" spc="-110" b="1" i="1">
                <a:solidFill>
                  <a:srgbClr val="09283E"/>
                </a:solidFill>
                <a:latin typeface="Arial"/>
                <a:cs typeface="Arial"/>
              </a:rPr>
              <a:t>MS4</a:t>
            </a:r>
            <a:r>
              <a:rPr dirty="0" sz="1600" spc="-80" b="1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55" b="1" i="1">
                <a:solidFill>
                  <a:srgbClr val="09283E"/>
                </a:solidFill>
                <a:latin typeface="Arial"/>
                <a:cs typeface="Arial"/>
              </a:rPr>
              <a:t>Permit</a:t>
            </a:r>
            <a:r>
              <a:rPr dirty="0" sz="1600" spc="-80" b="1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b="1" i="1">
                <a:solidFill>
                  <a:srgbClr val="09283E"/>
                </a:solidFill>
                <a:latin typeface="Arial"/>
                <a:cs typeface="Arial"/>
              </a:rPr>
              <a:t>-</a:t>
            </a:r>
            <a:r>
              <a:rPr dirty="0" sz="1600" spc="-75" b="1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20" b="1" i="1">
                <a:solidFill>
                  <a:srgbClr val="09283E"/>
                </a:solidFill>
                <a:latin typeface="Arial"/>
                <a:cs typeface="Arial"/>
              </a:rPr>
              <a:t>2010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14999"/>
              </a:lnSpc>
              <a:spcBef>
                <a:spcPts val="1200"/>
              </a:spcBef>
            </a:pPr>
            <a:r>
              <a:rPr dirty="0" sz="1600" spc="-90" b="1">
                <a:solidFill>
                  <a:srgbClr val="09283E"/>
                </a:solidFill>
                <a:latin typeface="Arial"/>
                <a:cs typeface="Arial"/>
              </a:rPr>
              <a:t>Expanded</a:t>
            </a:r>
            <a:r>
              <a:rPr dirty="0" sz="1600" spc="-60" b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135" b="1">
                <a:solidFill>
                  <a:srgbClr val="09283E"/>
                </a:solidFill>
                <a:latin typeface="Arial"/>
                <a:cs typeface="Arial"/>
              </a:rPr>
              <a:t>Goal:</a:t>
            </a:r>
            <a:r>
              <a:rPr dirty="0" sz="1600" spc="-60" b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150">
                <a:solidFill>
                  <a:srgbClr val="09283E"/>
                </a:solidFill>
                <a:latin typeface="Arial"/>
                <a:cs typeface="Arial"/>
              </a:rPr>
              <a:t>MS4</a:t>
            </a:r>
            <a:r>
              <a:rPr dirty="0" sz="1600" spc="-5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80">
                <a:solidFill>
                  <a:srgbClr val="09283E"/>
                </a:solidFill>
                <a:latin typeface="Arial"/>
                <a:cs typeface="Arial"/>
              </a:rPr>
              <a:t>and</a:t>
            </a:r>
            <a:r>
              <a:rPr dirty="0" sz="1600" spc="-4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55">
                <a:solidFill>
                  <a:srgbClr val="09283E"/>
                </a:solidFill>
                <a:latin typeface="Arial"/>
                <a:cs typeface="Arial"/>
              </a:rPr>
              <a:t>water</a:t>
            </a:r>
            <a:r>
              <a:rPr dirty="0" sz="1600" spc="-4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9283E"/>
                </a:solidFill>
                <a:latin typeface="Arial"/>
                <a:cs typeface="Arial"/>
              </a:rPr>
              <a:t>conservation </a:t>
            </a:r>
            <a:r>
              <a:rPr dirty="0" sz="1600" spc="-65">
                <a:solidFill>
                  <a:srgbClr val="09283E"/>
                </a:solidFill>
                <a:latin typeface="Arial"/>
                <a:cs typeface="Arial"/>
              </a:rPr>
              <a:t>outreach,</a:t>
            </a:r>
            <a:r>
              <a:rPr dirty="0" sz="1600" spc="-3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40">
                <a:solidFill>
                  <a:srgbClr val="09283E"/>
                </a:solidFill>
                <a:latin typeface="Arial"/>
                <a:cs typeface="Arial"/>
              </a:rPr>
              <a:t>including</a:t>
            </a:r>
            <a:r>
              <a:rPr dirty="0" sz="1600" spc="-3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50">
                <a:solidFill>
                  <a:srgbClr val="09283E"/>
                </a:solidFill>
                <a:latin typeface="Arial"/>
                <a:cs typeface="Arial"/>
              </a:rPr>
              <a:t>education</a:t>
            </a:r>
            <a:r>
              <a:rPr dirty="0" sz="1600" spc="-3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9283E"/>
                </a:solidFill>
                <a:latin typeface="Arial"/>
                <a:cs typeface="Arial"/>
              </a:rPr>
              <a:t>to</a:t>
            </a:r>
            <a:r>
              <a:rPr dirty="0" sz="1600" spc="-3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75">
                <a:solidFill>
                  <a:srgbClr val="09283E"/>
                </a:solidFill>
                <a:latin typeface="Arial"/>
                <a:cs typeface="Arial"/>
              </a:rPr>
              <a:t>residents,</a:t>
            </a:r>
            <a:r>
              <a:rPr dirty="0" sz="1600" spc="-3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70">
                <a:solidFill>
                  <a:srgbClr val="09283E"/>
                </a:solidFill>
                <a:latin typeface="Arial"/>
                <a:cs typeface="Arial"/>
              </a:rPr>
              <a:t>developers, </a:t>
            </a:r>
            <a:r>
              <a:rPr dirty="0" sz="1600" spc="-55">
                <a:solidFill>
                  <a:srgbClr val="09283E"/>
                </a:solidFill>
                <a:latin typeface="Arial"/>
                <a:cs typeface="Arial"/>
              </a:rPr>
              <a:t>commercial</a:t>
            </a:r>
            <a:r>
              <a:rPr dirty="0" sz="1600" spc="-4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95">
                <a:solidFill>
                  <a:srgbClr val="09283E"/>
                </a:solidFill>
                <a:latin typeface="Arial"/>
                <a:cs typeface="Arial"/>
              </a:rPr>
              <a:t>businesses,</a:t>
            </a:r>
            <a:r>
              <a:rPr dirty="0" sz="1600" spc="-4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600" spc="-80">
                <a:solidFill>
                  <a:srgbClr val="09283E"/>
                </a:solidFill>
                <a:latin typeface="Arial"/>
                <a:cs typeface="Arial"/>
              </a:rPr>
              <a:t>and</a:t>
            </a:r>
            <a:r>
              <a:rPr dirty="0" sz="1600" spc="-40">
                <a:solidFill>
                  <a:srgbClr val="09283E"/>
                </a:solidFill>
                <a:latin typeface="Arial"/>
                <a:cs typeface="Arial"/>
              </a:rPr>
              <a:t> industrial </a:t>
            </a:r>
            <a:r>
              <a:rPr dirty="0" sz="1600" spc="-10">
                <a:solidFill>
                  <a:srgbClr val="09283E"/>
                </a:solidFill>
                <a:latin typeface="Arial"/>
                <a:cs typeface="Arial"/>
              </a:rPr>
              <a:t>facilities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" name="object 4" descr="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94679" y="994237"/>
            <a:ext cx="2001133" cy="53688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1699" y="421524"/>
            <a:ext cx="6009005" cy="572770"/>
          </a:xfrm>
          <a:prstGeom prst="rect"/>
          <a:solidFill>
            <a:srgbClr val="0C8843"/>
          </a:solidFill>
        </p:spPr>
        <p:txBody>
          <a:bodyPr wrap="square" lIns="0" tIns="72390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570"/>
              </a:spcBef>
            </a:pPr>
            <a:r>
              <a:rPr dirty="0" sz="2600" spc="-150"/>
              <a:t>HISTORY</a:t>
            </a:r>
            <a:r>
              <a:rPr dirty="0" sz="2600" spc="-130"/>
              <a:t> </a:t>
            </a:r>
            <a:r>
              <a:rPr dirty="0" sz="2600" spc="-204"/>
              <a:t>OF</a:t>
            </a:r>
            <a:r>
              <a:rPr dirty="0" sz="2600" spc="-130"/>
              <a:t> </a:t>
            </a:r>
            <a:r>
              <a:rPr dirty="0" sz="2600" spc="-265"/>
              <a:t>GREENSCAPES</a:t>
            </a:r>
            <a:endParaRPr sz="2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2524" y="-2524"/>
            <a:ext cx="8680450" cy="5148580"/>
            <a:chOff x="-2524" y="-2524"/>
            <a:chExt cx="8680450" cy="51485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38699" cy="51434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5438775" cy="5143500"/>
            </a:xfrm>
            <a:custGeom>
              <a:avLst/>
              <a:gdLst/>
              <a:ahLst/>
              <a:cxnLst/>
              <a:rect l="l" t="t" r="r" b="b"/>
              <a:pathLst>
                <a:path w="5438775" h="5143500">
                  <a:moveTo>
                    <a:pt x="54386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5438699" y="0"/>
                  </a:lnTo>
                  <a:lnTo>
                    <a:pt x="5438699" y="5143499"/>
                  </a:lnTo>
                  <a:close/>
                </a:path>
              </a:pathLst>
            </a:custGeom>
            <a:solidFill>
              <a:srgbClr val="000000">
                <a:alpha val="398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0"/>
              <a:ext cx="5438775" cy="5143500"/>
            </a:xfrm>
            <a:custGeom>
              <a:avLst/>
              <a:gdLst/>
              <a:ahLst/>
              <a:cxnLst/>
              <a:rect l="l" t="t" r="r" b="b"/>
              <a:pathLst>
                <a:path w="5438775" h="5143500">
                  <a:moveTo>
                    <a:pt x="0" y="0"/>
                  </a:moveTo>
                  <a:lnTo>
                    <a:pt x="5438699" y="0"/>
                  </a:lnTo>
                  <a:lnTo>
                    <a:pt x="5438699" y="5143499"/>
                  </a:lnTo>
                  <a:lnTo>
                    <a:pt x="0" y="5143499"/>
                  </a:lnTo>
                  <a:lnTo>
                    <a:pt x="0" y="0"/>
                  </a:lnTo>
                  <a:close/>
                </a:path>
              </a:pathLst>
            </a:custGeom>
            <a:ln w="5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724025" y="1217474"/>
              <a:ext cx="4949190" cy="3662679"/>
            </a:xfrm>
            <a:custGeom>
              <a:avLst/>
              <a:gdLst/>
              <a:ahLst/>
              <a:cxnLst/>
              <a:rect l="l" t="t" r="r" b="b"/>
              <a:pathLst>
                <a:path w="4949190" h="3662679">
                  <a:moveTo>
                    <a:pt x="4949099" y="3662399"/>
                  </a:moveTo>
                  <a:lnTo>
                    <a:pt x="0" y="3662399"/>
                  </a:lnTo>
                  <a:lnTo>
                    <a:pt x="0" y="0"/>
                  </a:lnTo>
                  <a:lnTo>
                    <a:pt x="4949099" y="0"/>
                  </a:lnTo>
                  <a:lnTo>
                    <a:pt x="4949099" y="3662399"/>
                  </a:lnTo>
                  <a:close/>
                </a:path>
              </a:pathLst>
            </a:custGeom>
            <a:solidFill>
              <a:srgbClr val="0C88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724025" y="1217474"/>
              <a:ext cx="4949190" cy="3662679"/>
            </a:xfrm>
            <a:custGeom>
              <a:avLst/>
              <a:gdLst/>
              <a:ahLst/>
              <a:cxnLst/>
              <a:rect l="l" t="t" r="r" b="b"/>
              <a:pathLst>
                <a:path w="4949190" h="3662679">
                  <a:moveTo>
                    <a:pt x="0" y="0"/>
                  </a:moveTo>
                  <a:lnTo>
                    <a:pt x="4949099" y="0"/>
                  </a:lnTo>
                  <a:lnTo>
                    <a:pt x="4949099" y="3662399"/>
                  </a:lnTo>
                  <a:lnTo>
                    <a:pt x="0" y="3662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9283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32384" rIns="0" bIns="0" rtlCol="0" vert="horz">
            <a:spAutoFit/>
          </a:bodyPr>
          <a:lstStyle/>
          <a:p>
            <a:pPr algn="just" marL="12700" marR="5080">
              <a:lnSpc>
                <a:spcPts val="1689"/>
              </a:lnSpc>
              <a:spcBef>
                <a:spcPts val="254"/>
              </a:spcBef>
            </a:pPr>
            <a:r>
              <a:rPr dirty="0" sz="1450" spc="-80" b="1" i="0">
                <a:latin typeface="Arial"/>
                <a:cs typeface="Arial"/>
              </a:rPr>
              <a:t>Ipswich</a:t>
            </a:r>
            <a:r>
              <a:rPr dirty="0" sz="1450" b="1" i="0">
                <a:latin typeface="Arial"/>
                <a:cs typeface="Arial"/>
              </a:rPr>
              <a:t> </a:t>
            </a:r>
            <a:r>
              <a:rPr dirty="0" sz="1450" spc="-80" b="1" i="0">
                <a:latin typeface="Arial"/>
                <a:cs typeface="Arial"/>
              </a:rPr>
              <a:t>River</a:t>
            </a:r>
            <a:r>
              <a:rPr dirty="0" sz="1450" spc="10" b="1" i="0">
                <a:latin typeface="Arial"/>
                <a:cs typeface="Arial"/>
              </a:rPr>
              <a:t> </a:t>
            </a:r>
            <a:r>
              <a:rPr dirty="0" sz="1450" spc="-45" b="1" i="0">
                <a:latin typeface="Arial"/>
                <a:cs typeface="Arial"/>
              </a:rPr>
              <a:t>Watershed</a:t>
            </a:r>
            <a:r>
              <a:rPr dirty="0" sz="1450" spc="5" b="1" i="0">
                <a:latin typeface="Arial"/>
                <a:cs typeface="Arial"/>
              </a:rPr>
              <a:t> </a:t>
            </a:r>
            <a:r>
              <a:rPr dirty="0" sz="1450" spc="-90" b="1" i="0">
                <a:latin typeface="Arial"/>
                <a:cs typeface="Arial"/>
              </a:rPr>
              <a:t>Association</a:t>
            </a:r>
            <a:r>
              <a:rPr dirty="0" sz="1450" spc="-10" b="1" i="0">
                <a:latin typeface="Arial"/>
                <a:cs typeface="Arial"/>
              </a:rPr>
              <a:t> </a:t>
            </a:r>
            <a:r>
              <a:rPr dirty="0" spc="-30"/>
              <a:t>Nonprofit</a:t>
            </a:r>
            <a:r>
              <a:rPr dirty="0" spc="5"/>
              <a:t> </a:t>
            </a:r>
            <a:r>
              <a:rPr dirty="0" spc="-65"/>
              <a:t>working</a:t>
            </a:r>
            <a:r>
              <a:rPr dirty="0" spc="5"/>
              <a:t> </a:t>
            </a:r>
            <a:r>
              <a:rPr dirty="0" spc="-25"/>
              <a:t>for </a:t>
            </a:r>
            <a:r>
              <a:rPr dirty="0" spc="-35"/>
              <a:t>the</a:t>
            </a:r>
            <a:r>
              <a:rPr dirty="0" spc="-5"/>
              <a:t> </a:t>
            </a:r>
            <a:r>
              <a:rPr dirty="0" spc="-50"/>
              <a:t>protection,</a:t>
            </a:r>
            <a:r>
              <a:rPr dirty="0" spc="-5"/>
              <a:t> </a:t>
            </a:r>
            <a:r>
              <a:rPr dirty="0" spc="-70"/>
              <a:t>conservation</a:t>
            </a:r>
            <a:r>
              <a:rPr dirty="0"/>
              <a:t> </a:t>
            </a:r>
            <a:r>
              <a:rPr dirty="0" spc="-105"/>
              <a:t>and</a:t>
            </a:r>
            <a:r>
              <a:rPr dirty="0"/>
              <a:t> </a:t>
            </a:r>
            <a:r>
              <a:rPr dirty="0" spc="-75"/>
              <a:t>sustainable</a:t>
            </a:r>
            <a:r>
              <a:rPr dirty="0"/>
              <a:t> </a:t>
            </a:r>
            <a:r>
              <a:rPr dirty="0" spc="-75"/>
              <a:t>management</a:t>
            </a:r>
            <a:r>
              <a:rPr dirty="0"/>
              <a:t> </a:t>
            </a:r>
            <a:r>
              <a:rPr dirty="0" spc="-25"/>
              <a:t>of </a:t>
            </a:r>
            <a:r>
              <a:rPr dirty="0" spc="-35"/>
              <a:t>the</a:t>
            </a:r>
            <a:r>
              <a:rPr dirty="0" spc="-70"/>
              <a:t> </a:t>
            </a:r>
            <a:r>
              <a:rPr dirty="0" spc="-80"/>
              <a:t>Ipswich</a:t>
            </a:r>
            <a:r>
              <a:rPr dirty="0" spc="-10"/>
              <a:t> </a:t>
            </a:r>
            <a:r>
              <a:rPr dirty="0" spc="-110"/>
              <a:t>River</a:t>
            </a:r>
            <a:r>
              <a:rPr dirty="0" spc="10"/>
              <a:t> </a:t>
            </a:r>
            <a:r>
              <a:rPr dirty="0" spc="-75"/>
              <a:t>watershed</a:t>
            </a:r>
            <a:r>
              <a:rPr dirty="0" spc="15"/>
              <a:t> </a:t>
            </a:r>
            <a:r>
              <a:rPr dirty="0" spc="-100"/>
              <a:t>since</a:t>
            </a:r>
            <a:r>
              <a:rPr dirty="0" spc="10"/>
              <a:t> </a:t>
            </a:r>
            <a:r>
              <a:rPr dirty="0" spc="-220"/>
              <a:t>1976.</a:t>
            </a:r>
            <a:r>
              <a:rPr dirty="0" spc="120"/>
              <a:t> </a:t>
            </a:r>
            <a:r>
              <a:rPr dirty="0" spc="-50"/>
              <a:t>350,000</a:t>
            </a:r>
            <a:r>
              <a:rPr dirty="0" spc="10"/>
              <a:t> </a:t>
            </a:r>
            <a:r>
              <a:rPr dirty="0" spc="-80"/>
              <a:t>people</a:t>
            </a:r>
            <a:r>
              <a:rPr dirty="0" spc="15"/>
              <a:t> </a:t>
            </a:r>
            <a:r>
              <a:rPr dirty="0" spc="-10"/>
              <a:t>drink </a:t>
            </a:r>
            <a:r>
              <a:rPr dirty="0" spc="-70"/>
              <a:t>Ipswich</a:t>
            </a:r>
            <a:r>
              <a:rPr dirty="0" spc="-50"/>
              <a:t> </a:t>
            </a:r>
            <a:r>
              <a:rPr dirty="0" spc="-95"/>
              <a:t>River</a:t>
            </a:r>
            <a:r>
              <a:rPr dirty="0" spc="-45"/>
              <a:t> </a:t>
            </a:r>
            <a:r>
              <a:rPr dirty="0" spc="-10"/>
              <a:t>water.</a:t>
            </a:r>
            <a:endParaRPr sz="1450">
              <a:latin typeface="Arial"/>
              <a:cs typeface="Arial"/>
            </a:endParaRPr>
          </a:p>
          <a:p>
            <a:pPr marL="12700" marR="100965">
              <a:lnSpc>
                <a:spcPts val="1689"/>
              </a:lnSpc>
              <a:spcBef>
                <a:spcPts val="1190"/>
              </a:spcBef>
            </a:pPr>
            <a:r>
              <a:rPr dirty="0" sz="1450" spc="-70" b="1" i="0">
                <a:latin typeface="Arial"/>
                <a:cs typeface="Arial"/>
              </a:rPr>
              <a:t>Salem</a:t>
            </a:r>
            <a:r>
              <a:rPr dirty="0" sz="1450" spc="-45" b="1" i="0">
                <a:latin typeface="Arial"/>
                <a:cs typeface="Arial"/>
              </a:rPr>
              <a:t> </a:t>
            </a:r>
            <a:r>
              <a:rPr dirty="0" sz="1450" spc="-85" b="1" i="0">
                <a:latin typeface="Arial"/>
                <a:cs typeface="Arial"/>
              </a:rPr>
              <a:t>Sound</a:t>
            </a:r>
            <a:r>
              <a:rPr dirty="0" sz="1450" spc="-45" b="1" i="0">
                <a:latin typeface="Arial"/>
                <a:cs typeface="Arial"/>
              </a:rPr>
              <a:t> </a:t>
            </a:r>
            <a:r>
              <a:rPr dirty="0" sz="1450" spc="-70" b="1" i="0">
                <a:latin typeface="Arial"/>
                <a:cs typeface="Arial"/>
              </a:rPr>
              <a:t>Coastwatch</a:t>
            </a:r>
            <a:r>
              <a:rPr dirty="0" sz="1450" spc="-65" b="1" i="0">
                <a:latin typeface="Arial"/>
                <a:cs typeface="Arial"/>
              </a:rPr>
              <a:t> </a:t>
            </a:r>
            <a:r>
              <a:rPr dirty="0" spc="-30"/>
              <a:t>Nonprofit</a:t>
            </a:r>
            <a:r>
              <a:rPr dirty="0" spc="-50"/>
              <a:t> </a:t>
            </a:r>
            <a:r>
              <a:rPr dirty="0" spc="-65"/>
              <a:t>coastal</a:t>
            </a:r>
            <a:r>
              <a:rPr dirty="0" spc="-45"/>
              <a:t> </a:t>
            </a:r>
            <a:r>
              <a:rPr dirty="0" spc="-10"/>
              <a:t>watershed </a:t>
            </a:r>
            <a:r>
              <a:rPr dirty="0" spc="-60"/>
              <a:t>organization </a:t>
            </a:r>
            <a:r>
              <a:rPr dirty="0" spc="-55"/>
              <a:t>working </a:t>
            </a:r>
            <a:r>
              <a:rPr dirty="0"/>
              <a:t>to</a:t>
            </a:r>
            <a:r>
              <a:rPr dirty="0" spc="-60"/>
              <a:t> </a:t>
            </a:r>
            <a:r>
              <a:rPr dirty="0" spc="-65"/>
              <a:t>improve</a:t>
            </a:r>
            <a:r>
              <a:rPr dirty="0" spc="-55"/>
              <a:t> </a:t>
            </a:r>
            <a:r>
              <a:rPr dirty="0" spc="-35"/>
              <a:t>the</a:t>
            </a:r>
            <a:r>
              <a:rPr dirty="0" spc="-55"/>
              <a:t> </a:t>
            </a:r>
            <a:r>
              <a:rPr dirty="0" spc="-45"/>
              <a:t>quality</a:t>
            </a:r>
            <a:r>
              <a:rPr dirty="0" spc="-60"/>
              <a:t> </a:t>
            </a:r>
            <a:r>
              <a:rPr dirty="0"/>
              <a:t>of</a:t>
            </a:r>
            <a:r>
              <a:rPr dirty="0" spc="-55"/>
              <a:t> </a:t>
            </a:r>
            <a:r>
              <a:rPr dirty="0" spc="-105"/>
              <a:t>Salem</a:t>
            </a:r>
            <a:r>
              <a:rPr dirty="0" spc="-55"/>
              <a:t> </a:t>
            </a:r>
            <a:r>
              <a:rPr dirty="0" spc="-65"/>
              <a:t>Sound </a:t>
            </a:r>
            <a:r>
              <a:rPr dirty="0" spc="-85"/>
              <a:t>and</a:t>
            </a:r>
            <a:r>
              <a:rPr dirty="0" spc="-55"/>
              <a:t> </a:t>
            </a:r>
            <a:r>
              <a:rPr dirty="0" spc="-35"/>
              <a:t>its</a:t>
            </a:r>
            <a:r>
              <a:rPr dirty="0" spc="-50"/>
              <a:t> </a:t>
            </a:r>
            <a:r>
              <a:rPr dirty="0" spc="-85"/>
              <a:t>watershed,</a:t>
            </a:r>
            <a:r>
              <a:rPr dirty="0" spc="-50"/>
              <a:t> </a:t>
            </a:r>
            <a:r>
              <a:rPr dirty="0" spc="-65"/>
              <a:t>home</a:t>
            </a:r>
            <a:r>
              <a:rPr dirty="0" spc="-55"/>
              <a:t> </a:t>
            </a:r>
            <a:r>
              <a:rPr dirty="0"/>
              <a:t>to</a:t>
            </a:r>
            <a:r>
              <a:rPr dirty="0" spc="-50"/>
              <a:t> </a:t>
            </a:r>
            <a:r>
              <a:rPr dirty="0" spc="-60"/>
              <a:t>more</a:t>
            </a:r>
            <a:r>
              <a:rPr dirty="0" spc="-50"/>
              <a:t> </a:t>
            </a:r>
            <a:r>
              <a:rPr dirty="0" spc="-45"/>
              <a:t>than</a:t>
            </a:r>
            <a:r>
              <a:rPr dirty="0" spc="-55"/>
              <a:t> </a:t>
            </a:r>
            <a:r>
              <a:rPr dirty="0" spc="-20"/>
              <a:t>200,000</a:t>
            </a:r>
            <a:r>
              <a:rPr dirty="0" spc="-50"/>
              <a:t> </a:t>
            </a:r>
            <a:r>
              <a:rPr dirty="0" spc="-10"/>
              <a:t>people </a:t>
            </a:r>
            <a:r>
              <a:rPr dirty="0" spc="-35"/>
              <a:t>through</a:t>
            </a:r>
            <a:r>
              <a:rPr dirty="0" spc="-40"/>
              <a:t> </a:t>
            </a:r>
            <a:r>
              <a:rPr dirty="0" spc="-60"/>
              <a:t>municipal</a:t>
            </a:r>
            <a:r>
              <a:rPr dirty="0" spc="-35"/>
              <a:t> </a:t>
            </a:r>
            <a:r>
              <a:rPr dirty="0" spc="-70"/>
              <a:t>partnerships,</a:t>
            </a:r>
            <a:r>
              <a:rPr dirty="0" spc="-40"/>
              <a:t> </a:t>
            </a:r>
            <a:r>
              <a:rPr dirty="0" spc="-50"/>
              <a:t>scientific</a:t>
            </a:r>
            <a:r>
              <a:rPr dirty="0" spc="-35"/>
              <a:t> </a:t>
            </a:r>
            <a:r>
              <a:rPr dirty="0" spc="-10"/>
              <a:t>investigation, </a:t>
            </a:r>
            <a:r>
              <a:rPr dirty="0" spc="-65"/>
              <a:t>education,</a:t>
            </a:r>
            <a:r>
              <a:rPr dirty="0" spc="-50"/>
              <a:t> </a:t>
            </a:r>
            <a:r>
              <a:rPr dirty="0" spc="-85"/>
              <a:t>and</a:t>
            </a:r>
            <a:r>
              <a:rPr dirty="0" spc="-50"/>
              <a:t> </a:t>
            </a:r>
            <a:r>
              <a:rPr dirty="0" spc="-10"/>
              <a:t>stewardship.</a:t>
            </a:r>
            <a:endParaRPr sz="1450">
              <a:latin typeface="Arial"/>
              <a:cs typeface="Arial"/>
            </a:endParaRPr>
          </a:p>
          <a:p>
            <a:pPr marL="12700" marR="64769">
              <a:lnSpc>
                <a:spcPts val="1689"/>
              </a:lnSpc>
              <a:spcBef>
                <a:spcPts val="1185"/>
              </a:spcBef>
            </a:pPr>
            <a:r>
              <a:rPr dirty="0" sz="1450" spc="-60" b="1" i="0">
                <a:latin typeface="Arial"/>
                <a:cs typeface="Arial"/>
              </a:rPr>
              <a:t>Merrimack</a:t>
            </a:r>
            <a:r>
              <a:rPr dirty="0" sz="1450" spc="-35" b="1" i="0">
                <a:latin typeface="Arial"/>
                <a:cs typeface="Arial"/>
              </a:rPr>
              <a:t> </a:t>
            </a:r>
            <a:r>
              <a:rPr dirty="0" sz="1450" spc="-40" b="1" i="0">
                <a:latin typeface="Arial"/>
                <a:cs typeface="Arial"/>
              </a:rPr>
              <a:t>Valley</a:t>
            </a:r>
            <a:r>
              <a:rPr dirty="0" sz="1450" spc="-35" b="1" i="0">
                <a:latin typeface="Arial"/>
                <a:cs typeface="Arial"/>
              </a:rPr>
              <a:t> </a:t>
            </a:r>
            <a:r>
              <a:rPr dirty="0" sz="1450" spc="-55" b="1" i="0">
                <a:latin typeface="Arial"/>
                <a:cs typeface="Arial"/>
              </a:rPr>
              <a:t>Planning</a:t>
            </a:r>
            <a:r>
              <a:rPr dirty="0" sz="1450" spc="-35" b="1" i="0">
                <a:latin typeface="Arial"/>
                <a:cs typeface="Arial"/>
              </a:rPr>
              <a:t> </a:t>
            </a:r>
            <a:r>
              <a:rPr dirty="0" sz="1450" spc="-95" b="1" i="0">
                <a:latin typeface="Arial"/>
                <a:cs typeface="Arial"/>
              </a:rPr>
              <a:t>Commission</a:t>
            </a:r>
            <a:r>
              <a:rPr dirty="0" sz="1450" spc="-60" b="1" i="0">
                <a:latin typeface="Arial"/>
                <a:cs typeface="Arial"/>
              </a:rPr>
              <a:t> </a:t>
            </a:r>
            <a:r>
              <a:rPr dirty="0" spc="-85"/>
              <a:t>Regional</a:t>
            </a:r>
            <a:r>
              <a:rPr dirty="0" spc="-35"/>
              <a:t> </a:t>
            </a:r>
            <a:r>
              <a:rPr dirty="0" spc="-65"/>
              <a:t>Planning </a:t>
            </a:r>
            <a:r>
              <a:rPr dirty="0" spc="-85"/>
              <a:t>Agency</a:t>
            </a:r>
            <a:r>
              <a:rPr dirty="0" spc="-55"/>
              <a:t> </a:t>
            </a:r>
            <a:r>
              <a:rPr dirty="0" spc="-75"/>
              <a:t>serving</a:t>
            </a:r>
            <a:r>
              <a:rPr dirty="0" spc="-55"/>
              <a:t> </a:t>
            </a:r>
            <a:r>
              <a:rPr dirty="0" spc="-250"/>
              <a:t>15</a:t>
            </a:r>
            <a:r>
              <a:rPr dirty="0" spc="-55"/>
              <a:t> </a:t>
            </a:r>
            <a:r>
              <a:rPr dirty="0" spc="-90"/>
              <a:t>Towns</a:t>
            </a:r>
            <a:r>
              <a:rPr dirty="0" spc="-50"/>
              <a:t> </a:t>
            </a:r>
            <a:r>
              <a:rPr dirty="0" spc="-85"/>
              <a:t>and</a:t>
            </a:r>
            <a:r>
              <a:rPr dirty="0" spc="-55"/>
              <a:t> </a:t>
            </a:r>
            <a:r>
              <a:rPr dirty="0" spc="-90"/>
              <a:t>Cities</a:t>
            </a:r>
            <a:r>
              <a:rPr dirty="0" spc="-55"/>
              <a:t> in</a:t>
            </a:r>
            <a:r>
              <a:rPr dirty="0" spc="-50"/>
              <a:t> </a:t>
            </a:r>
            <a:r>
              <a:rPr dirty="0" spc="-35"/>
              <a:t>the</a:t>
            </a:r>
            <a:r>
              <a:rPr dirty="0" spc="-55"/>
              <a:t> </a:t>
            </a:r>
            <a:r>
              <a:rPr dirty="0" spc="-75"/>
              <a:t>Merrimack</a:t>
            </a:r>
            <a:r>
              <a:rPr dirty="0" spc="-55"/>
              <a:t> </a:t>
            </a:r>
            <a:r>
              <a:rPr dirty="0" spc="-10"/>
              <a:t>Valley </a:t>
            </a:r>
            <a:r>
              <a:rPr dirty="0" spc="-55"/>
              <a:t>working</a:t>
            </a:r>
            <a:r>
              <a:rPr dirty="0" spc="-50"/>
              <a:t> </a:t>
            </a:r>
            <a:r>
              <a:rPr dirty="0"/>
              <a:t>to</a:t>
            </a:r>
            <a:r>
              <a:rPr dirty="0" spc="-50"/>
              <a:t> </a:t>
            </a:r>
            <a:r>
              <a:rPr dirty="0" spc="-40"/>
              <a:t>foster</a:t>
            </a:r>
            <a:r>
              <a:rPr dirty="0" spc="-50"/>
              <a:t> </a:t>
            </a:r>
            <a:r>
              <a:rPr dirty="0" spc="-60"/>
              <a:t>cooperative</a:t>
            </a:r>
            <a:r>
              <a:rPr dirty="0" spc="-50"/>
              <a:t> </a:t>
            </a:r>
            <a:r>
              <a:rPr dirty="0" spc="-35"/>
              <a:t>efforts</a:t>
            </a:r>
            <a:r>
              <a:rPr dirty="0" spc="-50"/>
              <a:t> </a:t>
            </a:r>
            <a:r>
              <a:rPr dirty="0"/>
              <a:t>to</a:t>
            </a:r>
            <a:r>
              <a:rPr dirty="0" spc="-50"/>
              <a:t> </a:t>
            </a:r>
            <a:r>
              <a:rPr dirty="0" spc="-75"/>
              <a:t>resolve</a:t>
            </a:r>
            <a:r>
              <a:rPr dirty="0" spc="-50"/>
              <a:t> </a:t>
            </a:r>
            <a:r>
              <a:rPr dirty="0" spc="-10"/>
              <a:t>common, </a:t>
            </a:r>
            <a:r>
              <a:rPr dirty="0" spc="-65"/>
              <a:t>regional</a:t>
            </a:r>
            <a:r>
              <a:rPr dirty="0" spc="-55"/>
              <a:t> </a:t>
            </a:r>
            <a:r>
              <a:rPr dirty="0" spc="-65"/>
              <a:t>problems</a:t>
            </a:r>
            <a:r>
              <a:rPr dirty="0" spc="-50"/>
              <a:t> </a:t>
            </a:r>
            <a:r>
              <a:rPr dirty="0" spc="-85"/>
              <a:t>and</a:t>
            </a:r>
            <a:r>
              <a:rPr dirty="0" spc="-50"/>
              <a:t> </a:t>
            </a:r>
            <a:r>
              <a:rPr dirty="0" spc="-55"/>
              <a:t>allow</a:t>
            </a:r>
            <a:r>
              <a:rPr dirty="0" spc="-50"/>
              <a:t> our </a:t>
            </a:r>
            <a:r>
              <a:rPr dirty="0" spc="-60"/>
              <a:t>communities</a:t>
            </a:r>
            <a:r>
              <a:rPr dirty="0" spc="-50"/>
              <a:t> </a:t>
            </a:r>
            <a:r>
              <a:rPr dirty="0"/>
              <a:t>to</a:t>
            </a:r>
            <a:r>
              <a:rPr dirty="0" spc="-50"/>
              <a:t> </a:t>
            </a:r>
            <a:r>
              <a:rPr dirty="0" spc="-65"/>
              <a:t>plan</a:t>
            </a:r>
            <a:r>
              <a:rPr dirty="0" spc="-50"/>
              <a:t> </a:t>
            </a:r>
            <a:r>
              <a:rPr dirty="0" spc="-10"/>
              <a:t>jointly </a:t>
            </a:r>
            <a:r>
              <a:rPr dirty="0"/>
              <a:t>to</a:t>
            </a:r>
            <a:r>
              <a:rPr dirty="0" spc="-50"/>
              <a:t> </a:t>
            </a:r>
            <a:r>
              <a:rPr dirty="0" spc="-85"/>
              <a:t>achieve</a:t>
            </a:r>
            <a:r>
              <a:rPr dirty="0" spc="-50"/>
              <a:t> </a:t>
            </a:r>
            <a:r>
              <a:rPr dirty="0" spc="-35"/>
              <a:t>the</a:t>
            </a:r>
            <a:r>
              <a:rPr dirty="0" spc="-50"/>
              <a:t> </a:t>
            </a:r>
            <a:r>
              <a:rPr dirty="0" spc="-60"/>
              <a:t>greatest</a:t>
            </a:r>
            <a:r>
              <a:rPr dirty="0" spc="-50"/>
              <a:t> </a:t>
            </a:r>
            <a:r>
              <a:rPr dirty="0" spc="-10"/>
              <a:t>benefits.</a:t>
            </a:r>
            <a:endParaRPr sz="145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724025" y="407850"/>
            <a:ext cx="4949190" cy="572770"/>
          </a:xfrm>
          <a:prstGeom prst="rect"/>
          <a:solidFill>
            <a:srgbClr val="0C8843"/>
          </a:solidFill>
        </p:spPr>
        <p:txBody>
          <a:bodyPr wrap="square" lIns="0" tIns="72390" rIns="0" bIns="0" rtlCol="0" vert="horz">
            <a:spAutoFit/>
          </a:bodyPr>
          <a:lstStyle/>
          <a:p>
            <a:pPr marL="1602105">
              <a:lnSpc>
                <a:spcPct val="100000"/>
              </a:lnSpc>
              <a:spcBef>
                <a:spcPts val="570"/>
              </a:spcBef>
            </a:pPr>
            <a:r>
              <a:rPr dirty="0" sz="2600" spc="-130"/>
              <a:t>WORKING </a:t>
            </a:r>
            <a:r>
              <a:rPr dirty="0" sz="2600" spc="-95"/>
              <a:t>TOGETHER</a:t>
            </a:r>
            <a:endParaRPr sz="2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1065" cy="572770"/>
          </a:xfrm>
          <a:prstGeom prst="rect"/>
          <a:solidFill>
            <a:srgbClr val="0C8843"/>
          </a:solidFill>
        </p:spPr>
        <p:txBody>
          <a:bodyPr wrap="square" lIns="0" tIns="73660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580"/>
              </a:spcBef>
            </a:pPr>
            <a:r>
              <a:rPr dirty="0" sz="2300" spc="-190"/>
              <a:t>MVPC</a:t>
            </a:r>
            <a:r>
              <a:rPr dirty="0" sz="2300" spc="-100"/>
              <a:t> </a:t>
            </a:r>
            <a:r>
              <a:rPr dirty="0" sz="2300"/>
              <a:t>-</a:t>
            </a:r>
            <a:r>
              <a:rPr dirty="0" sz="2300" spc="-100"/>
              <a:t> </a:t>
            </a:r>
            <a:r>
              <a:rPr dirty="0" sz="2300" spc="-155"/>
              <a:t>STORMWATER</a:t>
            </a:r>
            <a:r>
              <a:rPr dirty="0" sz="2300" spc="-100"/>
              <a:t> </a:t>
            </a:r>
            <a:r>
              <a:rPr dirty="0" sz="2300" spc="-155"/>
              <a:t>COLLABORATIVE</a:t>
            </a:r>
            <a:r>
              <a:rPr dirty="0" sz="2300" spc="-95"/>
              <a:t> </a:t>
            </a:r>
            <a:r>
              <a:rPr dirty="0" sz="2300" spc="-75"/>
              <a:t>AND</a:t>
            </a:r>
            <a:r>
              <a:rPr dirty="0" sz="2300" spc="-100"/>
              <a:t> </a:t>
            </a:r>
            <a:r>
              <a:rPr dirty="0" sz="2300" spc="-360"/>
              <a:t>MORE…</a:t>
            </a:r>
            <a:endParaRPr sz="2300"/>
          </a:p>
        </p:txBody>
      </p:sp>
      <p:sp>
        <p:nvSpPr>
          <p:cNvPr id="3" name="object 3" descr=""/>
          <p:cNvSpPr txBox="1"/>
          <p:nvPr/>
        </p:nvSpPr>
        <p:spPr>
          <a:xfrm>
            <a:off x="482529" y="1272520"/>
            <a:ext cx="8166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24175" algn="l"/>
                <a:tab pos="5620385" algn="l"/>
              </a:tabLst>
            </a:pPr>
            <a:r>
              <a:rPr dirty="0" sz="1700" spc="-60" b="1">
                <a:solidFill>
                  <a:srgbClr val="09283E"/>
                </a:solidFill>
                <a:latin typeface="Arial"/>
                <a:cs typeface="Arial"/>
              </a:rPr>
              <a:t>Stormwater</a:t>
            </a:r>
            <a:r>
              <a:rPr dirty="0" sz="1700" spc="-55" b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10" b="1">
                <a:solidFill>
                  <a:srgbClr val="09283E"/>
                </a:solidFill>
                <a:latin typeface="Arial"/>
                <a:cs typeface="Arial"/>
              </a:rPr>
              <a:t>Collaborative</a:t>
            </a:r>
            <a:r>
              <a:rPr dirty="0" sz="1700" b="1">
                <a:solidFill>
                  <a:srgbClr val="09283E"/>
                </a:solidFill>
                <a:latin typeface="Arial"/>
                <a:cs typeface="Arial"/>
              </a:rPr>
              <a:t>	</a:t>
            </a:r>
            <a:r>
              <a:rPr dirty="0" sz="1700" spc="-125" b="1">
                <a:solidFill>
                  <a:srgbClr val="09283E"/>
                </a:solidFill>
                <a:latin typeface="Arial"/>
                <a:cs typeface="Arial"/>
              </a:rPr>
              <a:t>MS4</a:t>
            </a:r>
            <a:r>
              <a:rPr dirty="0" sz="1700" spc="-65" b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10" b="1">
                <a:solidFill>
                  <a:srgbClr val="09283E"/>
                </a:solidFill>
                <a:latin typeface="Arial"/>
                <a:cs typeface="Arial"/>
              </a:rPr>
              <a:t>Assistance</a:t>
            </a:r>
            <a:r>
              <a:rPr dirty="0" sz="1700" b="1">
                <a:solidFill>
                  <a:srgbClr val="09283E"/>
                </a:solidFill>
                <a:latin typeface="Arial"/>
                <a:cs typeface="Arial"/>
              </a:rPr>
              <a:t>	</a:t>
            </a:r>
            <a:r>
              <a:rPr dirty="0" sz="1700" spc="-70" b="1">
                <a:solidFill>
                  <a:srgbClr val="09283E"/>
                </a:solidFill>
                <a:latin typeface="Arial"/>
                <a:cs typeface="Arial"/>
              </a:rPr>
              <a:t>Watershed</a:t>
            </a:r>
            <a:r>
              <a:rPr dirty="0" sz="1700" spc="-75" b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135" b="1">
                <a:solidFill>
                  <a:srgbClr val="09283E"/>
                </a:solidFill>
                <a:latin typeface="Arial"/>
                <a:cs typeface="Arial"/>
              </a:rPr>
              <a:t>Based</a:t>
            </a:r>
            <a:r>
              <a:rPr dirty="0" sz="1700" spc="-75" b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70" b="1">
                <a:solidFill>
                  <a:srgbClr val="09283E"/>
                </a:solidFill>
                <a:latin typeface="Arial"/>
                <a:cs typeface="Arial"/>
              </a:rPr>
              <a:t>Planning</a:t>
            </a:r>
            <a:endParaRPr sz="17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82980" y="1683999"/>
            <a:ext cx="2410460" cy="1515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1475" marR="5080" indent="-359410">
              <a:lnSpc>
                <a:spcPct val="114999"/>
              </a:lnSpc>
              <a:spcBef>
                <a:spcPts val="100"/>
              </a:spcBef>
              <a:buChar char="●"/>
              <a:tabLst>
                <a:tab pos="371475" algn="l"/>
              </a:tabLst>
            </a:pPr>
            <a:r>
              <a:rPr dirty="0" sz="1700" spc="-85">
                <a:solidFill>
                  <a:srgbClr val="09283E"/>
                </a:solidFill>
                <a:latin typeface="Arial"/>
                <a:cs typeface="Arial"/>
              </a:rPr>
              <a:t>Regional</a:t>
            </a:r>
            <a:r>
              <a:rPr dirty="0" sz="1700" spc="-7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09283E"/>
                </a:solidFill>
                <a:latin typeface="Arial"/>
                <a:cs typeface="Arial"/>
              </a:rPr>
              <a:t>Stormwater </a:t>
            </a:r>
            <a:r>
              <a:rPr dirty="0" sz="1700" spc="-80">
                <a:solidFill>
                  <a:srgbClr val="09283E"/>
                </a:solidFill>
                <a:latin typeface="Arial"/>
                <a:cs typeface="Arial"/>
              </a:rPr>
              <a:t>Collaborative:</a:t>
            </a:r>
            <a:r>
              <a:rPr dirty="0" sz="1700" spc="-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80">
                <a:solidFill>
                  <a:srgbClr val="09283E"/>
                </a:solidFill>
                <a:latin typeface="Arial"/>
                <a:cs typeface="Arial"/>
              </a:rPr>
              <a:t>Regional </a:t>
            </a:r>
            <a:r>
              <a:rPr dirty="0" sz="1700" spc="-85">
                <a:solidFill>
                  <a:srgbClr val="09283E"/>
                </a:solidFill>
                <a:latin typeface="Arial"/>
                <a:cs typeface="Arial"/>
              </a:rPr>
              <a:t>approaches</a:t>
            </a:r>
            <a:r>
              <a:rPr dirty="0" sz="1700" spc="-4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09283E"/>
                </a:solidFill>
                <a:latin typeface="Arial"/>
                <a:cs typeface="Arial"/>
              </a:rPr>
              <a:t>to</a:t>
            </a:r>
            <a:r>
              <a:rPr dirty="0" sz="1700" spc="-4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09283E"/>
                </a:solidFill>
                <a:latin typeface="Arial"/>
                <a:cs typeface="Arial"/>
              </a:rPr>
              <a:t>cost</a:t>
            </a:r>
            <a:endParaRPr sz="1700">
              <a:latin typeface="Arial"/>
              <a:cs typeface="Arial"/>
            </a:endParaRPr>
          </a:p>
          <a:p>
            <a:pPr marL="371475" marR="128905">
              <a:lnSpc>
                <a:spcPct val="114999"/>
              </a:lnSpc>
            </a:pPr>
            <a:r>
              <a:rPr dirty="0" sz="1700" spc="-40">
                <a:solidFill>
                  <a:srgbClr val="09283E"/>
                </a:solidFill>
                <a:latin typeface="Arial"/>
                <a:cs typeface="Arial"/>
              </a:rPr>
              <a:t>-</a:t>
            </a:r>
            <a:r>
              <a:rPr dirty="0" sz="1700" spc="-45">
                <a:solidFill>
                  <a:srgbClr val="09283E"/>
                </a:solidFill>
                <a:latin typeface="Arial"/>
                <a:cs typeface="Arial"/>
              </a:rPr>
              <a:t>effective</a:t>
            </a:r>
            <a:r>
              <a:rPr dirty="0" sz="1700" spc="-5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45">
                <a:solidFill>
                  <a:srgbClr val="09283E"/>
                </a:solidFill>
                <a:latin typeface="Arial"/>
                <a:cs typeface="Arial"/>
              </a:rPr>
              <a:t>stormwater </a:t>
            </a:r>
            <a:r>
              <a:rPr dirty="0" sz="1700" spc="-10">
                <a:solidFill>
                  <a:srgbClr val="09283E"/>
                </a:solidFill>
                <a:latin typeface="Arial"/>
                <a:cs typeface="Arial"/>
              </a:rPr>
              <a:t>management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492905" y="1683999"/>
            <a:ext cx="2272030" cy="91948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371475" indent="-358775">
              <a:lnSpc>
                <a:spcPct val="100000"/>
              </a:lnSpc>
              <a:spcBef>
                <a:spcPts val="405"/>
              </a:spcBef>
              <a:buChar char="●"/>
              <a:tabLst>
                <a:tab pos="371475" algn="l"/>
              </a:tabLst>
            </a:pPr>
            <a:r>
              <a:rPr dirty="0" sz="1700" spc="-160">
                <a:solidFill>
                  <a:srgbClr val="09283E"/>
                </a:solidFill>
                <a:latin typeface="Arial"/>
                <a:cs typeface="Arial"/>
              </a:rPr>
              <a:t>MS4</a:t>
            </a:r>
            <a:r>
              <a:rPr dirty="0" sz="1700" spc="-6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35">
                <a:solidFill>
                  <a:srgbClr val="09283E"/>
                </a:solidFill>
                <a:latin typeface="Arial"/>
                <a:cs typeface="Arial"/>
              </a:rPr>
              <a:t>permit</a:t>
            </a:r>
            <a:r>
              <a:rPr dirty="0" sz="1700" spc="-5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30">
                <a:solidFill>
                  <a:srgbClr val="09283E"/>
                </a:solidFill>
                <a:latin typeface="Arial"/>
                <a:cs typeface="Arial"/>
              </a:rPr>
              <a:t>reporting</a:t>
            </a:r>
            <a:endParaRPr sz="1700">
              <a:latin typeface="Arial"/>
              <a:cs typeface="Arial"/>
            </a:endParaRPr>
          </a:p>
          <a:p>
            <a:pPr marL="371475" marR="519430" indent="-359410">
              <a:lnSpc>
                <a:spcPct val="114999"/>
              </a:lnSpc>
              <a:buChar char="●"/>
              <a:tabLst>
                <a:tab pos="371475" algn="l"/>
              </a:tabLst>
            </a:pPr>
            <a:r>
              <a:rPr dirty="0" sz="1700" spc="-195">
                <a:solidFill>
                  <a:srgbClr val="09283E"/>
                </a:solidFill>
                <a:latin typeface="Arial"/>
                <a:cs typeface="Arial"/>
              </a:rPr>
              <a:t>GIS</a:t>
            </a:r>
            <a:r>
              <a:rPr dirty="0" sz="1700" spc="-5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09283E"/>
                </a:solidFill>
                <a:latin typeface="Arial"/>
                <a:cs typeface="Arial"/>
              </a:rPr>
              <a:t>stormwater </a:t>
            </a:r>
            <a:r>
              <a:rPr dirty="0" sz="1700" spc="-10">
                <a:solidFill>
                  <a:srgbClr val="09283E"/>
                </a:solidFill>
                <a:latin typeface="Arial"/>
                <a:cs typeface="Arial"/>
              </a:rPr>
              <a:t>application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149780" y="1683999"/>
            <a:ext cx="2138680" cy="621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1475" marR="5080" indent="-359410">
              <a:lnSpc>
                <a:spcPct val="114999"/>
              </a:lnSpc>
              <a:spcBef>
                <a:spcPts val="100"/>
              </a:spcBef>
              <a:buChar char="●"/>
              <a:tabLst>
                <a:tab pos="371475" algn="l"/>
              </a:tabLst>
            </a:pPr>
            <a:r>
              <a:rPr dirty="0" sz="1700" spc="-85">
                <a:solidFill>
                  <a:srgbClr val="09283E"/>
                </a:solidFill>
                <a:latin typeface="Arial"/>
                <a:cs typeface="Arial"/>
              </a:rPr>
              <a:t>Regional</a:t>
            </a:r>
            <a:r>
              <a:rPr dirty="0" sz="1700" spc="-7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65">
                <a:solidFill>
                  <a:srgbClr val="09283E"/>
                </a:solidFill>
                <a:latin typeface="Arial"/>
                <a:cs typeface="Arial"/>
              </a:rPr>
              <a:t>watershed management</a:t>
            </a:r>
            <a:r>
              <a:rPr dirty="0" sz="1700" spc="-3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09283E"/>
                </a:solidFill>
                <a:latin typeface="Arial"/>
                <a:cs typeface="Arial"/>
              </a:rPr>
              <a:t>plans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4376" y="2701725"/>
            <a:ext cx="1829549" cy="214740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21725" y="2438260"/>
            <a:ext cx="1995474" cy="2410860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3712" y="3325850"/>
            <a:ext cx="1456975" cy="14304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82980" y="1179847"/>
            <a:ext cx="4416425" cy="189103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371475" indent="-358775">
              <a:lnSpc>
                <a:spcPct val="100000"/>
              </a:lnSpc>
              <a:spcBef>
                <a:spcPts val="505"/>
              </a:spcBef>
              <a:buClr>
                <a:srgbClr val="0C8843"/>
              </a:buClr>
              <a:buChar char="●"/>
              <a:tabLst>
                <a:tab pos="371475" algn="l"/>
              </a:tabLst>
            </a:pPr>
            <a:r>
              <a:rPr dirty="0" sz="1700" spc="-95">
                <a:solidFill>
                  <a:srgbClr val="09283E"/>
                </a:solidFill>
                <a:latin typeface="Arial"/>
                <a:cs typeface="Arial"/>
              </a:rPr>
              <a:t>Workshops,</a:t>
            </a:r>
            <a:r>
              <a:rPr dirty="0" sz="1700" spc="-2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75">
                <a:solidFill>
                  <a:srgbClr val="09283E"/>
                </a:solidFill>
                <a:latin typeface="Arial"/>
                <a:cs typeface="Arial"/>
              </a:rPr>
              <a:t>presentations,</a:t>
            </a:r>
            <a:r>
              <a:rPr dirty="0" sz="1700" spc="-2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40">
                <a:solidFill>
                  <a:srgbClr val="09283E"/>
                </a:solidFill>
                <a:latin typeface="Arial"/>
                <a:cs typeface="Arial"/>
              </a:rPr>
              <a:t>community</a:t>
            </a:r>
            <a:r>
              <a:rPr dirty="0" sz="1700" spc="-2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30">
                <a:solidFill>
                  <a:srgbClr val="09283E"/>
                </a:solidFill>
                <a:latin typeface="Arial"/>
                <a:cs typeface="Arial"/>
              </a:rPr>
              <a:t>events</a:t>
            </a:r>
            <a:endParaRPr sz="1700">
              <a:latin typeface="Arial"/>
              <a:cs typeface="Arial"/>
            </a:endParaRPr>
          </a:p>
          <a:p>
            <a:pPr marL="371475" indent="-358775">
              <a:lnSpc>
                <a:spcPct val="100000"/>
              </a:lnSpc>
              <a:spcBef>
                <a:spcPts val="409"/>
              </a:spcBef>
              <a:buClr>
                <a:srgbClr val="0C8843"/>
              </a:buClr>
              <a:buChar char="●"/>
              <a:tabLst>
                <a:tab pos="371475" algn="l"/>
              </a:tabLst>
            </a:pPr>
            <a:r>
              <a:rPr dirty="0" sz="1700" spc="-50">
                <a:solidFill>
                  <a:srgbClr val="09283E"/>
                </a:solidFill>
                <a:latin typeface="Arial"/>
                <a:cs typeface="Arial"/>
              </a:rPr>
              <a:t>Print </a:t>
            </a:r>
            <a:r>
              <a:rPr dirty="0" sz="1700" spc="-85">
                <a:solidFill>
                  <a:srgbClr val="09283E"/>
                </a:solidFill>
                <a:latin typeface="Arial"/>
                <a:cs typeface="Arial"/>
              </a:rPr>
              <a:t>and</a:t>
            </a:r>
            <a:r>
              <a:rPr dirty="0" sz="1700" spc="-4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35">
                <a:solidFill>
                  <a:srgbClr val="09283E"/>
                </a:solidFill>
                <a:latin typeface="Arial"/>
                <a:cs typeface="Arial"/>
              </a:rPr>
              <a:t>digital</a:t>
            </a:r>
            <a:r>
              <a:rPr dirty="0" sz="1700" spc="-4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60">
                <a:solidFill>
                  <a:srgbClr val="09283E"/>
                </a:solidFill>
                <a:latin typeface="Arial"/>
                <a:cs typeface="Arial"/>
              </a:rPr>
              <a:t>educational</a:t>
            </a:r>
            <a:r>
              <a:rPr dirty="0" sz="1700" spc="-4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09283E"/>
                </a:solidFill>
                <a:latin typeface="Arial"/>
                <a:cs typeface="Arial"/>
              </a:rPr>
              <a:t>material</a:t>
            </a:r>
            <a:endParaRPr sz="1700">
              <a:latin typeface="Arial"/>
              <a:cs typeface="Arial"/>
            </a:endParaRPr>
          </a:p>
          <a:p>
            <a:pPr marL="371475" indent="-358775">
              <a:lnSpc>
                <a:spcPct val="100000"/>
              </a:lnSpc>
              <a:spcBef>
                <a:spcPts val="409"/>
              </a:spcBef>
              <a:buClr>
                <a:srgbClr val="0C8843"/>
              </a:buClr>
              <a:buChar char="●"/>
              <a:tabLst>
                <a:tab pos="371475" algn="l"/>
              </a:tabLst>
            </a:pPr>
            <a:r>
              <a:rPr dirty="0" sz="1700" spc="-95">
                <a:solidFill>
                  <a:srgbClr val="09283E"/>
                </a:solidFill>
                <a:latin typeface="Arial"/>
                <a:cs typeface="Arial"/>
              </a:rPr>
              <a:t>Social</a:t>
            </a:r>
            <a:r>
              <a:rPr dirty="0" sz="1700" spc="-7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65">
                <a:solidFill>
                  <a:srgbClr val="09283E"/>
                </a:solidFill>
                <a:latin typeface="Arial"/>
                <a:cs typeface="Arial"/>
              </a:rPr>
              <a:t>media</a:t>
            </a:r>
            <a:r>
              <a:rPr dirty="0" sz="1700" spc="-7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45">
                <a:solidFill>
                  <a:srgbClr val="09283E"/>
                </a:solidFill>
                <a:latin typeface="Arial"/>
                <a:cs typeface="Arial"/>
              </a:rPr>
              <a:t>kits</a:t>
            </a:r>
            <a:r>
              <a:rPr dirty="0" sz="1700" spc="-7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09283E"/>
                </a:solidFill>
                <a:latin typeface="Arial"/>
                <a:cs typeface="Arial"/>
              </a:rPr>
              <a:t>for</a:t>
            </a:r>
            <a:r>
              <a:rPr dirty="0" sz="1700" spc="-7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09283E"/>
                </a:solidFill>
                <a:latin typeface="Arial"/>
                <a:cs typeface="Arial"/>
              </a:rPr>
              <a:t>municipalities</a:t>
            </a:r>
            <a:endParaRPr sz="1700">
              <a:latin typeface="Arial"/>
              <a:cs typeface="Arial"/>
            </a:endParaRPr>
          </a:p>
          <a:p>
            <a:pPr marL="371475" indent="-358775">
              <a:lnSpc>
                <a:spcPct val="100000"/>
              </a:lnSpc>
              <a:spcBef>
                <a:spcPts val="405"/>
              </a:spcBef>
              <a:buClr>
                <a:srgbClr val="0C8843"/>
              </a:buClr>
              <a:buFont typeface="Arial"/>
              <a:buChar char="●"/>
              <a:tabLst>
                <a:tab pos="371475" algn="l"/>
              </a:tabLst>
            </a:pPr>
            <a:r>
              <a:rPr dirty="0" sz="1700" spc="-75" i="1">
                <a:solidFill>
                  <a:srgbClr val="09283E"/>
                </a:solidFill>
                <a:latin typeface="Arial"/>
                <a:cs typeface="Arial"/>
              </a:rPr>
              <a:t>Keeping</a:t>
            </a:r>
            <a:r>
              <a:rPr dirty="0" sz="1700" spc="-60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65" i="1">
                <a:solidFill>
                  <a:srgbClr val="09283E"/>
                </a:solidFill>
                <a:latin typeface="Arial"/>
                <a:cs typeface="Arial"/>
              </a:rPr>
              <a:t>Water</a:t>
            </a:r>
            <a:r>
              <a:rPr dirty="0" sz="1700" spc="-55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125" i="1">
                <a:solidFill>
                  <a:srgbClr val="09283E"/>
                </a:solidFill>
                <a:latin typeface="Arial"/>
                <a:cs typeface="Arial"/>
              </a:rPr>
              <a:t>Clean</a:t>
            </a:r>
            <a:r>
              <a:rPr dirty="0" sz="1700" spc="-65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60">
                <a:solidFill>
                  <a:srgbClr val="09283E"/>
                </a:solidFill>
                <a:latin typeface="Arial"/>
                <a:cs typeface="Arial"/>
              </a:rPr>
              <a:t>school</a:t>
            </a:r>
            <a:r>
              <a:rPr dirty="0" sz="1700" spc="-5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09283E"/>
                </a:solidFill>
                <a:latin typeface="Arial"/>
                <a:cs typeface="Arial"/>
              </a:rPr>
              <a:t>program</a:t>
            </a:r>
            <a:endParaRPr sz="1700">
              <a:latin typeface="Arial"/>
              <a:cs typeface="Arial"/>
            </a:endParaRPr>
          </a:p>
          <a:p>
            <a:pPr marL="371475" indent="-358775">
              <a:lnSpc>
                <a:spcPct val="100000"/>
              </a:lnSpc>
              <a:spcBef>
                <a:spcPts val="409"/>
              </a:spcBef>
              <a:buClr>
                <a:srgbClr val="0C8843"/>
              </a:buClr>
              <a:buFont typeface="Arial"/>
              <a:buChar char="●"/>
              <a:tabLst>
                <a:tab pos="371475" algn="l"/>
              </a:tabLst>
            </a:pPr>
            <a:r>
              <a:rPr dirty="0" sz="1700" spc="-114" i="1">
                <a:solidFill>
                  <a:srgbClr val="09283E"/>
                </a:solidFill>
                <a:latin typeface="Arial"/>
                <a:cs typeface="Arial"/>
              </a:rPr>
              <a:t>Greenscapes</a:t>
            </a:r>
            <a:r>
              <a:rPr dirty="0" sz="1700" spc="-35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110" i="1">
                <a:solidFill>
                  <a:srgbClr val="09283E"/>
                </a:solidFill>
                <a:latin typeface="Arial"/>
                <a:cs typeface="Arial"/>
              </a:rPr>
              <a:t>Guide</a:t>
            </a:r>
            <a:r>
              <a:rPr dirty="0" sz="1700" spc="-35" i="1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09283E"/>
                </a:solidFill>
                <a:latin typeface="Arial"/>
                <a:cs typeface="Arial"/>
              </a:rPr>
              <a:t>publication</a:t>
            </a:r>
            <a:endParaRPr sz="1700">
              <a:latin typeface="Arial"/>
              <a:cs typeface="Arial"/>
            </a:endParaRPr>
          </a:p>
          <a:p>
            <a:pPr marL="371475" indent="-358775">
              <a:lnSpc>
                <a:spcPct val="100000"/>
              </a:lnSpc>
              <a:spcBef>
                <a:spcPts val="405"/>
              </a:spcBef>
              <a:buClr>
                <a:srgbClr val="0C8843"/>
              </a:buClr>
              <a:buChar char="●"/>
              <a:tabLst>
                <a:tab pos="371475" algn="l"/>
              </a:tabLst>
            </a:pPr>
            <a:r>
              <a:rPr dirty="0" sz="1700" spc="-105">
                <a:solidFill>
                  <a:srgbClr val="09283E"/>
                </a:solidFill>
                <a:latin typeface="Arial"/>
                <a:cs typeface="Arial"/>
              </a:rPr>
              <a:t>General</a:t>
            </a:r>
            <a:r>
              <a:rPr dirty="0" sz="1700" spc="-4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160">
                <a:solidFill>
                  <a:srgbClr val="09283E"/>
                </a:solidFill>
                <a:latin typeface="Arial"/>
                <a:cs typeface="Arial"/>
              </a:rPr>
              <a:t>MS4</a:t>
            </a:r>
            <a:r>
              <a:rPr dirty="0" sz="1700" spc="-40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35">
                <a:solidFill>
                  <a:srgbClr val="09283E"/>
                </a:solidFill>
                <a:latin typeface="Arial"/>
                <a:cs typeface="Arial"/>
              </a:rPr>
              <a:t>permit</a:t>
            </a:r>
            <a:r>
              <a:rPr dirty="0" sz="1700" spc="-45">
                <a:solidFill>
                  <a:srgbClr val="09283E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09283E"/>
                </a:solidFill>
                <a:latin typeface="Arial"/>
                <a:cs typeface="Arial"/>
              </a:rPr>
              <a:t>support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3437649" y="0"/>
            <a:ext cx="5706745" cy="5143500"/>
            <a:chOff x="3437649" y="0"/>
            <a:chExt cx="5706745" cy="51435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21850" y="0"/>
              <a:ext cx="3522150" cy="51434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37649" y="3716422"/>
              <a:ext cx="1134351" cy="142707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1699" y="421524"/>
            <a:ext cx="6009005" cy="572770"/>
          </a:xfrm>
          <a:prstGeom prst="rect"/>
          <a:solidFill>
            <a:srgbClr val="0C8843"/>
          </a:solidFill>
        </p:spPr>
        <p:txBody>
          <a:bodyPr wrap="square" lIns="0" tIns="72390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570"/>
              </a:spcBef>
            </a:pPr>
            <a:r>
              <a:rPr dirty="0" sz="2600" spc="-254"/>
              <a:t>GREENSCAPES</a:t>
            </a:r>
            <a:r>
              <a:rPr dirty="0" sz="2600" spc="-110"/>
              <a:t> </a:t>
            </a:r>
            <a:r>
              <a:rPr dirty="0" sz="2600" spc="-130"/>
              <a:t>COMMUNITY</a:t>
            </a:r>
            <a:r>
              <a:rPr dirty="0" sz="2600" spc="-110"/>
              <a:t> </a:t>
            </a:r>
            <a:r>
              <a:rPr dirty="0" sz="2600" spc="-90"/>
              <a:t>SERVICES</a:t>
            </a:r>
            <a:endParaRPr sz="2600"/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2849774"/>
            <a:ext cx="7021195" cy="2294255"/>
            <a:chOff x="0" y="2849774"/>
            <a:chExt cx="7021195" cy="229425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7472" y="2849774"/>
              <a:ext cx="1063049" cy="229372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0375" y="3407808"/>
              <a:ext cx="1134349" cy="173569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87825"/>
              <a:ext cx="1229774" cy="185567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9774" y="3613061"/>
              <a:ext cx="1179699" cy="1530438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5822324" y="3885224"/>
              <a:ext cx="1194435" cy="1113790"/>
            </a:xfrm>
            <a:custGeom>
              <a:avLst/>
              <a:gdLst/>
              <a:ahLst/>
              <a:cxnLst/>
              <a:rect l="l" t="t" r="r" b="b"/>
              <a:pathLst>
                <a:path w="1194434" h="1113789">
                  <a:moveTo>
                    <a:pt x="1008395" y="1113599"/>
                  </a:moveTo>
                  <a:lnTo>
                    <a:pt x="185603" y="1113599"/>
                  </a:lnTo>
                  <a:lnTo>
                    <a:pt x="136263" y="1106970"/>
                  </a:lnTo>
                  <a:lnTo>
                    <a:pt x="91925" y="1088259"/>
                  </a:lnTo>
                  <a:lnTo>
                    <a:pt x="54362" y="1059237"/>
                  </a:lnTo>
                  <a:lnTo>
                    <a:pt x="25340" y="1021673"/>
                  </a:lnTo>
                  <a:lnTo>
                    <a:pt x="6629" y="977336"/>
                  </a:lnTo>
                  <a:lnTo>
                    <a:pt x="0" y="927995"/>
                  </a:lnTo>
                  <a:lnTo>
                    <a:pt x="0" y="185603"/>
                  </a:lnTo>
                  <a:lnTo>
                    <a:pt x="6629" y="136263"/>
                  </a:lnTo>
                  <a:lnTo>
                    <a:pt x="25340" y="91925"/>
                  </a:lnTo>
                  <a:lnTo>
                    <a:pt x="54362" y="54362"/>
                  </a:lnTo>
                  <a:lnTo>
                    <a:pt x="91925" y="25340"/>
                  </a:lnTo>
                  <a:lnTo>
                    <a:pt x="136263" y="6629"/>
                  </a:lnTo>
                  <a:lnTo>
                    <a:pt x="185603" y="0"/>
                  </a:lnTo>
                  <a:lnTo>
                    <a:pt x="1008395" y="0"/>
                  </a:lnTo>
                  <a:lnTo>
                    <a:pt x="1079423" y="14128"/>
                  </a:lnTo>
                  <a:lnTo>
                    <a:pt x="1139638" y="54361"/>
                  </a:lnTo>
                  <a:lnTo>
                    <a:pt x="1179871" y="114576"/>
                  </a:lnTo>
                  <a:lnTo>
                    <a:pt x="1193999" y="185603"/>
                  </a:lnTo>
                  <a:lnTo>
                    <a:pt x="1193999" y="927995"/>
                  </a:lnTo>
                  <a:lnTo>
                    <a:pt x="1187370" y="977336"/>
                  </a:lnTo>
                  <a:lnTo>
                    <a:pt x="1168659" y="1021673"/>
                  </a:lnTo>
                  <a:lnTo>
                    <a:pt x="1139637" y="1059237"/>
                  </a:lnTo>
                  <a:lnTo>
                    <a:pt x="1102073" y="1088259"/>
                  </a:lnTo>
                  <a:lnTo>
                    <a:pt x="1057736" y="1106970"/>
                  </a:lnTo>
                  <a:lnTo>
                    <a:pt x="1008395" y="11135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822324" y="3885224"/>
              <a:ext cx="1194435" cy="1113790"/>
            </a:xfrm>
            <a:custGeom>
              <a:avLst/>
              <a:gdLst/>
              <a:ahLst/>
              <a:cxnLst/>
              <a:rect l="l" t="t" r="r" b="b"/>
              <a:pathLst>
                <a:path w="1194434" h="1113789">
                  <a:moveTo>
                    <a:pt x="0" y="185603"/>
                  </a:moveTo>
                  <a:lnTo>
                    <a:pt x="6629" y="136263"/>
                  </a:lnTo>
                  <a:lnTo>
                    <a:pt x="25340" y="91925"/>
                  </a:lnTo>
                  <a:lnTo>
                    <a:pt x="54362" y="54362"/>
                  </a:lnTo>
                  <a:lnTo>
                    <a:pt x="91925" y="25340"/>
                  </a:lnTo>
                  <a:lnTo>
                    <a:pt x="136263" y="6629"/>
                  </a:lnTo>
                  <a:lnTo>
                    <a:pt x="185603" y="0"/>
                  </a:lnTo>
                  <a:lnTo>
                    <a:pt x="1008395" y="0"/>
                  </a:lnTo>
                  <a:lnTo>
                    <a:pt x="1079423" y="14128"/>
                  </a:lnTo>
                  <a:lnTo>
                    <a:pt x="1139638" y="54361"/>
                  </a:lnTo>
                  <a:lnTo>
                    <a:pt x="1179871" y="114576"/>
                  </a:lnTo>
                  <a:lnTo>
                    <a:pt x="1193999" y="185603"/>
                  </a:lnTo>
                  <a:lnTo>
                    <a:pt x="1193999" y="927995"/>
                  </a:lnTo>
                  <a:lnTo>
                    <a:pt x="1187370" y="977336"/>
                  </a:lnTo>
                  <a:lnTo>
                    <a:pt x="1168659" y="1021673"/>
                  </a:lnTo>
                  <a:lnTo>
                    <a:pt x="1139637" y="1059237"/>
                  </a:lnTo>
                  <a:lnTo>
                    <a:pt x="1102073" y="1088259"/>
                  </a:lnTo>
                  <a:lnTo>
                    <a:pt x="1057736" y="1106970"/>
                  </a:lnTo>
                  <a:lnTo>
                    <a:pt x="1008395" y="1113599"/>
                  </a:lnTo>
                  <a:lnTo>
                    <a:pt x="185603" y="1113599"/>
                  </a:lnTo>
                  <a:lnTo>
                    <a:pt x="136263" y="1106970"/>
                  </a:lnTo>
                  <a:lnTo>
                    <a:pt x="91925" y="1088259"/>
                  </a:lnTo>
                  <a:lnTo>
                    <a:pt x="54362" y="1059237"/>
                  </a:lnTo>
                  <a:lnTo>
                    <a:pt x="25340" y="1021673"/>
                  </a:lnTo>
                  <a:lnTo>
                    <a:pt x="6629" y="977336"/>
                  </a:lnTo>
                  <a:lnTo>
                    <a:pt x="0" y="927995"/>
                  </a:lnTo>
                  <a:lnTo>
                    <a:pt x="0" y="185603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5976145" y="4212663"/>
            <a:ext cx="887094" cy="4483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664"/>
              </a:lnSpc>
              <a:spcBef>
                <a:spcPts val="100"/>
              </a:spcBef>
            </a:pPr>
            <a:r>
              <a:rPr dirty="0" sz="1400" spc="-25">
                <a:latin typeface="Arial"/>
                <a:cs typeface="Arial"/>
              </a:rPr>
              <a:t>QR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64"/>
              </a:lnSpc>
            </a:pPr>
            <a:r>
              <a:rPr dirty="0" sz="1400" spc="-35">
                <a:latin typeface="Arial"/>
                <a:cs typeface="Arial"/>
              </a:rPr>
              <a:t>placeholder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84176" y="3707077"/>
            <a:ext cx="1346549" cy="13335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96600" y="2298174"/>
            <a:ext cx="1293024" cy="8617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2834" y="1614163"/>
            <a:ext cx="1436723" cy="95757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0877" y="2704400"/>
            <a:ext cx="1603998" cy="1069074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311699" y="263400"/>
            <a:ext cx="8832850" cy="4617085"/>
            <a:chOff x="311699" y="263400"/>
            <a:chExt cx="8832850" cy="4617085"/>
          </a:xfrm>
        </p:grpSpPr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31548" y="263400"/>
              <a:ext cx="6312449" cy="461669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11699" y="1152475"/>
              <a:ext cx="3409315" cy="3416935"/>
            </a:xfrm>
            <a:custGeom>
              <a:avLst/>
              <a:gdLst/>
              <a:ahLst/>
              <a:cxnLst/>
              <a:rect l="l" t="t" r="r" b="b"/>
              <a:pathLst>
                <a:path w="3409315" h="3416935">
                  <a:moveTo>
                    <a:pt x="3409199" y="3416399"/>
                  </a:moveTo>
                  <a:lnTo>
                    <a:pt x="0" y="3416399"/>
                  </a:lnTo>
                  <a:lnTo>
                    <a:pt x="0" y="0"/>
                  </a:lnTo>
                  <a:lnTo>
                    <a:pt x="3409199" y="0"/>
                  </a:lnTo>
                  <a:lnTo>
                    <a:pt x="3409199" y="3416399"/>
                  </a:lnTo>
                  <a:close/>
                </a:path>
              </a:pathLst>
            </a:custGeom>
            <a:solidFill>
              <a:srgbClr val="2B86C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311699" y="1152475"/>
            <a:ext cx="3409315" cy="3416935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85725" marR="246379">
              <a:lnSpc>
                <a:spcPct val="106000"/>
              </a:lnSpc>
              <a:spcBef>
                <a:spcPts val="505"/>
              </a:spcBef>
            </a:pPr>
            <a:r>
              <a:rPr dirty="0" sz="1650" spc="-95">
                <a:solidFill>
                  <a:srgbClr val="FFFFFF"/>
                </a:solidFill>
                <a:latin typeface="Arial"/>
                <a:cs typeface="Arial"/>
              </a:rPr>
              <a:t>Engages</a:t>
            </a:r>
            <a:r>
              <a:rPr dirty="0" sz="1650" spc="-70">
                <a:solidFill>
                  <a:srgbClr val="FFFFFF"/>
                </a:solidFill>
                <a:latin typeface="Arial"/>
                <a:cs typeface="Arial"/>
              </a:rPr>
              <a:t> ~3,000 </a:t>
            </a:r>
            <a:r>
              <a:rPr dirty="0" sz="1650" spc="-10">
                <a:solidFill>
                  <a:srgbClr val="FFFFFF"/>
                </a:solidFill>
                <a:latin typeface="Arial"/>
                <a:cs typeface="Arial"/>
              </a:rPr>
              <a:t>5th</a:t>
            </a:r>
            <a:r>
              <a:rPr dirty="0" sz="1650" spc="-65">
                <a:solidFill>
                  <a:srgbClr val="FFFFFF"/>
                </a:solidFill>
                <a:latin typeface="Arial"/>
                <a:cs typeface="Arial"/>
              </a:rPr>
              <a:t> graders</a:t>
            </a:r>
            <a:r>
              <a:rPr dirty="0" sz="16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16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0">
                <a:solidFill>
                  <a:srgbClr val="FFFFFF"/>
                </a:solidFill>
                <a:latin typeface="Arial"/>
                <a:cs typeface="Arial"/>
              </a:rPr>
              <a:t>their teachers</a:t>
            </a:r>
            <a:endParaRPr sz="1650">
              <a:latin typeface="Arial"/>
              <a:cs typeface="Arial"/>
            </a:endParaRPr>
          </a:p>
          <a:p>
            <a:pPr marL="85725">
              <a:lnSpc>
                <a:spcPct val="100000"/>
              </a:lnSpc>
              <a:spcBef>
                <a:spcPts val="1315"/>
              </a:spcBef>
            </a:pPr>
            <a:r>
              <a:rPr dirty="0" sz="1650" spc="-140">
                <a:solidFill>
                  <a:srgbClr val="FFFFFF"/>
                </a:solidFill>
                <a:latin typeface="Arial"/>
                <a:cs typeface="Arial"/>
              </a:rPr>
              <a:t>5-</a:t>
            </a:r>
            <a:r>
              <a:rPr dirty="0" sz="1650" spc="-17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dirty="0" sz="165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0">
                <a:solidFill>
                  <a:srgbClr val="FFFFFF"/>
                </a:solidFill>
                <a:latin typeface="Arial"/>
                <a:cs typeface="Arial"/>
              </a:rPr>
              <a:t>volunteers</a:t>
            </a:r>
            <a:r>
              <a:rPr dirty="0" sz="165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5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dirty="0" sz="165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650">
              <a:latin typeface="Arial"/>
              <a:cs typeface="Arial"/>
            </a:endParaRPr>
          </a:p>
          <a:p>
            <a:pPr marL="85725" marR="472440">
              <a:lnSpc>
                <a:spcPct val="106000"/>
              </a:lnSpc>
              <a:spcBef>
                <a:spcPts val="1200"/>
              </a:spcBef>
            </a:pPr>
            <a:r>
              <a:rPr dirty="0" sz="1650" spc="-145">
                <a:solidFill>
                  <a:srgbClr val="FFFFFF"/>
                </a:solidFill>
                <a:latin typeface="Arial"/>
                <a:cs typeface="Arial"/>
              </a:rPr>
              <a:t>Easy</a:t>
            </a:r>
            <a:r>
              <a:rPr dirty="0" sz="165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65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30">
                <a:solidFill>
                  <a:srgbClr val="FFFFFF"/>
                </a:solidFill>
                <a:latin typeface="Arial"/>
                <a:cs typeface="Arial"/>
              </a:rPr>
              <a:t>implement</a:t>
            </a:r>
            <a:r>
              <a:rPr dirty="0" sz="165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75">
                <a:solidFill>
                  <a:srgbClr val="FFFFFF"/>
                </a:solidFill>
                <a:latin typeface="Arial"/>
                <a:cs typeface="Arial"/>
              </a:rPr>
              <a:t>(one</a:t>
            </a:r>
            <a:r>
              <a:rPr dirty="0" sz="165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0">
                <a:solidFill>
                  <a:srgbClr val="FFFFFF"/>
                </a:solidFill>
                <a:latin typeface="Arial"/>
                <a:cs typeface="Arial"/>
              </a:rPr>
              <a:t>hour</a:t>
            </a:r>
            <a:r>
              <a:rPr dirty="0" sz="165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30">
                <a:solidFill>
                  <a:srgbClr val="FFFFFF"/>
                </a:solidFill>
                <a:latin typeface="Arial"/>
                <a:cs typeface="Arial"/>
              </a:rPr>
              <a:t>per </a:t>
            </a:r>
            <a:r>
              <a:rPr dirty="0" sz="1650" spc="-10">
                <a:solidFill>
                  <a:srgbClr val="FFFFFF"/>
                </a:solidFill>
                <a:latin typeface="Arial"/>
                <a:cs typeface="Arial"/>
              </a:rPr>
              <a:t>class)</a:t>
            </a:r>
            <a:endParaRPr sz="1650">
              <a:latin typeface="Arial"/>
              <a:cs typeface="Arial"/>
            </a:endParaRPr>
          </a:p>
          <a:p>
            <a:pPr marL="85725">
              <a:lnSpc>
                <a:spcPts val="1920"/>
              </a:lnSpc>
              <a:spcBef>
                <a:spcPts val="1110"/>
              </a:spcBef>
            </a:pPr>
            <a:r>
              <a:rPr dirty="0" sz="1650" spc="-204">
                <a:solidFill>
                  <a:srgbClr val="FFFFFF"/>
                </a:solidFill>
                <a:latin typeface="Arial"/>
                <a:cs typeface="Arial"/>
              </a:rPr>
              <a:t>NGSS</a:t>
            </a:r>
            <a:r>
              <a:rPr dirty="0" sz="16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45">
                <a:solidFill>
                  <a:srgbClr val="FFFFFF"/>
                </a:solidFill>
                <a:latin typeface="Arial"/>
                <a:cs typeface="Arial"/>
              </a:rPr>
              <a:t>5-</a:t>
            </a:r>
            <a:r>
              <a:rPr dirty="0" sz="1650" spc="-190">
                <a:solidFill>
                  <a:srgbClr val="FFFFFF"/>
                </a:solidFill>
                <a:latin typeface="Arial"/>
                <a:cs typeface="Arial"/>
              </a:rPr>
              <a:t>ESS2-</a:t>
            </a:r>
            <a:r>
              <a:rPr dirty="0" sz="1650" spc="-18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65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6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65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5">
                <a:solidFill>
                  <a:srgbClr val="FFFFFF"/>
                </a:solidFill>
                <a:latin typeface="Arial"/>
                <a:cs typeface="Arial"/>
              </a:rPr>
              <a:t>5-</a:t>
            </a:r>
            <a:r>
              <a:rPr dirty="0" sz="1650" spc="-200">
                <a:solidFill>
                  <a:srgbClr val="FFFFFF"/>
                </a:solidFill>
                <a:latin typeface="Arial"/>
                <a:cs typeface="Arial"/>
              </a:rPr>
              <a:t>ESS3-</a:t>
            </a:r>
            <a:r>
              <a:rPr dirty="0" sz="1650" spc="-19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65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1700" spc="-10" i="1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endParaRPr sz="1700">
              <a:latin typeface="Arial"/>
              <a:cs typeface="Arial"/>
            </a:endParaRPr>
          </a:p>
          <a:p>
            <a:pPr marL="85725" marR="264795">
              <a:lnSpc>
                <a:spcPts val="1800"/>
              </a:lnSpc>
              <a:spcBef>
                <a:spcPts val="135"/>
              </a:spcBef>
            </a:pPr>
            <a:r>
              <a:rPr dirty="0" sz="1700" spc="-105" i="1">
                <a:solidFill>
                  <a:srgbClr val="FFFFFF"/>
                </a:solidFill>
                <a:latin typeface="Arial"/>
                <a:cs typeface="Arial"/>
              </a:rPr>
              <a:t>cycle;</a:t>
            </a:r>
            <a:r>
              <a:rPr dirty="0" sz="1700" spc="-7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80" i="1">
                <a:solidFill>
                  <a:srgbClr val="FFFFFF"/>
                </a:solidFill>
                <a:latin typeface="Arial"/>
                <a:cs typeface="Arial"/>
              </a:rPr>
              <a:t>hydrosphere</a:t>
            </a:r>
            <a:r>
              <a:rPr dirty="0" sz="1700" spc="-7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95" i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700" spc="-7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75" i="1">
                <a:solidFill>
                  <a:srgbClr val="FFFFFF"/>
                </a:solidFill>
                <a:latin typeface="Arial"/>
                <a:cs typeface="Arial"/>
              </a:rPr>
              <a:t>geosphere; </a:t>
            </a:r>
            <a:r>
              <a:rPr dirty="0" sz="1700" spc="-60" i="1">
                <a:solidFill>
                  <a:srgbClr val="FFFFFF"/>
                </a:solidFill>
                <a:latin typeface="Arial"/>
                <a:cs typeface="Arial"/>
              </a:rPr>
              <a:t>technology</a:t>
            </a:r>
            <a:r>
              <a:rPr dirty="0" sz="1700" spc="-6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95" i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700" spc="-6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90" i="1">
                <a:solidFill>
                  <a:srgbClr val="FFFFFF"/>
                </a:solidFill>
                <a:latin typeface="Arial"/>
                <a:cs typeface="Arial"/>
              </a:rPr>
              <a:t>engineering;</a:t>
            </a:r>
            <a:r>
              <a:rPr dirty="0" sz="1700" spc="-6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10" i="1">
                <a:solidFill>
                  <a:srgbClr val="FFFFFF"/>
                </a:solidFill>
                <a:latin typeface="Arial"/>
                <a:cs typeface="Arial"/>
              </a:rPr>
              <a:t>maps)</a:t>
            </a:r>
            <a:endParaRPr sz="1700">
              <a:latin typeface="Arial"/>
              <a:cs typeface="Arial"/>
            </a:endParaRPr>
          </a:p>
          <a:p>
            <a:pPr marL="85725" marR="824230">
              <a:lnSpc>
                <a:spcPct val="106000"/>
              </a:lnSpc>
              <a:spcBef>
                <a:spcPts val="1630"/>
              </a:spcBef>
            </a:pPr>
            <a:r>
              <a:rPr dirty="0" sz="1650" spc="-80">
                <a:solidFill>
                  <a:srgbClr val="FFFFFF"/>
                </a:solidFill>
                <a:latin typeface="Arial"/>
                <a:cs typeface="Arial"/>
              </a:rPr>
              <a:t>Meets</a:t>
            </a:r>
            <a:r>
              <a:rPr dirty="0" sz="165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45">
                <a:solidFill>
                  <a:srgbClr val="FFFFFF"/>
                </a:solidFill>
                <a:latin typeface="Arial"/>
                <a:cs typeface="Arial"/>
              </a:rPr>
              <a:t>MS4</a:t>
            </a:r>
            <a:r>
              <a:rPr dirty="0" sz="165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5">
                <a:solidFill>
                  <a:srgbClr val="FFFFFF"/>
                </a:solidFill>
                <a:latin typeface="Arial"/>
                <a:cs typeface="Arial"/>
              </a:rPr>
              <a:t>permit</a:t>
            </a:r>
            <a:r>
              <a:rPr dirty="0" sz="165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35">
                <a:solidFill>
                  <a:srgbClr val="FFFFFF"/>
                </a:solidFill>
                <a:latin typeface="Arial"/>
                <a:cs typeface="Arial"/>
              </a:rPr>
              <a:t>education </a:t>
            </a:r>
            <a:r>
              <a:rPr dirty="0" sz="1650" spc="-10">
                <a:solidFill>
                  <a:srgbClr val="FFFFFF"/>
                </a:solidFill>
                <a:latin typeface="Arial"/>
                <a:cs typeface="Arial"/>
              </a:rPr>
              <a:t>requirements</a:t>
            </a:r>
            <a:endParaRPr sz="165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7047865" cy="572770"/>
          </a:xfrm>
          <a:prstGeom prst="rect"/>
          <a:solidFill>
            <a:srgbClr val="0C8843"/>
          </a:solidFill>
        </p:spPr>
        <p:txBody>
          <a:bodyPr wrap="square" lIns="0" tIns="7302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575"/>
              </a:spcBef>
            </a:pPr>
            <a:r>
              <a:rPr dirty="0" sz="2500" spc="-225"/>
              <a:t>PROGRAM</a:t>
            </a:r>
            <a:r>
              <a:rPr dirty="0" sz="2500" spc="-100"/>
              <a:t> </a:t>
            </a:r>
            <a:r>
              <a:rPr dirty="0" sz="2500" spc="-150"/>
              <a:t>HIGHLIGHT:</a:t>
            </a:r>
            <a:r>
              <a:rPr dirty="0" sz="2500" spc="-95"/>
              <a:t> </a:t>
            </a:r>
            <a:r>
              <a:rPr dirty="0" sz="2500" spc="-170"/>
              <a:t>KEEPING</a:t>
            </a:r>
            <a:r>
              <a:rPr dirty="0" sz="2500" spc="-95"/>
              <a:t> </a:t>
            </a:r>
            <a:r>
              <a:rPr dirty="0" sz="2500" spc="-155"/>
              <a:t>WATER</a:t>
            </a:r>
            <a:r>
              <a:rPr dirty="0" sz="2500" spc="-95"/>
              <a:t> </a:t>
            </a:r>
            <a:r>
              <a:rPr dirty="0" sz="2500" spc="-20"/>
              <a:t>CLEAN</a:t>
            </a:r>
            <a:endParaRPr sz="2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07056" y="831924"/>
            <a:ext cx="1896110" cy="1983105"/>
            <a:chOff x="6607056" y="831924"/>
            <a:chExt cx="1896110" cy="19831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7056" y="1579653"/>
              <a:ext cx="1659391" cy="12347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9982" y="831924"/>
              <a:ext cx="1283072" cy="110598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1699" y="193899"/>
            <a:ext cx="7578725" cy="572770"/>
          </a:xfrm>
          <a:prstGeom prst="rect"/>
          <a:solidFill>
            <a:srgbClr val="0C8843"/>
          </a:solidFill>
        </p:spPr>
        <p:txBody>
          <a:bodyPr wrap="square" lIns="0" tIns="72390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570"/>
              </a:spcBef>
            </a:pPr>
            <a:r>
              <a:rPr dirty="0" sz="2600" spc="-235"/>
              <a:t>PROGRAM</a:t>
            </a:r>
            <a:r>
              <a:rPr dirty="0" sz="2600" spc="-114"/>
              <a:t> </a:t>
            </a:r>
            <a:r>
              <a:rPr dirty="0" sz="2600" spc="-155"/>
              <a:t>HIGHLIGHT:</a:t>
            </a:r>
            <a:r>
              <a:rPr dirty="0" sz="2600" spc="-114"/>
              <a:t> </a:t>
            </a:r>
            <a:r>
              <a:rPr dirty="0" sz="2600" spc="-170"/>
              <a:t>KEEPING</a:t>
            </a:r>
            <a:r>
              <a:rPr dirty="0" sz="2600" spc="-114"/>
              <a:t> </a:t>
            </a:r>
            <a:r>
              <a:rPr dirty="0" sz="2600" spc="-160"/>
              <a:t>WATER</a:t>
            </a:r>
            <a:r>
              <a:rPr dirty="0" sz="2600" spc="-110"/>
              <a:t> </a:t>
            </a:r>
            <a:r>
              <a:rPr dirty="0" sz="2600" spc="-20"/>
              <a:t>CLEAN</a:t>
            </a:r>
            <a:endParaRPr sz="2600"/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1723" y="831900"/>
            <a:ext cx="2974950" cy="198281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59407" y="831929"/>
            <a:ext cx="2974909" cy="1982788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1724" y="3048474"/>
            <a:ext cx="2215326" cy="1982798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18437" y="3037575"/>
            <a:ext cx="2883209" cy="1982798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12746" y="3037542"/>
            <a:ext cx="2690303" cy="1982819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311699" y="2481735"/>
            <a:ext cx="2104390" cy="332740"/>
          </a:xfrm>
          <a:prstGeom prst="rect">
            <a:avLst/>
          </a:prstGeom>
          <a:solidFill>
            <a:srgbClr val="4285F4"/>
          </a:solidFill>
        </p:spPr>
        <p:txBody>
          <a:bodyPr wrap="square" lIns="0" tIns="45085" rIns="0" bIns="0" rtlCol="0" vert="horz">
            <a:spAutoFit/>
          </a:bodyPr>
          <a:lstStyle/>
          <a:p>
            <a:pPr marL="167005">
              <a:lnSpc>
                <a:spcPct val="100000"/>
              </a:lnSpc>
              <a:spcBef>
                <a:spcPts val="355"/>
              </a:spcBef>
            </a:pPr>
            <a:r>
              <a:rPr dirty="0" sz="1450" spc="-170" i="1">
                <a:solidFill>
                  <a:srgbClr val="FFFFFF"/>
                </a:solidFill>
                <a:latin typeface="Arial"/>
                <a:cs typeface="Arial"/>
              </a:rPr>
              <a:t>WATERSHED</a:t>
            </a:r>
            <a:r>
              <a:rPr dirty="0" sz="1450" spc="-2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10" i="1">
                <a:solidFill>
                  <a:srgbClr val="FFFFFF"/>
                </a:solidFill>
                <a:latin typeface="Arial"/>
                <a:cs typeface="Arial"/>
              </a:rPr>
              <a:t>MAPPING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459398" y="2481725"/>
            <a:ext cx="2785110" cy="332740"/>
          </a:xfrm>
          <a:prstGeom prst="rect">
            <a:avLst/>
          </a:prstGeom>
          <a:solidFill>
            <a:srgbClr val="4285F4"/>
          </a:solidFill>
        </p:spPr>
        <p:txBody>
          <a:bodyPr wrap="square" lIns="0" tIns="45085" rIns="0" bIns="0" rtlCol="0" vert="horz">
            <a:spAutoFit/>
          </a:bodyPr>
          <a:lstStyle/>
          <a:p>
            <a:pPr marL="142875">
              <a:lnSpc>
                <a:spcPct val="100000"/>
              </a:lnSpc>
              <a:spcBef>
                <a:spcPts val="355"/>
              </a:spcBef>
            </a:pPr>
            <a:r>
              <a:rPr dirty="0" sz="1450" spc="-155" i="1">
                <a:solidFill>
                  <a:srgbClr val="FFFFFF"/>
                </a:solidFill>
                <a:latin typeface="Arial"/>
                <a:cs typeface="Arial"/>
              </a:rPr>
              <a:t>PROBLEM</a:t>
            </a:r>
            <a:r>
              <a:rPr dirty="0" sz="1450" spc="-6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180" i="1">
                <a:solidFill>
                  <a:srgbClr val="FFFFFF"/>
                </a:solidFill>
                <a:latin typeface="Arial"/>
                <a:cs typeface="Arial"/>
              </a:rPr>
              <a:t>SOLVERS</a:t>
            </a:r>
            <a:r>
              <a:rPr dirty="0" sz="1450" spc="-6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175" i="1">
                <a:solidFill>
                  <a:srgbClr val="FFFFFF"/>
                </a:solidFill>
                <a:latin typeface="Arial"/>
                <a:cs typeface="Arial"/>
              </a:rPr>
              <a:t>CARD</a:t>
            </a:r>
            <a:r>
              <a:rPr dirty="0" sz="1450" spc="-5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20" i="1">
                <a:solidFill>
                  <a:srgbClr val="FFFFFF"/>
                </a:solidFill>
                <a:latin typeface="Arial"/>
                <a:cs typeface="Arial"/>
              </a:rPr>
              <a:t>GAME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11699" y="4687375"/>
            <a:ext cx="2104390" cy="332740"/>
          </a:xfrm>
          <a:prstGeom prst="rect">
            <a:avLst/>
          </a:prstGeom>
          <a:solidFill>
            <a:srgbClr val="4285F4"/>
          </a:solidFill>
        </p:spPr>
        <p:txBody>
          <a:bodyPr wrap="square" lIns="0" tIns="45085" rIns="0" bIns="0" rtlCol="0" vert="horz">
            <a:spAutoFit/>
          </a:bodyPr>
          <a:lstStyle/>
          <a:p>
            <a:pPr marL="135255">
              <a:lnSpc>
                <a:spcPct val="100000"/>
              </a:lnSpc>
              <a:spcBef>
                <a:spcPts val="355"/>
              </a:spcBef>
            </a:pPr>
            <a:r>
              <a:rPr dirty="0" sz="1450" spc="-160" i="1">
                <a:solidFill>
                  <a:srgbClr val="FFFFFF"/>
                </a:solidFill>
                <a:latin typeface="Arial"/>
                <a:cs typeface="Arial"/>
              </a:rPr>
              <a:t>STORMWATER</a:t>
            </a:r>
            <a:r>
              <a:rPr dirty="0" sz="1450" spc="-4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10" i="1">
                <a:solidFill>
                  <a:srgbClr val="FFFFFF"/>
                </a:solidFill>
                <a:latin typeface="Arial"/>
                <a:cs typeface="Arial"/>
              </a:rPr>
              <a:t>RUNOFF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754074" y="4687375"/>
            <a:ext cx="2308225" cy="332740"/>
          </a:xfrm>
          <a:prstGeom prst="rect">
            <a:avLst/>
          </a:prstGeom>
          <a:solidFill>
            <a:srgbClr val="4285F4"/>
          </a:solidFill>
        </p:spPr>
        <p:txBody>
          <a:bodyPr wrap="square" lIns="0" tIns="45085" rIns="0" bIns="0" rtlCol="0" vert="horz">
            <a:spAutoFit/>
          </a:bodyPr>
          <a:lstStyle/>
          <a:p>
            <a:pPr marL="203835">
              <a:lnSpc>
                <a:spcPct val="100000"/>
              </a:lnSpc>
              <a:spcBef>
                <a:spcPts val="355"/>
              </a:spcBef>
            </a:pPr>
            <a:r>
              <a:rPr dirty="0" sz="1450" spc="-155" i="1">
                <a:solidFill>
                  <a:srgbClr val="FFFFFF"/>
                </a:solidFill>
                <a:latin typeface="Arial"/>
                <a:cs typeface="Arial"/>
              </a:rPr>
              <a:t>GROUNDWATER</a:t>
            </a:r>
            <a:r>
              <a:rPr dirty="0" sz="145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10" i="1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endParaRPr sz="145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812717" y="4687378"/>
            <a:ext cx="2104390" cy="332740"/>
          </a:xfrm>
          <a:prstGeom prst="rect">
            <a:avLst/>
          </a:prstGeom>
          <a:solidFill>
            <a:srgbClr val="4285F4"/>
          </a:solidFill>
        </p:spPr>
        <p:txBody>
          <a:bodyPr wrap="square" lIns="0" tIns="45085" rIns="0" bIns="0" rtlCol="0" vert="horz">
            <a:spAutoFit/>
          </a:bodyPr>
          <a:lstStyle/>
          <a:p>
            <a:pPr marL="231140">
              <a:lnSpc>
                <a:spcPct val="100000"/>
              </a:lnSpc>
              <a:spcBef>
                <a:spcPts val="355"/>
              </a:spcBef>
            </a:pPr>
            <a:r>
              <a:rPr dirty="0" sz="1450" spc="-170" i="1">
                <a:solidFill>
                  <a:srgbClr val="FFFFFF"/>
                </a:solidFill>
                <a:latin typeface="Arial"/>
                <a:cs typeface="Arial"/>
              </a:rPr>
              <a:t>WASTEWATER</a:t>
            </a:r>
            <a:r>
              <a:rPr dirty="0" sz="1450" spc="-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20" i="1">
                <a:solidFill>
                  <a:srgbClr val="FFFFFF"/>
                </a:solidFill>
                <a:latin typeface="Arial"/>
                <a:cs typeface="Arial"/>
              </a:rPr>
              <a:t>DEMO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Greenscapes Outline 9.25.2025</dc:title>
  <dcterms:created xsi:type="dcterms:W3CDTF">2025-09-25T02:40:13Z</dcterms:created>
  <dcterms:modified xsi:type="dcterms:W3CDTF">2025-09-25T02:40:13Z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2025-09-23T00:00:00Z</vt:filetime>
  </property>
  <property fmtid="{D5CDD505-2E9C-101B-9397-08002B2CF9AE}" pid="3" name="Creator">
    <vt:lpwstr>Google</vt:lpwstr>
  </property>
  <property fmtid="{D5CDD505-2E9C-101B-9397-08002B2CF9AE}" pid="4" name="LastSaved">
    <vt:filetime>2025-09-25T00:00:00Z</vt:filetime>
  </property>
</Properties>
</file>