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5143500" cx="9144000"/>
  <p:notesSz cx="6858000" cy="9144000"/>
  <p:embeddedFontLst>
    <p:embeddedFont>
      <p:font typeface="League Spartan"/>
      <p:regular r:id="rId19"/>
      <p:bold r:id="rId20"/>
    </p:embeddedFont>
    <p:embeddedFont>
      <p:font typeface="Montserrat SemiBold"/>
      <p:regular r:id="rId21"/>
      <p:bold r:id="rId22"/>
      <p:italic r:id="rId23"/>
      <p:boldItalic r:id="rId24"/>
    </p:embeddedFont>
    <p:embeddedFont>
      <p:font typeface="Roboto"/>
      <p:regular r:id="rId25"/>
      <p:bold r:id="rId26"/>
      <p:italic r:id="rId27"/>
      <p:boldItalic r:id="rId28"/>
    </p:embeddedFont>
    <p:embeddedFont>
      <p:font typeface="Montserrat"/>
      <p:regular r:id="rId29"/>
      <p:bold r:id="rId30"/>
      <p:italic r:id="rId31"/>
      <p:boldItalic r:id="rId32"/>
    </p:embeddedFont>
    <p:embeddedFont>
      <p:font typeface="Carlit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529">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529"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eagueSpartan-bold.fntdata"/><Relationship Id="rId22" Type="http://schemas.openxmlformats.org/officeDocument/2006/relationships/font" Target="fonts/MontserratSemiBold-bold.fntdata"/><Relationship Id="rId21" Type="http://schemas.openxmlformats.org/officeDocument/2006/relationships/font" Target="fonts/MontserratSemiBold-regular.fntdata"/><Relationship Id="rId24" Type="http://schemas.openxmlformats.org/officeDocument/2006/relationships/font" Target="fonts/MontserratSemiBold-boldItalic.fntdata"/><Relationship Id="rId23" Type="http://schemas.openxmlformats.org/officeDocument/2006/relationships/font" Target="fonts/MontserratSemi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Montserrat-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5.xml"/><Relationship Id="rId33" Type="http://schemas.openxmlformats.org/officeDocument/2006/relationships/font" Target="fonts/Carlito-regular.fntdata"/><Relationship Id="rId10" Type="http://schemas.openxmlformats.org/officeDocument/2006/relationships/slide" Target="slides/slide4.xml"/><Relationship Id="rId32" Type="http://schemas.openxmlformats.org/officeDocument/2006/relationships/font" Target="fonts/Montserrat-boldItalic.fntdata"/><Relationship Id="rId13" Type="http://schemas.openxmlformats.org/officeDocument/2006/relationships/slide" Target="slides/slide7.xml"/><Relationship Id="rId35" Type="http://schemas.openxmlformats.org/officeDocument/2006/relationships/font" Target="fonts/Carlito-italic.fntdata"/><Relationship Id="rId12" Type="http://schemas.openxmlformats.org/officeDocument/2006/relationships/slide" Target="slides/slide6.xml"/><Relationship Id="rId34" Type="http://schemas.openxmlformats.org/officeDocument/2006/relationships/font" Target="fonts/Carlito-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Carli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LeagueSpartan-regular.fntdata"/><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d42b70809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d42b70809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fc6529b4fd_0_1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Jeff</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major focus of our work necessarily involves water. As we develop our communities and build hard surfaces, we interfere with the natural water cycle. What should generally be considered a resource can become a nuisance when water falling to the ground has nowhere to go and can’t naturally soak into the ground. It runs off of these hard surfaces and can cause significant problems–property damage, public safety hazards and public health issues, to name a few</a:t>
            </a:r>
            <a:endParaRPr>
              <a:solidFill>
                <a:schemeClr val="dk1"/>
              </a:solidFill>
            </a:endParaRPr>
          </a:p>
          <a:p>
            <a:pPr indent="0" lvl="0" marL="0" rtl="0" algn="l">
              <a:spcBef>
                <a:spcPts val="0"/>
              </a:spcBef>
              <a:spcAft>
                <a:spcPts val="0"/>
              </a:spcAft>
              <a:buNone/>
            </a:pPr>
            <a:r>
              <a:t/>
            </a:r>
            <a:endParaRPr/>
          </a:p>
        </p:txBody>
      </p:sp>
      <p:sp>
        <p:nvSpPr>
          <p:cNvPr id="216" name="Google Shape;216;g2fc6529b4fd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823c9141e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823c9141e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e81b7e3a8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e81b7e3a8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823c9141e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823c9141e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823c9141e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823c9141e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823c9141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823c9141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0b85cb12d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0b85cb12d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0b85cb12da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0b85cb12da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e7fdc3c6b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e7fdc3c6b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823c9141e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823c9141e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823c9141e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823c9141e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grpSp>
        <p:nvGrpSpPr>
          <p:cNvPr id="52" name="Google Shape;52;p14"/>
          <p:cNvGrpSpPr/>
          <p:nvPr/>
        </p:nvGrpSpPr>
        <p:grpSpPr>
          <a:xfrm>
            <a:off x="0" y="-108494"/>
            <a:ext cx="9143818" cy="892054"/>
            <a:chOff x="0" y="-57150"/>
            <a:chExt cx="4816592" cy="469898"/>
          </a:xfrm>
        </p:grpSpPr>
        <p:sp>
          <p:nvSpPr>
            <p:cNvPr id="53" name="Google Shape;53;p14"/>
            <p:cNvSpPr/>
            <p:nvPr/>
          </p:nvSpPr>
          <p:spPr>
            <a:xfrm>
              <a:off x="0" y="0"/>
              <a:ext cx="4816592" cy="412748"/>
            </a:xfrm>
            <a:custGeom>
              <a:rect b="b" l="l" r="r" t="t"/>
              <a:pathLst>
                <a:path extrusionOk="0" h="412748" w="4816592">
                  <a:moveTo>
                    <a:pt x="0" y="0"/>
                  </a:moveTo>
                  <a:lnTo>
                    <a:pt x="4816592" y="0"/>
                  </a:lnTo>
                  <a:lnTo>
                    <a:pt x="4816592" y="412748"/>
                  </a:lnTo>
                  <a:lnTo>
                    <a:pt x="0" y="412748"/>
                  </a:lnTo>
                  <a:close/>
                </a:path>
              </a:pathLst>
            </a:custGeom>
            <a:solidFill>
              <a:srgbClr val="003E74"/>
            </a:solidFill>
            <a:ln>
              <a:noFill/>
            </a:ln>
          </p:spPr>
        </p:sp>
        <p:sp>
          <p:nvSpPr>
            <p:cNvPr id="54" name="Google Shape;54;p14"/>
            <p:cNvSpPr txBox="1"/>
            <p:nvPr/>
          </p:nvSpPr>
          <p:spPr>
            <a:xfrm>
              <a:off x="0" y="-57150"/>
              <a:ext cx="4816500" cy="469800"/>
            </a:xfrm>
            <a:prstGeom prst="rect">
              <a:avLst/>
            </a:prstGeom>
            <a:noFill/>
            <a:ln>
              <a:noFill/>
            </a:ln>
          </p:spPr>
          <p:txBody>
            <a:bodyPr anchorCtr="0" anchor="ctr" bIns="25400" lIns="25400" spcFirstLastPara="1" rIns="25400" wrap="square" tIns="25400">
              <a:noAutofit/>
            </a:bodyPr>
            <a:lstStyle/>
            <a:p>
              <a:pPr indent="0" lvl="0" marL="0" marR="0" rtl="0" algn="ctr">
                <a:lnSpc>
                  <a:spcPct val="10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 name="Google Shape;55;p14"/>
          <p:cNvSpPr/>
          <p:nvPr/>
        </p:nvSpPr>
        <p:spPr>
          <a:xfrm>
            <a:off x="7806147" y="146052"/>
            <a:ext cx="1180923" cy="516654"/>
          </a:xfrm>
          <a:custGeom>
            <a:rect b="b" l="l" r="r" t="t"/>
            <a:pathLst>
              <a:path extrusionOk="0" h="1033307" w="2361845">
                <a:moveTo>
                  <a:pt x="0" y="0"/>
                </a:moveTo>
                <a:lnTo>
                  <a:pt x="2361846" y="0"/>
                </a:lnTo>
                <a:lnTo>
                  <a:pt x="2361846" y="1033308"/>
                </a:lnTo>
                <a:lnTo>
                  <a:pt x="0" y="1033308"/>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header)">
  <p:cSld name="CUSTOM">
    <p:spTree>
      <p:nvGrpSpPr>
        <p:cNvPr id="56" name="Shape 5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Slide">
  <p:cSld name="CUSTOM_1">
    <p:spTree>
      <p:nvGrpSpPr>
        <p:cNvPr id="57" name="Shape 57"/>
        <p:cNvGrpSpPr/>
        <p:nvPr/>
      </p:nvGrpSpPr>
      <p:grpSpPr>
        <a:xfrm>
          <a:off x="0" y="0"/>
          <a:ext cx="0" cy="0"/>
          <a:chOff x="0" y="0"/>
          <a:chExt cx="0" cy="0"/>
        </a:xfrm>
      </p:grpSpPr>
      <p:sp>
        <p:nvSpPr>
          <p:cNvPr id="58" name="Google Shape;58;p16"/>
          <p:cNvSpPr txBox="1"/>
          <p:nvPr/>
        </p:nvSpPr>
        <p:spPr>
          <a:xfrm>
            <a:off x="0" y="130100"/>
            <a:ext cx="6414000" cy="834300"/>
          </a:xfrm>
          <a:prstGeom prst="rect">
            <a:avLst/>
          </a:prstGeom>
          <a:solidFill>
            <a:srgbClr val="003E74">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League Spartan"/>
                <a:ea typeface="League Spartan"/>
                <a:cs typeface="League Spartan"/>
                <a:sym typeface="League Spartan"/>
              </a:rPr>
              <a:t>SPEAKER SLIDE</a:t>
            </a:r>
            <a:endParaRPr b="1" sz="3600">
              <a:solidFill>
                <a:srgbClr val="FFFFFF"/>
              </a:solidFill>
              <a:latin typeface="League Spartan"/>
              <a:ea typeface="League Spartan"/>
              <a:cs typeface="League Spartan"/>
              <a:sym typeface="League Spartan"/>
            </a:endParaRPr>
          </a:p>
        </p:txBody>
      </p:sp>
      <p:sp>
        <p:nvSpPr>
          <p:cNvPr id="59" name="Google Shape;59;p16"/>
          <p:cNvSpPr/>
          <p:nvPr/>
        </p:nvSpPr>
        <p:spPr>
          <a:xfrm>
            <a:off x="1500550" y="1441525"/>
            <a:ext cx="2148000" cy="2148000"/>
          </a:xfrm>
          <a:prstGeom prst="ellipse">
            <a:avLst/>
          </a:prstGeom>
          <a:solidFill>
            <a:srgbClr val="003E74">
              <a:alpha val="8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 name="Google Shape;60;p16"/>
          <p:cNvSpPr/>
          <p:nvPr/>
        </p:nvSpPr>
        <p:spPr>
          <a:xfrm>
            <a:off x="5151525" y="1441525"/>
            <a:ext cx="2148000" cy="2148000"/>
          </a:xfrm>
          <a:prstGeom prst="ellipse">
            <a:avLst/>
          </a:prstGeom>
          <a:solidFill>
            <a:srgbClr val="003E74">
              <a:alpha val="8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 name="Google Shape;61;p16"/>
          <p:cNvSpPr/>
          <p:nvPr>
            <p:ph idx="2" type="pic"/>
          </p:nvPr>
        </p:nvSpPr>
        <p:spPr>
          <a:xfrm>
            <a:off x="1500550" y="1441525"/>
            <a:ext cx="2148000" cy="2148000"/>
          </a:xfrm>
          <a:prstGeom prst="ellipse">
            <a:avLst/>
          </a:prstGeom>
          <a:noFill/>
          <a:ln>
            <a:noFill/>
          </a:ln>
        </p:spPr>
      </p:sp>
      <p:sp>
        <p:nvSpPr>
          <p:cNvPr id="62" name="Google Shape;62;p16"/>
          <p:cNvSpPr/>
          <p:nvPr>
            <p:ph idx="3" type="pic"/>
          </p:nvPr>
        </p:nvSpPr>
        <p:spPr>
          <a:xfrm>
            <a:off x="5151525" y="1441525"/>
            <a:ext cx="2148000" cy="2148000"/>
          </a:xfrm>
          <a:prstGeom prst="ellipse">
            <a:avLst/>
          </a:prstGeom>
          <a:noFill/>
          <a:ln>
            <a:noFill/>
          </a:ln>
        </p:spPr>
      </p:sp>
      <p:sp>
        <p:nvSpPr>
          <p:cNvPr id="63" name="Google Shape;63;p16"/>
          <p:cNvSpPr txBox="1"/>
          <p:nvPr>
            <p:ph idx="1" type="subTitle"/>
          </p:nvPr>
        </p:nvSpPr>
        <p:spPr>
          <a:xfrm>
            <a:off x="5212425" y="4083575"/>
            <a:ext cx="2026200" cy="66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Carlito"/>
              <a:buNone/>
              <a:defRPr b="1" sz="1800">
                <a:solidFill>
                  <a:schemeClr val="lt1"/>
                </a:solidFill>
                <a:latin typeface="Carlito"/>
                <a:ea typeface="Carlito"/>
                <a:cs typeface="Carlito"/>
                <a:sym typeface="Carlito"/>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64" name="Google Shape;64;p16"/>
          <p:cNvSpPr txBox="1"/>
          <p:nvPr>
            <p:ph idx="4" type="subTitle"/>
          </p:nvPr>
        </p:nvSpPr>
        <p:spPr>
          <a:xfrm>
            <a:off x="1561450" y="4083575"/>
            <a:ext cx="2026200" cy="666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Carlito"/>
              <a:buNone/>
              <a:defRPr b="1" sz="1800">
                <a:solidFill>
                  <a:schemeClr val="lt1"/>
                </a:solidFill>
                <a:latin typeface="Carlito"/>
                <a:ea typeface="Carlito"/>
                <a:cs typeface="Carlito"/>
                <a:sym typeface="Carlito"/>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grpSp>
        <p:nvGrpSpPr>
          <p:cNvPr id="66" name="Google Shape;66;p17"/>
          <p:cNvGrpSpPr/>
          <p:nvPr/>
        </p:nvGrpSpPr>
        <p:grpSpPr>
          <a:xfrm>
            <a:off x="240400" y="-81399"/>
            <a:ext cx="4030266" cy="4967634"/>
            <a:chOff x="0" y="-19050"/>
            <a:chExt cx="2236800" cy="2730970"/>
          </a:xfrm>
        </p:grpSpPr>
        <p:sp>
          <p:nvSpPr>
            <p:cNvPr id="67" name="Google Shape;67;p17"/>
            <p:cNvSpPr/>
            <p:nvPr/>
          </p:nvSpPr>
          <p:spPr>
            <a:xfrm>
              <a:off x="0" y="0"/>
              <a:ext cx="2236757" cy="2711920"/>
            </a:xfrm>
            <a:custGeom>
              <a:rect b="b" l="l" r="r" t="t"/>
              <a:pathLst>
                <a:path extrusionOk="0" h="2711920" w="2236757">
                  <a:moveTo>
                    <a:pt x="2236757" y="0"/>
                  </a:moveTo>
                  <a:lnTo>
                    <a:pt x="2236757" y="2597620"/>
                  </a:lnTo>
                  <a:lnTo>
                    <a:pt x="1118378" y="2711920"/>
                  </a:lnTo>
                  <a:lnTo>
                    <a:pt x="0" y="2597620"/>
                  </a:lnTo>
                  <a:lnTo>
                    <a:pt x="0" y="0"/>
                  </a:lnTo>
                  <a:lnTo>
                    <a:pt x="2236757" y="0"/>
                  </a:lnTo>
                  <a:close/>
                </a:path>
              </a:pathLst>
            </a:custGeom>
            <a:solidFill>
              <a:srgbClr val="003E74">
                <a:alpha val="80000"/>
              </a:srgbClr>
            </a:solidFill>
            <a:ln>
              <a:noFill/>
            </a:ln>
          </p:spPr>
        </p:sp>
        <p:sp>
          <p:nvSpPr>
            <p:cNvPr id="68" name="Google Shape;68;p17"/>
            <p:cNvSpPr txBox="1"/>
            <p:nvPr/>
          </p:nvSpPr>
          <p:spPr>
            <a:xfrm>
              <a:off x="0" y="-19050"/>
              <a:ext cx="2236800" cy="2616600"/>
            </a:xfrm>
            <a:prstGeom prst="rect">
              <a:avLst/>
            </a:prstGeom>
            <a:noFill/>
            <a:ln>
              <a:noFill/>
            </a:ln>
          </p:spPr>
          <p:txBody>
            <a:bodyPr anchorCtr="0" anchor="ctr" bIns="25400" lIns="25400" spcFirstLastPara="1" rIns="25400" wrap="square" tIns="25400">
              <a:noAutofit/>
            </a:bodyPr>
            <a:lstStyle/>
            <a:p>
              <a:pPr indent="0" lvl="0" marL="0" marR="0" rtl="0" algn="ctr">
                <a:lnSpc>
                  <a:spcPct val="3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69" name="Google Shape;69;p17"/>
          <p:cNvCxnSpPr/>
          <p:nvPr/>
        </p:nvCxnSpPr>
        <p:spPr>
          <a:xfrm>
            <a:off x="1247261" y="922075"/>
            <a:ext cx="2001600" cy="0"/>
          </a:xfrm>
          <a:prstGeom prst="straightConnector1">
            <a:avLst/>
          </a:prstGeom>
          <a:noFill/>
          <a:ln cap="flat" cmpd="sng" w="47625">
            <a:solidFill>
              <a:srgbClr val="FFFFFF"/>
            </a:solidFill>
            <a:prstDash val="solid"/>
            <a:round/>
            <a:headEnd len="sm" w="sm" type="none"/>
            <a:tailEnd len="sm" w="sm" type="none"/>
          </a:ln>
        </p:spPr>
      </p:cxnSp>
      <p:cxnSp>
        <p:nvCxnSpPr>
          <p:cNvPr id="70" name="Google Shape;70;p17"/>
          <p:cNvCxnSpPr/>
          <p:nvPr/>
        </p:nvCxnSpPr>
        <p:spPr>
          <a:xfrm>
            <a:off x="1247261" y="3944679"/>
            <a:ext cx="2001600" cy="0"/>
          </a:xfrm>
          <a:prstGeom prst="straightConnector1">
            <a:avLst/>
          </a:prstGeom>
          <a:noFill/>
          <a:ln cap="flat" cmpd="sng" w="47625">
            <a:solidFill>
              <a:srgbClr val="FFFFFF"/>
            </a:solidFill>
            <a:prstDash val="solid"/>
            <a:round/>
            <a:headEnd len="sm" w="sm" type="none"/>
            <a:tailEnd len="sm" w="sm" type="none"/>
          </a:ln>
        </p:spPr>
      </p:cxnSp>
      <p:sp>
        <p:nvSpPr>
          <p:cNvPr id="71" name="Google Shape;71;p17"/>
          <p:cNvSpPr/>
          <p:nvPr/>
        </p:nvSpPr>
        <p:spPr>
          <a:xfrm>
            <a:off x="6154726" y="-447812"/>
            <a:ext cx="5250018" cy="1953274"/>
          </a:xfrm>
          <a:custGeom>
            <a:rect b="b" l="l" r="r" t="t"/>
            <a:pathLst>
              <a:path extrusionOk="0" h="2411449" w="8898335">
                <a:moveTo>
                  <a:pt x="0" y="0"/>
                </a:moveTo>
                <a:lnTo>
                  <a:pt x="8898335" y="0"/>
                </a:lnTo>
                <a:lnTo>
                  <a:pt x="8898335" y="2411449"/>
                </a:lnTo>
                <a:lnTo>
                  <a:pt x="0" y="2411449"/>
                </a:lnTo>
                <a:lnTo>
                  <a:pt x="0" y="0"/>
                </a:lnTo>
                <a:close/>
              </a:path>
            </a:pathLst>
          </a:custGeom>
          <a:blipFill rotWithShape="1">
            <a:blip r:embed="rId2">
              <a:alphaModFix amt="61000"/>
            </a:blip>
            <a:stretch>
              <a:fillRect b="0" l="0" r="0" t="0"/>
            </a:stretch>
          </a:blipFill>
          <a:ln>
            <a:noFill/>
          </a:ln>
        </p:spPr>
      </p:sp>
      <p:sp>
        <p:nvSpPr>
          <p:cNvPr id="72" name="Google Shape;72;p17"/>
          <p:cNvSpPr/>
          <p:nvPr/>
        </p:nvSpPr>
        <p:spPr>
          <a:xfrm>
            <a:off x="7641767" y="161820"/>
            <a:ext cx="1357338" cy="593836"/>
          </a:xfrm>
          <a:custGeom>
            <a:rect b="b" l="l" r="r" t="t"/>
            <a:pathLst>
              <a:path extrusionOk="0" h="1187671" w="2714676">
                <a:moveTo>
                  <a:pt x="0" y="0"/>
                </a:moveTo>
                <a:lnTo>
                  <a:pt x="2714675" y="0"/>
                </a:lnTo>
                <a:lnTo>
                  <a:pt x="2714675" y="1187671"/>
                </a:lnTo>
                <a:lnTo>
                  <a:pt x="0" y="1187671"/>
                </a:lnTo>
                <a:lnTo>
                  <a:pt x="0" y="0"/>
                </a:lnTo>
                <a:close/>
              </a:path>
            </a:pathLst>
          </a:custGeom>
          <a:blipFill rotWithShape="1">
            <a:blip r:embed="rId3">
              <a:alphaModFix/>
            </a:blip>
            <a:stretch>
              <a:fillRect b="0" l="0" r="0" t="0"/>
            </a:stretch>
          </a:blipFill>
          <a:ln>
            <a:noFill/>
          </a:ln>
        </p:spPr>
      </p:sp>
      <p:sp>
        <p:nvSpPr>
          <p:cNvPr id="73" name="Google Shape;73;p17"/>
          <p:cNvSpPr txBox="1"/>
          <p:nvPr/>
        </p:nvSpPr>
        <p:spPr>
          <a:xfrm>
            <a:off x="673010" y="280568"/>
            <a:ext cx="3165000" cy="496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500" u="none" cap="none" strike="noStrike">
                <a:solidFill>
                  <a:srgbClr val="FFFFFF"/>
                </a:solidFill>
                <a:latin typeface="Carlito"/>
                <a:ea typeface="Carlito"/>
                <a:cs typeface="Carlito"/>
                <a:sym typeface="Carlito"/>
              </a:rPr>
              <a:t> CHARLES RIVER </a:t>
            </a:r>
            <a:endParaRPr b="1" sz="700">
              <a:latin typeface="Carlito"/>
              <a:ea typeface="Carlito"/>
              <a:cs typeface="Carlito"/>
              <a:sym typeface="Carlito"/>
            </a:endParaRPr>
          </a:p>
          <a:p>
            <a:pPr indent="0" lvl="0" marL="0" marR="0" rtl="0" algn="ctr">
              <a:lnSpc>
                <a:spcPct val="115000"/>
              </a:lnSpc>
              <a:spcBef>
                <a:spcPts val="0"/>
              </a:spcBef>
              <a:spcAft>
                <a:spcPts val="0"/>
              </a:spcAft>
              <a:buNone/>
            </a:pPr>
            <a:r>
              <a:rPr b="1" i="0" lang="en" sz="1500" u="none" cap="none" strike="noStrike">
                <a:solidFill>
                  <a:srgbClr val="FFFFFF"/>
                </a:solidFill>
                <a:latin typeface="Carlito"/>
                <a:ea typeface="Carlito"/>
                <a:cs typeface="Carlito"/>
                <a:sym typeface="Carlito"/>
              </a:rPr>
              <a:t>WATERSHED ASSOCIATION</a:t>
            </a:r>
            <a:endParaRPr b="1" sz="700">
              <a:latin typeface="Carlito"/>
              <a:ea typeface="Carlito"/>
              <a:cs typeface="Carlito"/>
              <a:sym typeface="Carlito"/>
            </a:endParaRPr>
          </a:p>
        </p:txBody>
      </p:sp>
      <p:sp>
        <p:nvSpPr>
          <p:cNvPr id="74" name="Google Shape;74;p17"/>
          <p:cNvSpPr txBox="1"/>
          <p:nvPr/>
        </p:nvSpPr>
        <p:spPr>
          <a:xfrm>
            <a:off x="293295" y="1731312"/>
            <a:ext cx="3977400" cy="107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t/>
            </a:r>
            <a:endParaRPr sz="700"/>
          </a:p>
        </p:txBody>
      </p:sp>
      <p:sp>
        <p:nvSpPr>
          <p:cNvPr id="75" name="Google Shape;75;p17"/>
          <p:cNvSpPr txBox="1"/>
          <p:nvPr>
            <p:ph type="title"/>
          </p:nvPr>
        </p:nvSpPr>
        <p:spPr>
          <a:xfrm>
            <a:off x="699500" y="1265550"/>
            <a:ext cx="3165000" cy="2612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lt1"/>
              </a:buClr>
              <a:buSzPts val="4400"/>
              <a:buFont typeface="League Spartan"/>
              <a:buNone/>
              <a:defRPr b="1" sz="4400">
                <a:solidFill>
                  <a:schemeClr val="lt1"/>
                </a:solidFill>
                <a:latin typeface="League Spartan"/>
                <a:ea typeface="League Spartan"/>
                <a:cs typeface="League Spartan"/>
                <a:sym typeface="League Spartan"/>
              </a:defRPr>
            </a:lvl1pPr>
            <a:lvl2pPr lvl="1" rtl="0" algn="ctr">
              <a:spcBef>
                <a:spcPts val="0"/>
              </a:spcBef>
              <a:spcAft>
                <a:spcPts val="0"/>
              </a:spcAft>
              <a:buClr>
                <a:schemeClr val="lt1"/>
              </a:buClr>
              <a:buSzPts val="4400"/>
              <a:buFont typeface="League Spartan"/>
              <a:buNone/>
              <a:defRPr b="1" sz="4400">
                <a:solidFill>
                  <a:schemeClr val="lt1"/>
                </a:solidFill>
                <a:latin typeface="League Spartan"/>
                <a:ea typeface="League Spartan"/>
                <a:cs typeface="League Spartan"/>
                <a:sym typeface="League Spartan"/>
              </a:defRPr>
            </a:lvl2pPr>
            <a:lvl3pPr lvl="2" rtl="0" algn="ctr">
              <a:spcBef>
                <a:spcPts val="0"/>
              </a:spcBef>
              <a:spcAft>
                <a:spcPts val="0"/>
              </a:spcAft>
              <a:buClr>
                <a:schemeClr val="lt1"/>
              </a:buClr>
              <a:buSzPts val="4400"/>
              <a:buFont typeface="League Spartan"/>
              <a:buNone/>
              <a:defRPr b="1" sz="4400">
                <a:solidFill>
                  <a:schemeClr val="lt1"/>
                </a:solidFill>
                <a:latin typeface="League Spartan"/>
                <a:ea typeface="League Spartan"/>
                <a:cs typeface="League Spartan"/>
                <a:sym typeface="League Spartan"/>
              </a:defRPr>
            </a:lvl3pPr>
            <a:lvl4pPr lvl="3" rtl="0" algn="ctr">
              <a:spcBef>
                <a:spcPts val="0"/>
              </a:spcBef>
              <a:spcAft>
                <a:spcPts val="0"/>
              </a:spcAft>
              <a:buClr>
                <a:schemeClr val="lt1"/>
              </a:buClr>
              <a:buSzPts val="4400"/>
              <a:buFont typeface="League Spartan"/>
              <a:buNone/>
              <a:defRPr b="1" sz="4400">
                <a:solidFill>
                  <a:schemeClr val="lt1"/>
                </a:solidFill>
                <a:latin typeface="League Spartan"/>
                <a:ea typeface="League Spartan"/>
                <a:cs typeface="League Spartan"/>
                <a:sym typeface="League Spartan"/>
              </a:defRPr>
            </a:lvl4pPr>
            <a:lvl5pPr lvl="4" rtl="0" algn="ctr">
              <a:spcBef>
                <a:spcPts val="0"/>
              </a:spcBef>
              <a:spcAft>
                <a:spcPts val="0"/>
              </a:spcAft>
              <a:buClr>
                <a:schemeClr val="lt1"/>
              </a:buClr>
              <a:buSzPts val="4400"/>
              <a:buFont typeface="League Spartan"/>
              <a:buNone/>
              <a:defRPr b="1" sz="4400">
                <a:solidFill>
                  <a:schemeClr val="lt1"/>
                </a:solidFill>
                <a:latin typeface="League Spartan"/>
                <a:ea typeface="League Spartan"/>
                <a:cs typeface="League Spartan"/>
                <a:sym typeface="League Spartan"/>
              </a:defRPr>
            </a:lvl5pPr>
            <a:lvl6pPr lvl="5" rtl="0" algn="ctr">
              <a:spcBef>
                <a:spcPts val="0"/>
              </a:spcBef>
              <a:spcAft>
                <a:spcPts val="0"/>
              </a:spcAft>
              <a:buClr>
                <a:schemeClr val="lt1"/>
              </a:buClr>
              <a:buSzPts val="4400"/>
              <a:buFont typeface="League Spartan"/>
              <a:buNone/>
              <a:defRPr b="1" sz="4400">
                <a:solidFill>
                  <a:schemeClr val="lt1"/>
                </a:solidFill>
                <a:latin typeface="League Spartan"/>
                <a:ea typeface="League Spartan"/>
                <a:cs typeface="League Spartan"/>
                <a:sym typeface="League Spartan"/>
              </a:defRPr>
            </a:lvl6pPr>
            <a:lvl7pPr lvl="6" rtl="0" algn="ctr">
              <a:spcBef>
                <a:spcPts val="0"/>
              </a:spcBef>
              <a:spcAft>
                <a:spcPts val="0"/>
              </a:spcAft>
              <a:buClr>
                <a:schemeClr val="lt1"/>
              </a:buClr>
              <a:buSzPts val="4400"/>
              <a:buFont typeface="League Spartan"/>
              <a:buNone/>
              <a:defRPr b="1" sz="4400">
                <a:solidFill>
                  <a:schemeClr val="lt1"/>
                </a:solidFill>
                <a:latin typeface="League Spartan"/>
                <a:ea typeface="League Spartan"/>
                <a:cs typeface="League Spartan"/>
                <a:sym typeface="League Spartan"/>
              </a:defRPr>
            </a:lvl7pPr>
            <a:lvl8pPr lvl="7" rtl="0" algn="ctr">
              <a:spcBef>
                <a:spcPts val="0"/>
              </a:spcBef>
              <a:spcAft>
                <a:spcPts val="0"/>
              </a:spcAft>
              <a:buClr>
                <a:schemeClr val="lt1"/>
              </a:buClr>
              <a:buSzPts val="4400"/>
              <a:buFont typeface="League Spartan"/>
              <a:buNone/>
              <a:defRPr b="1" sz="4400">
                <a:solidFill>
                  <a:schemeClr val="lt1"/>
                </a:solidFill>
                <a:latin typeface="League Spartan"/>
                <a:ea typeface="League Spartan"/>
                <a:cs typeface="League Spartan"/>
                <a:sym typeface="League Spartan"/>
              </a:defRPr>
            </a:lvl8pPr>
            <a:lvl9pPr lvl="8" rtl="0" algn="ctr">
              <a:spcBef>
                <a:spcPts val="0"/>
              </a:spcBef>
              <a:spcAft>
                <a:spcPts val="0"/>
              </a:spcAft>
              <a:buClr>
                <a:schemeClr val="lt1"/>
              </a:buClr>
              <a:buSzPts val="4400"/>
              <a:buFont typeface="League Spartan"/>
              <a:buNone/>
              <a:defRPr b="1" sz="4400">
                <a:solidFill>
                  <a:schemeClr val="lt1"/>
                </a:solidFill>
                <a:latin typeface="League Spartan"/>
                <a:ea typeface="League Spartan"/>
                <a:cs typeface="League Spartan"/>
                <a:sym typeface="League Spartan"/>
              </a:defRPr>
            </a:lvl9pPr>
          </a:lstStyle>
          <a:p/>
        </p:txBody>
      </p:sp>
      <p:sp>
        <p:nvSpPr>
          <p:cNvPr id="76" name="Google Shape;76;p17"/>
          <p:cNvSpPr txBox="1"/>
          <p:nvPr>
            <p:ph idx="1" type="subTitle"/>
          </p:nvPr>
        </p:nvSpPr>
        <p:spPr>
          <a:xfrm>
            <a:off x="1169300" y="4089675"/>
            <a:ext cx="2225400" cy="400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Carlito"/>
              <a:buNone/>
              <a:defRPr b="1" sz="1500">
                <a:solidFill>
                  <a:schemeClr val="lt1"/>
                </a:solidFill>
                <a:latin typeface="Carlito"/>
                <a:ea typeface="Carlito"/>
                <a:cs typeface="Carlito"/>
                <a:sym typeface="Carlit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7" name="Shape 77"/>
        <p:cNvGrpSpPr/>
        <p:nvPr/>
      </p:nvGrpSpPr>
      <p:grpSpPr>
        <a:xfrm>
          <a:off x="0" y="0"/>
          <a:ext cx="0" cy="0"/>
          <a:chOff x="0" y="0"/>
          <a:chExt cx="0" cy="0"/>
        </a:xfrm>
      </p:grpSpPr>
      <p:grpSp>
        <p:nvGrpSpPr>
          <p:cNvPr id="78" name="Google Shape;78;p18"/>
          <p:cNvGrpSpPr/>
          <p:nvPr/>
        </p:nvGrpSpPr>
        <p:grpSpPr>
          <a:xfrm>
            <a:off x="566300" y="1656268"/>
            <a:ext cx="4641241" cy="2871963"/>
            <a:chOff x="0" y="-19050"/>
            <a:chExt cx="1053989" cy="652200"/>
          </a:xfrm>
        </p:grpSpPr>
        <p:sp>
          <p:nvSpPr>
            <p:cNvPr id="79" name="Google Shape;79;p18"/>
            <p:cNvSpPr/>
            <p:nvPr/>
          </p:nvSpPr>
          <p:spPr>
            <a:xfrm>
              <a:off x="0" y="0"/>
              <a:ext cx="1053989" cy="633071"/>
            </a:xfrm>
            <a:custGeom>
              <a:rect b="b" l="l" r="r" t="t"/>
              <a:pathLst>
                <a:path extrusionOk="0" h="633071" w="1053989">
                  <a:moveTo>
                    <a:pt x="0" y="0"/>
                  </a:moveTo>
                  <a:lnTo>
                    <a:pt x="1053989" y="0"/>
                  </a:lnTo>
                  <a:lnTo>
                    <a:pt x="1053989" y="633071"/>
                  </a:lnTo>
                  <a:lnTo>
                    <a:pt x="0" y="633071"/>
                  </a:lnTo>
                  <a:close/>
                </a:path>
              </a:pathLst>
            </a:custGeom>
            <a:solidFill>
              <a:srgbClr val="00A19F">
                <a:alpha val="80000"/>
              </a:srgbClr>
            </a:solidFill>
            <a:ln>
              <a:noFill/>
            </a:ln>
          </p:spPr>
        </p:sp>
        <p:sp>
          <p:nvSpPr>
            <p:cNvPr id="80" name="Google Shape;80;p18"/>
            <p:cNvSpPr txBox="1"/>
            <p:nvPr/>
          </p:nvSpPr>
          <p:spPr>
            <a:xfrm>
              <a:off x="0" y="-19050"/>
              <a:ext cx="1053900" cy="652200"/>
            </a:xfrm>
            <a:prstGeom prst="rect">
              <a:avLst/>
            </a:prstGeom>
            <a:noFill/>
            <a:ln>
              <a:noFill/>
            </a:ln>
          </p:spPr>
          <p:txBody>
            <a:bodyPr anchorCtr="0" anchor="ctr" bIns="22550" lIns="22550" spcFirstLastPara="1" rIns="22550" wrap="square" tIns="22550">
              <a:noAutofit/>
            </a:bodyPr>
            <a:lstStyle/>
            <a:p>
              <a:pPr indent="0" lvl="0" marL="0" marR="0" rtl="0" algn="ctr">
                <a:lnSpc>
                  <a:spcPct val="3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81" name="Google Shape;81;p18"/>
          <p:cNvCxnSpPr/>
          <p:nvPr/>
        </p:nvCxnSpPr>
        <p:spPr>
          <a:xfrm flipH="1" rot="10800000">
            <a:off x="822221" y="2508915"/>
            <a:ext cx="3680400" cy="2700"/>
          </a:xfrm>
          <a:prstGeom prst="straightConnector1">
            <a:avLst/>
          </a:prstGeom>
          <a:noFill/>
          <a:ln cap="flat" cmpd="sng" w="28575">
            <a:solidFill>
              <a:srgbClr val="FFFFFF"/>
            </a:solidFill>
            <a:prstDash val="solid"/>
            <a:round/>
            <a:headEnd len="sm" w="sm" type="none"/>
            <a:tailEnd len="sm" w="sm" type="none"/>
          </a:ln>
        </p:spPr>
      </p:cxnSp>
      <p:sp>
        <p:nvSpPr>
          <p:cNvPr id="82" name="Google Shape;82;p18"/>
          <p:cNvSpPr/>
          <p:nvPr/>
        </p:nvSpPr>
        <p:spPr>
          <a:xfrm>
            <a:off x="7858097" y="84576"/>
            <a:ext cx="1180923" cy="516654"/>
          </a:xfrm>
          <a:custGeom>
            <a:rect b="b" l="l" r="r" t="t"/>
            <a:pathLst>
              <a:path extrusionOk="0" h="1033307" w="2361845">
                <a:moveTo>
                  <a:pt x="0" y="0"/>
                </a:moveTo>
                <a:lnTo>
                  <a:pt x="2361846" y="0"/>
                </a:lnTo>
                <a:lnTo>
                  <a:pt x="2361846" y="1033308"/>
                </a:lnTo>
                <a:lnTo>
                  <a:pt x="0" y="1033308"/>
                </a:lnTo>
                <a:lnTo>
                  <a:pt x="0" y="0"/>
                </a:lnTo>
                <a:close/>
              </a:path>
            </a:pathLst>
          </a:custGeom>
          <a:blipFill rotWithShape="1">
            <a:blip r:embed="rId2">
              <a:alphaModFix/>
            </a:blip>
            <a:stretch>
              <a:fillRect b="0" l="0" r="0" t="0"/>
            </a:stretch>
          </a:blipFill>
          <a:ln>
            <a:noFill/>
          </a:ln>
        </p:spPr>
      </p:sp>
      <p:sp>
        <p:nvSpPr>
          <p:cNvPr id="83" name="Google Shape;83;p18"/>
          <p:cNvSpPr txBox="1"/>
          <p:nvPr>
            <p:ph type="title"/>
          </p:nvPr>
        </p:nvSpPr>
        <p:spPr>
          <a:xfrm>
            <a:off x="822225" y="1852575"/>
            <a:ext cx="6475200" cy="516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600"/>
              <a:buFont typeface="League Spartan"/>
              <a:buNone/>
              <a:defRPr b="1" sz="3600">
                <a:solidFill>
                  <a:schemeClr val="lt1"/>
                </a:solidFill>
                <a:latin typeface="League Spartan"/>
                <a:ea typeface="League Spartan"/>
                <a:cs typeface="League Spartan"/>
                <a:sym typeface="League Spartan"/>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grpSp>
        <p:nvGrpSpPr>
          <p:cNvPr id="84" name="Google Shape;84;p18"/>
          <p:cNvGrpSpPr/>
          <p:nvPr/>
        </p:nvGrpSpPr>
        <p:grpSpPr>
          <a:xfrm>
            <a:off x="-85650" y="-136138"/>
            <a:ext cx="9315289" cy="958075"/>
            <a:chOff x="0" y="-57150"/>
            <a:chExt cx="4816592" cy="469898"/>
          </a:xfrm>
        </p:grpSpPr>
        <p:sp>
          <p:nvSpPr>
            <p:cNvPr id="85" name="Google Shape;85;p18"/>
            <p:cNvSpPr/>
            <p:nvPr/>
          </p:nvSpPr>
          <p:spPr>
            <a:xfrm>
              <a:off x="0" y="0"/>
              <a:ext cx="4816592" cy="412748"/>
            </a:xfrm>
            <a:custGeom>
              <a:rect b="b" l="l" r="r" t="t"/>
              <a:pathLst>
                <a:path extrusionOk="0" h="412748" w="4816592">
                  <a:moveTo>
                    <a:pt x="0" y="0"/>
                  </a:moveTo>
                  <a:lnTo>
                    <a:pt x="4816592" y="0"/>
                  </a:lnTo>
                  <a:lnTo>
                    <a:pt x="4816592" y="412748"/>
                  </a:lnTo>
                  <a:lnTo>
                    <a:pt x="0" y="412748"/>
                  </a:lnTo>
                  <a:close/>
                </a:path>
              </a:pathLst>
            </a:custGeom>
            <a:solidFill>
              <a:srgbClr val="003E74">
                <a:alpha val="80000"/>
              </a:srgbClr>
            </a:solidFill>
            <a:ln>
              <a:noFill/>
            </a:ln>
          </p:spPr>
        </p:sp>
        <p:sp>
          <p:nvSpPr>
            <p:cNvPr id="86" name="Google Shape;86;p18"/>
            <p:cNvSpPr txBox="1"/>
            <p:nvPr/>
          </p:nvSpPr>
          <p:spPr>
            <a:xfrm>
              <a:off x="0" y="-57150"/>
              <a:ext cx="4816500" cy="469800"/>
            </a:xfrm>
            <a:prstGeom prst="rect">
              <a:avLst/>
            </a:prstGeom>
            <a:noFill/>
            <a:ln>
              <a:noFill/>
            </a:ln>
          </p:spPr>
          <p:txBody>
            <a:bodyPr anchorCtr="0" anchor="ctr" bIns="25400" lIns="25400" spcFirstLastPara="1" rIns="25400" wrap="square" tIns="25400">
              <a:noAutofit/>
            </a:bodyPr>
            <a:lstStyle/>
            <a:p>
              <a:pPr indent="0" lvl="0" marL="0" marR="0" rtl="0" algn="ctr">
                <a:lnSpc>
                  <a:spcPct val="10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7" name="Google Shape;87;p18"/>
          <p:cNvSpPr txBox="1"/>
          <p:nvPr>
            <p:ph idx="1" type="body"/>
          </p:nvPr>
        </p:nvSpPr>
        <p:spPr>
          <a:xfrm>
            <a:off x="845000" y="2626850"/>
            <a:ext cx="4068900" cy="17268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1pPr>
            <a:lvl2pPr indent="-317500" lvl="1" marL="9144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2pPr>
            <a:lvl3pPr indent="-317500" lvl="2" marL="13716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3pPr>
            <a:lvl4pPr indent="-317500" lvl="3" marL="18288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4pPr>
            <a:lvl5pPr indent="-317500" lvl="4" marL="22860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5pPr>
            <a:lvl6pPr indent="-317500" lvl="5" marL="27432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6pPr>
            <a:lvl7pPr indent="-317500" lvl="6" marL="32004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7pPr>
            <a:lvl8pPr indent="-317500" lvl="7" marL="36576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8pPr>
            <a:lvl9pPr indent="-317500" lvl="8" marL="41148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8" name="Shape 88"/>
        <p:cNvGrpSpPr/>
        <p:nvPr/>
      </p:nvGrpSpPr>
      <p:grpSpPr>
        <a:xfrm>
          <a:off x="0" y="0"/>
          <a:ext cx="0" cy="0"/>
          <a:chOff x="0" y="0"/>
          <a:chExt cx="0" cy="0"/>
        </a:xfrm>
      </p:grpSpPr>
      <p:grpSp>
        <p:nvGrpSpPr>
          <p:cNvPr id="89" name="Google Shape;89;p19"/>
          <p:cNvGrpSpPr/>
          <p:nvPr/>
        </p:nvGrpSpPr>
        <p:grpSpPr>
          <a:xfrm>
            <a:off x="-59050" y="-53500"/>
            <a:ext cx="4265400" cy="5222710"/>
            <a:chOff x="-100" y="0"/>
            <a:chExt cx="4265400" cy="5143500"/>
          </a:xfrm>
        </p:grpSpPr>
        <p:sp>
          <p:nvSpPr>
            <p:cNvPr id="90" name="Google Shape;90;p19"/>
            <p:cNvSpPr/>
            <p:nvPr/>
          </p:nvSpPr>
          <p:spPr>
            <a:xfrm>
              <a:off x="-100" y="7950"/>
              <a:ext cx="1476300" cy="5127600"/>
            </a:xfrm>
            <a:prstGeom prst="rtTriangle">
              <a:avLst/>
            </a:prstGeom>
            <a:solidFill>
              <a:srgbClr val="003E7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1" name="Google Shape;91;p19"/>
            <p:cNvSpPr/>
            <p:nvPr/>
          </p:nvSpPr>
          <p:spPr>
            <a:xfrm flipH="1">
              <a:off x="-100" y="0"/>
              <a:ext cx="4265400" cy="5143500"/>
            </a:xfrm>
            <a:prstGeom prst="parallelogram">
              <a:avLst>
                <a:gd fmla="val 25000" name="adj"/>
              </a:avLst>
            </a:prstGeom>
            <a:solidFill>
              <a:srgbClr val="003E7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92" name="Google Shape;92;p19"/>
          <p:cNvSpPr/>
          <p:nvPr/>
        </p:nvSpPr>
        <p:spPr>
          <a:xfrm>
            <a:off x="368172" y="295345"/>
            <a:ext cx="1297899" cy="565006"/>
          </a:xfrm>
          <a:custGeom>
            <a:rect b="b" l="l" r="r" t="t"/>
            <a:pathLst>
              <a:path extrusionOk="0" h="1130011" w="2582883">
                <a:moveTo>
                  <a:pt x="0" y="0"/>
                </a:moveTo>
                <a:lnTo>
                  <a:pt x="2582883" y="0"/>
                </a:lnTo>
                <a:lnTo>
                  <a:pt x="2582883" y="1130011"/>
                </a:lnTo>
                <a:lnTo>
                  <a:pt x="0" y="1130011"/>
                </a:lnTo>
                <a:lnTo>
                  <a:pt x="0" y="0"/>
                </a:lnTo>
                <a:close/>
              </a:path>
            </a:pathLst>
          </a:custGeom>
          <a:blipFill rotWithShape="1">
            <a:blip r:embed="rId2">
              <a:alphaModFix/>
            </a:blip>
            <a:stretch>
              <a:fillRect b="0" l="0" r="0" t="0"/>
            </a:stretch>
          </a:blipFill>
          <a:ln>
            <a:noFill/>
          </a:ln>
        </p:spPr>
      </p:sp>
      <p:cxnSp>
        <p:nvCxnSpPr>
          <p:cNvPr id="93" name="Google Shape;93;p19"/>
          <p:cNvCxnSpPr/>
          <p:nvPr/>
        </p:nvCxnSpPr>
        <p:spPr>
          <a:xfrm>
            <a:off x="368172" y="2862201"/>
            <a:ext cx="2693100" cy="0"/>
          </a:xfrm>
          <a:prstGeom prst="straightConnector1">
            <a:avLst/>
          </a:prstGeom>
          <a:noFill/>
          <a:ln cap="flat" cmpd="sng" w="28575">
            <a:solidFill>
              <a:srgbClr val="FFFFFF"/>
            </a:solidFill>
            <a:prstDash val="solid"/>
            <a:round/>
            <a:headEnd len="sm" w="sm" type="none"/>
            <a:tailEnd len="sm" w="sm" type="none"/>
          </a:ln>
        </p:spPr>
      </p:cxnSp>
      <p:sp>
        <p:nvSpPr>
          <p:cNvPr id="94" name="Google Shape;94;p19"/>
          <p:cNvSpPr txBox="1"/>
          <p:nvPr>
            <p:ph type="title"/>
          </p:nvPr>
        </p:nvSpPr>
        <p:spPr>
          <a:xfrm>
            <a:off x="368175" y="1285825"/>
            <a:ext cx="4591500" cy="1428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4400"/>
              <a:buFont typeface="League Spartan"/>
              <a:buNone/>
              <a:defRPr b="1" sz="4400">
                <a:solidFill>
                  <a:schemeClr val="lt1"/>
                </a:solidFill>
                <a:latin typeface="League Spartan"/>
                <a:ea typeface="League Spartan"/>
                <a:cs typeface="League Spartan"/>
                <a:sym typeface="League Spartan"/>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5" name="Google Shape;95;p19"/>
          <p:cNvSpPr txBox="1"/>
          <p:nvPr>
            <p:ph idx="1" type="subTitle"/>
          </p:nvPr>
        </p:nvSpPr>
        <p:spPr>
          <a:xfrm>
            <a:off x="422500" y="3012625"/>
            <a:ext cx="2638800" cy="1919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1800"/>
              <a:buFont typeface="Carlito"/>
              <a:buNone/>
              <a:defRPr b="1" sz="1800">
                <a:solidFill>
                  <a:schemeClr val="lt1"/>
                </a:solidFill>
                <a:latin typeface="Carlito"/>
                <a:ea typeface="Carlito"/>
                <a:cs typeface="Carlito"/>
                <a:sym typeface="Carli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6" name="Shape 96"/>
        <p:cNvGrpSpPr/>
        <p:nvPr/>
      </p:nvGrpSpPr>
      <p:grpSpPr>
        <a:xfrm>
          <a:off x="0" y="0"/>
          <a:ext cx="0" cy="0"/>
          <a:chOff x="0" y="0"/>
          <a:chExt cx="0" cy="0"/>
        </a:xfrm>
      </p:grpSpPr>
      <p:grpSp>
        <p:nvGrpSpPr>
          <p:cNvPr id="97" name="Google Shape;97;p20"/>
          <p:cNvGrpSpPr/>
          <p:nvPr/>
        </p:nvGrpSpPr>
        <p:grpSpPr>
          <a:xfrm>
            <a:off x="-85650" y="-136138"/>
            <a:ext cx="9315289" cy="958075"/>
            <a:chOff x="0" y="-57150"/>
            <a:chExt cx="4816592" cy="469898"/>
          </a:xfrm>
        </p:grpSpPr>
        <p:sp>
          <p:nvSpPr>
            <p:cNvPr id="98" name="Google Shape;98;p20"/>
            <p:cNvSpPr/>
            <p:nvPr/>
          </p:nvSpPr>
          <p:spPr>
            <a:xfrm>
              <a:off x="0" y="0"/>
              <a:ext cx="4816592" cy="412748"/>
            </a:xfrm>
            <a:custGeom>
              <a:rect b="b" l="l" r="r" t="t"/>
              <a:pathLst>
                <a:path extrusionOk="0" h="412748" w="4816592">
                  <a:moveTo>
                    <a:pt x="0" y="0"/>
                  </a:moveTo>
                  <a:lnTo>
                    <a:pt x="4816592" y="0"/>
                  </a:lnTo>
                  <a:lnTo>
                    <a:pt x="4816592" y="412748"/>
                  </a:lnTo>
                  <a:lnTo>
                    <a:pt x="0" y="412748"/>
                  </a:lnTo>
                  <a:close/>
                </a:path>
              </a:pathLst>
            </a:custGeom>
            <a:solidFill>
              <a:srgbClr val="003E74">
                <a:alpha val="80000"/>
              </a:srgbClr>
            </a:solidFill>
            <a:ln>
              <a:noFill/>
            </a:ln>
          </p:spPr>
        </p:sp>
        <p:sp>
          <p:nvSpPr>
            <p:cNvPr id="99" name="Google Shape;99;p20"/>
            <p:cNvSpPr txBox="1"/>
            <p:nvPr/>
          </p:nvSpPr>
          <p:spPr>
            <a:xfrm>
              <a:off x="0" y="-57150"/>
              <a:ext cx="4816500" cy="469800"/>
            </a:xfrm>
            <a:prstGeom prst="rect">
              <a:avLst/>
            </a:prstGeom>
            <a:noFill/>
            <a:ln>
              <a:noFill/>
            </a:ln>
          </p:spPr>
          <p:txBody>
            <a:bodyPr anchorCtr="0" anchor="ctr" bIns="25400" lIns="25400" spcFirstLastPara="1" rIns="25400" wrap="square" tIns="25400">
              <a:noAutofit/>
            </a:bodyPr>
            <a:lstStyle/>
            <a:p>
              <a:pPr indent="0" lvl="0" marL="0" marR="0" rtl="0" algn="ctr">
                <a:lnSpc>
                  <a:spcPct val="10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0" name="Google Shape;100;p20"/>
          <p:cNvSpPr/>
          <p:nvPr/>
        </p:nvSpPr>
        <p:spPr>
          <a:xfrm>
            <a:off x="7858097" y="84576"/>
            <a:ext cx="1180923" cy="516654"/>
          </a:xfrm>
          <a:custGeom>
            <a:rect b="b" l="l" r="r" t="t"/>
            <a:pathLst>
              <a:path extrusionOk="0" h="1033307" w="2361845">
                <a:moveTo>
                  <a:pt x="0" y="0"/>
                </a:moveTo>
                <a:lnTo>
                  <a:pt x="2361846" y="0"/>
                </a:lnTo>
                <a:lnTo>
                  <a:pt x="2361846" y="1033308"/>
                </a:lnTo>
                <a:lnTo>
                  <a:pt x="0" y="1033308"/>
                </a:lnTo>
                <a:lnTo>
                  <a:pt x="0" y="0"/>
                </a:lnTo>
                <a:close/>
              </a:path>
            </a:pathLst>
          </a:custGeom>
          <a:blipFill rotWithShape="1">
            <a:blip r:embed="rId2">
              <a:alphaModFix/>
            </a:blip>
            <a:stretch>
              <a:fillRect b="0" l="0" r="0" t="0"/>
            </a:stretch>
          </a:blipFill>
          <a:ln>
            <a:noFill/>
          </a:ln>
        </p:spPr>
      </p:sp>
      <p:cxnSp>
        <p:nvCxnSpPr>
          <p:cNvPr id="101" name="Google Shape;101;p20"/>
          <p:cNvCxnSpPr/>
          <p:nvPr/>
        </p:nvCxnSpPr>
        <p:spPr>
          <a:xfrm>
            <a:off x="599489" y="2692265"/>
            <a:ext cx="3556200" cy="0"/>
          </a:xfrm>
          <a:prstGeom prst="straightConnector1">
            <a:avLst/>
          </a:prstGeom>
          <a:noFill/>
          <a:ln cap="flat" cmpd="sng" w="28575">
            <a:solidFill>
              <a:srgbClr val="FFFFFF"/>
            </a:solidFill>
            <a:prstDash val="solid"/>
            <a:round/>
            <a:headEnd len="sm" w="sm" type="none"/>
            <a:tailEnd len="sm" w="sm" type="none"/>
          </a:ln>
        </p:spPr>
      </p:cxnSp>
      <p:cxnSp>
        <p:nvCxnSpPr>
          <p:cNvPr id="102" name="Google Shape;102;p20"/>
          <p:cNvCxnSpPr/>
          <p:nvPr/>
        </p:nvCxnSpPr>
        <p:spPr>
          <a:xfrm>
            <a:off x="4655589" y="2692252"/>
            <a:ext cx="3556200" cy="0"/>
          </a:xfrm>
          <a:prstGeom prst="straightConnector1">
            <a:avLst/>
          </a:prstGeom>
          <a:noFill/>
          <a:ln cap="flat" cmpd="sng" w="28575">
            <a:solidFill>
              <a:srgbClr val="FFFFFF"/>
            </a:solidFill>
            <a:prstDash val="solid"/>
            <a:round/>
            <a:headEnd len="sm" w="sm" type="none"/>
            <a:tailEnd len="sm" w="sm" type="none"/>
          </a:ln>
        </p:spPr>
      </p:cxnSp>
      <p:sp>
        <p:nvSpPr>
          <p:cNvPr id="103" name="Google Shape;103;p20"/>
          <p:cNvSpPr txBox="1"/>
          <p:nvPr>
            <p:ph type="title"/>
          </p:nvPr>
        </p:nvSpPr>
        <p:spPr>
          <a:xfrm>
            <a:off x="603700" y="2092825"/>
            <a:ext cx="3556200" cy="456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2000"/>
              <a:buFont typeface="League Spartan"/>
              <a:buNone/>
              <a:defRPr b="1" sz="2000">
                <a:solidFill>
                  <a:schemeClr val="lt1"/>
                </a:solidFill>
                <a:latin typeface="League Spartan"/>
                <a:ea typeface="League Spartan"/>
                <a:cs typeface="League Spartan"/>
                <a:sym typeface="League Spartan"/>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p20"/>
          <p:cNvSpPr txBox="1"/>
          <p:nvPr>
            <p:ph idx="2" type="title"/>
          </p:nvPr>
        </p:nvSpPr>
        <p:spPr>
          <a:xfrm>
            <a:off x="4655600" y="2092825"/>
            <a:ext cx="3556200" cy="456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2000"/>
              <a:buFont typeface="League Spartan"/>
              <a:buNone/>
              <a:defRPr b="1" sz="2000">
                <a:solidFill>
                  <a:schemeClr val="lt1"/>
                </a:solidFill>
                <a:latin typeface="League Spartan"/>
                <a:ea typeface="League Spartan"/>
                <a:cs typeface="League Spartan"/>
                <a:sym typeface="League Spartan"/>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 name="Google Shape;105;p20"/>
          <p:cNvSpPr txBox="1"/>
          <p:nvPr>
            <p:ph idx="1" type="body"/>
          </p:nvPr>
        </p:nvSpPr>
        <p:spPr>
          <a:xfrm>
            <a:off x="599625" y="2792775"/>
            <a:ext cx="3556200" cy="16275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1pPr>
            <a:lvl2pPr indent="-317500" lvl="1" marL="9144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2pPr>
            <a:lvl3pPr indent="-317500" lvl="2" marL="13716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3pPr>
            <a:lvl4pPr indent="-317500" lvl="3" marL="18288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4pPr>
            <a:lvl5pPr indent="-317500" lvl="4" marL="22860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5pPr>
            <a:lvl6pPr indent="-317500" lvl="5" marL="27432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6pPr>
            <a:lvl7pPr indent="-317500" lvl="6" marL="32004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7pPr>
            <a:lvl8pPr indent="-317500" lvl="7" marL="36576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8pPr>
            <a:lvl9pPr indent="-317500" lvl="8" marL="41148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9pPr>
          </a:lstStyle>
          <a:p/>
        </p:txBody>
      </p:sp>
      <p:sp>
        <p:nvSpPr>
          <p:cNvPr id="106" name="Google Shape;106;p20"/>
          <p:cNvSpPr txBox="1"/>
          <p:nvPr>
            <p:ph idx="3" type="body"/>
          </p:nvPr>
        </p:nvSpPr>
        <p:spPr>
          <a:xfrm>
            <a:off x="4655600" y="2917425"/>
            <a:ext cx="3556200" cy="16275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1pPr>
            <a:lvl2pPr indent="-317500" lvl="1" marL="9144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2pPr>
            <a:lvl3pPr indent="-317500" lvl="2" marL="13716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3pPr>
            <a:lvl4pPr indent="-317500" lvl="3" marL="18288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4pPr>
            <a:lvl5pPr indent="-317500" lvl="4" marL="22860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5pPr>
            <a:lvl6pPr indent="-317500" lvl="5" marL="27432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6pPr>
            <a:lvl7pPr indent="-317500" lvl="6" marL="32004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7pPr>
            <a:lvl8pPr indent="-317500" lvl="7" marL="36576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8pPr>
            <a:lvl9pPr indent="-317500" lvl="8" marL="4114800" rtl="0">
              <a:spcBef>
                <a:spcPts val="0"/>
              </a:spcBef>
              <a:spcAft>
                <a:spcPts val="0"/>
              </a:spcAft>
              <a:buClr>
                <a:schemeClr val="lt1"/>
              </a:buClr>
              <a:buSzPts val="1400"/>
              <a:buFont typeface="Carlito"/>
              <a:buChar char="■"/>
              <a:defRPr b="1">
                <a:solidFill>
                  <a:schemeClr val="lt1"/>
                </a:solidFill>
                <a:latin typeface="Carlito"/>
                <a:ea typeface="Carlito"/>
                <a:cs typeface="Carlito"/>
                <a:sym typeface="Carlito"/>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 name="Shape 107"/>
        <p:cNvGrpSpPr/>
        <p:nvPr/>
      </p:nvGrpSpPr>
      <p:grpSpPr>
        <a:xfrm>
          <a:off x="0" y="0"/>
          <a:ext cx="0" cy="0"/>
          <a:chOff x="0" y="0"/>
          <a:chExt cx="0" cy="0"/>
        </a:xfrm>
      </p:grpSpPr>
      <p:sp>
        <p:nvSpPr>
          <p:cNvPr id="108" name="Google Shape;108;p21"/>
          <p:cNvSpPr/>
          <p:nvPr>
            <p:ph idx="2" type="pic"/>
          </p:nvPr>
        </p:nvSpPr>
        <p:spPr>
          <a:xfrm>
            <a:off x="0" y="0"/>
            <a:ext cx="9144000" cy="5143500"/>
          </a:xfrm>
          <a:prstGeom prst="rect">
            <a:avLst/>
          </a:prstGeom>
          <a:noFill/>
          <a:ln>
            <a:noFill/>
          </a:ln>
        </p:spPr>
      </p:sp>
      <p:sp>
        <p:nvSpPr>
          <p:cNvPr id="109" name="Google Shape;109;p21"/>
          <p:cNvSpPr/>
          <p:nvPr/>
        </p:nvSpPr>
        <p:spPr>
          <a:xfrm>
            <a:off x="6080148" y="-619250"/>
            <a:ext cx="9126179" cy="2267196"/>
          </a:xfrm>
          <a:custGeom>
            <a:rect b="b" l="l" r="r" t="t"/>
            <a:pathLst>
              <a:path extrusionOk="0" h="4534391" w="22958942">
                <a:moveTo>
                  <a:pt x="0" y="0"/>
                </a:moveTo>
                <a:lnTo>
                  <a:pt x="22958941" y="0"/>
                </a:lnTo>
                <a:lnTo>
                  <a:pt x="22958941" y="4534391"/>
                </a:lnTo>
                <a:lnTo>
                  <a:pt x="0" y="4534391"/>
                </a:lnTo>
                <a:lnTo>
                  <a:pt x="0" y="0"/>
                </a:lnTo>
                <a:close/>
              </a:path>
            </a:pathLst>
          </a:custGeom>
          <a:blipFill rotWithShape="1">
            <a:blip r:embed="rId2">
              <a:alphaModFix/>
            </a:blip>
            <a:stretch>
              <a:fillRect b="0" l="0" r="0" t="0"/>
            </a:stretch>
          </a:blipFill>
          <a:ln>
            <a:noFill/>
          </a:ln>
        </p:spPr>
      </p:sp>
      <p:sp>
        <p:nvSpPr>
          <p:cNvPr id="110" name="Google Shape;110;p21"/>
          <p:cNvSpPr/>
          <p:nvPr/>
        </p:nvSpPr>
        <p:spPr>
          <a:xfrm>
            <a:off x="7527737" y="217433"/>
            <a:ext cx="1357338" cy="593836"/>
          </a:xfrm>
          <a:custGeom>
            <a:rect b="b" l="l" r="r" t="t"/>
            <a:pathLst>
              <a:path extrusionOk="0" h="1187671" w="2714676">
                <a:moveTo>
                  <a:pt x="0" y="0"/>
                </a:moveTo>
                <a:lnTo>
                  <a:pt x="2714676" y="0"/>
                </a:lnTo>
                <a:lnTo>
                  <a:pt x="2714676" y="1187670"/>
                </a:lnTo>
                <a:lnTo>
                  <a:pt x="0" y="1187670"/>
                </a:lnTo>
                <a:lnTo>
                  <a:pt x="0" y="0"/>
                </a:lnTo>
                <a:close/>
              </a:path>
            </a:pathLst>
          </a:custGeom>
          <a:blipFill rotWithShape="1">
            <a:blip r:embed="rId3">
              <a:alphaModFix/>
            </a:blip>
            <a:stretch>
              <a:fillRect b="0" l="0" r="0" t="0"/>
            </a:stretch>
          </a:blipFill>
          <a:ln>
            <a:noFill/>
          </a:ln>
        </p:spPr>
      </p:sp>
      <p:cxnSp>
        <p:nvCxnSpPr>
          <p:cNvPr id="111" name="Google Shape;111;p21"/>
          <p:cNvCxnSpPr/>
          <p:nvPr/>
        </p:nvCxnSpPr>
        <p:spPr>
          <a:xfrm>
            <a:off x="372404" y="4853040"/>
            <a:ext cx="2794200" cy="0"/>
          </a:xfrm>
          <a:prstGeom prst="straightConnector1">
            <a:avLst/>
          </a:prstGeom>
          <a:noFill/>
          <a:ln cap="flat" cmpd="sng" w="38100">
            <a:solidFill>
              <a:schemeClr val="lt1"/>
            </a:solidFill>
            <a:prstDash val="solid"/>
            <a:round/>
            <a:headEnd len="sm" w="sm" type="none"/>
            <a:tailEnd len="sm" w="sm" type="none"/>
          </a:ln>
        </p:spPr>
      </p:cxnSp>
      <p:sp>
        <p:nvSpPr>
          <p:cNvPr id="112" name="Google Shape;112;p21"/>
          <p:cNvSpPr txBox="1"/>
          <p:nvPr>
            <p:ph type="title"/>
          </p:nvPr>
        </p:nvSpPr>
        <p:spPr>
          <a:xfrm>
            <a:off x="278200" y="4032875"/>
            <a:ext cx="6805500" cy="6843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4000"/>
              <a:buFont typeface="League Spartan"/>
              <a:buNone/>
              <a:defRPr b="1" sz="4000">
                <a:solidFill>
                  <a:schemeClr val="lt1"/>
                </a:solidFill>
                <a:latin typeface="League Spartan"/>
                <a:ea typeface="League Spartan"/>
                <a:cs typeface="League Spartan"/>
                <a:sym typeface="League Spartan"/>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3" name="Shape 113"/>
        <p:cNvGrpSpPr/>
        <p:nvPr/>
      </p:nvGrpSpPr>
      <p:grpSpPr>
        <a:xfrm>
          <a:off x="0" y="0"/>
          <a:ext cx="0" cy="0"/>
          <a:chOff x="0" y="0"/>
          <a:chExt cx="0" cy="0"/>
        </a:xfrm>
      </p:grpSpPr>
      <p:sp>
        <p:nvSpPr>
          <p:cNvPr id="114" name="Google Shape;114;p22"/>
          <p:cNvSpPr/>
          <p:nvPr>
            <p:ph idx="2" type="pic"/>
          </p:nvPr>
        </p:nvSpPr>
        <p:spPr>
          <a:xfrm>
            <a:off x="3980100" y="-25650"/>
            <a:ext cx="5224500" cy="5204700"/>
          </a:xfrm>
          <a:prstGeom prst="rect">
            <a:avLst/>
          </a:prstGeom>
          <a:noFill/>
          <a:ln>
            <a:noFill/>
          </a:ln>
        </p:spPr>
      </p:sp>
      <p:sp>
        <p:nvSpPr>
          <p:cNvPr id="115" name="Google Shape;115;p22"/>
          <p:cNvSpPr/>
          <p:nvPr/>
        </p:nvSpPr>
        <p:spPr>
          <a:xfrm>
            <a:off x="-95700" y="-61050"/>
            <a:ext cx="4075800" cy="5275500"/>
          </a:xfrm>
          <a:prstGeom prst="rect">
            <a:avLst/>
          </a:prstGeom>
          <a:solidFill>
            <a:srgbClr val="003E7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 name="Google Shape;116;p22"/>
          <p:cNvSpPr/>
          <p:nvPr/>
        </p:nvSpPr>
        <p:spPr>
          <a:xfrm>
            <a:off x="368413" y="295964"/>
            <a:ext cx="1177838" cy="515304"/>
          </a:xfrm>
          <a:custGeom>
            <a:rect b="b" l="l" r="r" t="t"/>
            <a:pathLst>
              <a:path extrusionOk="0" h="1030608" w="2355676">
                <a:moveTo>
                  <a:pt x="0" y="0"/>
                </a:moveTo>
                <a:lnTo>
                  <a:pt x="2355676" y="0"/>
                </a:lnTo>
                <a:lnTo>
                  <a:pt x="2355676" y="1030608"/>
                </a:lnTo>
                <a:lnTo>
                  <a:pt x="0" y="1030608"/>
                </a:lnTo>
                <a:lnTo>
                  <a:pt x="0" y="0"/>
                </a:lnTo>
                <a:close/>
              </a:path>
            </a:pathLst>
          </a:custGeom>
          <a:blipFill rotWithShape="1">
            <a:blip r:embed="rId2">
              <a:alphaModFix/>
            </a:blip>
            <a:stretch>
              <a:fillRect b="0" l="0" r="0" t="0"/>
            </a:stretch>
          </a:blipFill>
          <a:ln>
            <a:noFill/>
          </a:ln>
        </p:spPr>
      </p:sp>
      <p:cxnSp>
        <p:nvCxnSpPr>
          <p:cNvPr id="117" name="Google Shape;117;p22"/>
          <p:cNvCxnSpPr/>
          <p:nvPr/>
        </p:nvCxnSpPr>
        <p:spPr>
          <a:xfrm>
            <a:off x="368432" y="3609314"/>
            <a:ext cx="2298600" cy="0"/>
          </a:xfrm>
          <a:prstGeom prst="straightConnector1">
            <a:avLst/>
          </a:prstGeom>
          <a:noFill/>
          <a:ln cap="flat" cmpd="sng" w="38100">
            <a:solidFill>
              <a:srgbClr val="FFFFFF"/>
            </a:solidFill>
            <a:prstDash val="solid"/>
            <a:round/>
            <a:headEnd len="sm" w="sm" type="none"/>
            <a:tailEnd len="sm" w="sm" type="none"/>
          </a:ln>
        </p:spPr>
      </p:cxnSp>
      <p:sp>
        <p:nvSpPr>
          <p:cNvPr id="118" name="Google Shape;118;p22"/>
          <p:cNvSpPr txBox="1"/>
          <p:nvPr/>
        </p:nvSpPr>
        <p:spPr>
          <a:xfrm>
            <a:off x="368413" y="1289988"/>
            <a:ext cx="40758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1" sz="4400">
              <a:latin typeface="League Spartan"/>
              <a:ea typeface="League Spartan"/>
              <a:cs typeface="League Spartan"/>
              <a:sym typeface="League Spartan"/>
            </a:endParaRPr>
          </a:p>
        </p:txBody>
      </p:sp>
      <p:sp>
        <p:nvSpPr>
          <p:cNvPr id="119" name="Google Shape;119;p22"/>
          <p:cNvSpPr txBox="1"/>
          <p:nvPr>
            <p:ph type="title"/>
          </p:nvPr>
        </p:nvSpPr>
        <p:spPr>
          <a:xfrm>
            <a:off x="296150" y="1254138"/>
            <a:ext cx="3073800" cy="2645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4400"/>
              <a:buFont typeface="League Spartan"/>
              <a:buNone/>
              <a:defRPr b="1" sz="4400">
                <a:solidFill>
                  <a:schemeClr val="lt1"/>
                </a:solidFill>
                <a:latin typeface="League Spartan"/>
                <a:ea typeface="League Spartan"/>
                <a:cs typeface="League Spartan"/>
                <a:sym typeface="League Spartan"/>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0"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hyperlink" Target="https://doi.org/10.1038/s41586-024-08375-z" TargetMode="External"/><Relationship Id="rId9" Type="http://schemas.openxmlformats.org/officeDocument/2006/relationships/hyperlink" Target="https://www.nature.com/articles/s41586-024-08375-z#ref-CR2" TargetMode="External"/><Relationship Id="rId5" Type="http://schemas.openxmlformats.org/officeDocument/2006/relationships/image" Target="../media/image1.png"/><Relationship Id="rId6" Type="http://schemas.openxmlformats.org/officeDocument/2006/relationships/hyperlink" Target="https://www.nature.com/articles/s41586-024-08375-z#ref-CR1" TargetMode="External"/><Relationship Id="rId7" Type="http://schemas.openxmlformats.org/officeDocument/2006/relationships/hyperlink" Target="https://www.nature.com/articles/s41586-024-08375-z#ref-CR2" TargetMode="External"/><Relationship Id="rId8" Type="http://schemas.openxmlformats.org/officeDocument/2006/relationships/hyperlink" Target="https://www.nature.com/articles/s41586-024-08375-z#ref-CR2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hyperlink" Target="https://environmentalintegrity.org/wp-content/uploads/2022/03/CWA-report-3.22.22.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10.png"/><Relationship Id="rId6"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3"/>
          <p:cNvPicPr preferRelativeResize="0"/>
          <p:nvPr/>
        </p:nvPicPr>
        <p:blipFill>
          <a:blip r:embed="rId3">
            <a:alphaModFix/>
          </a:blip>
          <a:stretch>
            <a:fillRect/>
          </a:stretch>
        </p:blipFill>
        <p:spPr>
          <a:xfrm>
            <a:off x="0" y="-951020"/>
            <a:ext cx="9144003" cy="6094520"/>
          </a:xfrm>
          <a:prstGeom prst="rect">
            <a:avLst/>
          </a:prstGeom>
          <a:noFill/>
          <a:ln>
            <a:noFill/>
          </a:ln>
        </p:spPr>
      </p:pic>
      <p:sp>
        <p:nvSpPr>
          <p:cNvPr id="125" name="Google Shape;125;p23"/>
          <p:cNvSpPr/>
          <p:nvPr/>
        </p:nvSpPr>
        <p:spPr>
          <a:xfrm>
            <a:off x="838200" y="-152400"/>
            <a:ext cx="3405550" cy="5295900"/>
          </a:xfrm>
          <a:prstGeom prst="flowChartOffpageConnector">
            <a:avLst/>
          </a:prstGeom>
          <a:solidFill>
            <a:srgbClr val="003E74">
              <a:alpha val="8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 name="Google Shape;126;p23"/>
          <p:cNvSpPr txBox="1"/>
          <p:nvPr>
            <p:ph type="title"/>
          </p:nvPr>
        </p:nvSpPr>
        <p:spPr>
          <a:xfrm>
            <a:off x="612375" y="783261"/>
            <a:ext cx="3800400" cy="195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chemeClr val="lt1"/>
                </a:solidFill>
                <a:latin typeface="League Spartan"/>
                <a:ea typeface="League Spartan"/>
                <a:cs typeface="League Spartan"/>
                <a:sym typeface="League Spartan"/>
              </a:rPr>
              <a:t>Why Does Stormwater Management Matter?</a:t>
            </a:r>
            <a:endParaRPr b="1" sz="2600">
              <a:solidFill>
                <a:schemeClr val="lt1"/>
              </a:solidFill>
              <a:latin typeface="League Spartan"/>
              <a:ea typeface="League Spartan"/>
              <a:cs typeface="League Spartan"/>
              <a:sym typeface="League Spartan"/>
            </a:endParaRPr>
          </a:p>
          <a:p>
            <a:pPr indent="0" lvl="0" marL="0" rtl="0" algn="ctr">
              <a:spcBef>
                <a:spcPts val="0"/>
              </a:spcBef>
              <a:spcAft>
                <a:spcPts val="0"/>
              </a:spcAft>
              <a:buNone/>
            </a:pPr>
            <a:r>
              <a:rPr b="1" i="1" lang="en" sz="2100">
                <a:solidFill>
                  <a:schemeClr val="lt1"/>
                </a:solidFill>
                <a:latin typeface="League Spartan"/>
                <a:ea typeface="League Spartan"/>
                <a:cs typeface="League Spartan"/>
                <a:sym typeface="League Spartan"/>
              </a:rPr>
              <a:t>Lessons from the Charles</a:t>
            </a:r>
            <a:endParaRPr b="1" i="1" sz="2100">
              <a:solidFill>
                <a:schemeClr val="lt1"/>
              </a:solidFill>
              <a:latin typeface="League Spartan"/>
              <a:ea typeface="League Spartan"/>
              <a:cs typeface="League Spartan"/>
              <a:sym typeface="League Spartan"/>
            </a:endParaRPr>
          </a:p>
        </p:txBody>
      </p:sp>
      <p:sp>
        <p:nvSpPr>
          <p:cNvPr id="127" name="Google Shape;127;p23"/>
          <p:cNvSpPr txBox="1"/>
          <p:nvPr>
            <p:ph idx="1" type="subTitle"/>
          </p:nvPr>
        </p:nvSpPr>
        <p:spPr>
          <a:xfrm>
            <a:off x="838200" y="3697068"/>
            <a:ext cx="34056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Carlito"/>
                <a:ea typeface="Carlito"/>
                <a:cs typeface="Carlito"/>
                <a:sym typeface="Carlito"/>
              </a:rPr>
              <a:t>Rainwater Readiness Workshop</a:t>
            </a:r>
            <a:endParaRPr b="1" sz="1800">
              <a:solidFill>
                <a:schemeClr val="lt1"/>
              </a:solidFill>
              <a:latin typeface="Carlito"/>
              <a:ea typeface="Carlito"/>
              <a:cs typeface="Carlito"/>
              <a:sym typeface="Carlito"/>
            </a:endParaRPr>
          </a:p>
          <a:p>
            <a:pPr indent="0" lvl="0" marL="0" rtl="0" algn="ctr">
              <a:spcBef>
                <a:spcPts val="0"/>
              </a:spcBef>
              <a:spcAft>
                <a:spcPts val="0"/>
              </a:spcAft>
              <a:buNone/>
            </a:pPr>
            <a:r>
              <a:t/>
            </a:r>
            <a:endParaRPr b="1" sz="1800">
              <a:solidFill>
                <a:schemeClr val="lt1"/>
              </a:solidFill>
              <a:latin typeface="Carlito"/>
              <a:ea typeface="Carlito"/>
              <a:cs typeface="Carlito"/>
              <a:sym typeface="Carlito"/>
            </a:endParaRPr>
          </a:p>
          <a:p>
            <a:pPr indent="0" lvl="0" marL="0" rtl="0" algn="ctr">
              <a:spcBef>
                <a:spcPts val="0"/>
              </a:spcBef>
              <a:spcAft>
                <a:spcPts val="0"/>
              </a:spcAft>
              <a:buNone/>
            </a:pPr>
            <a:r>
              <a:rPr b="1" lang="en" sz="1500">
                <a:solidFill>
                  <a:schemeClr val="lt1"/>
                </a:solidFill>
                <a:latin typeface="Carlito"/>
                <a:ea typeface="Carlito"/>
                <a:cs typeface="Carlito"/>
                <a:sym typeface="Carlito"/>
              </a:rPr>
              <a:t>Max Rome, PhD</a:t>
            </a:r>
            <a:endParaRPr b="1" sz="1500">
              <a:solidFill>
                <a:schemeClr val="lt1"/>
              </a:solidFill>
              <a:latin typeface="Carlito"/>
              <a:ea typeface="Carlito"/>
              <a:cs typeface="Carlito"/>
              <a:sym typeface="Carlito"/>
            </a:endParaRPr>
          </a:p>
          <a:p>
            <a:pPr indent="0" lvl="0" marL="0" rtl="0" algn="ctr">
              <a:spcBef>
                <a:spcPts val="0"/>
              </a:spcBef>
              <a:spcAft>
                <a:spcPts val="0"/>
              </a:spcAft>
              <a:buNone/>
            </a:pPr>
            <a:r>
              <a:rPr b="1" lang="en" sz="1500">
                <a:solidFill>
                  <a:schemeClr val="lt1"/>
                </a:solidFill>
                <a:latin typeface="Carlito"/>
                <a:ea typeface="Carlito"/>
                <a:cs typeface="Carlito"/>
                <a:sym typeface="Carlito"/>
              </a:rPr>
              <a:t>mrome@CRWA.org</a:t>
            </a:r>
            <a:endParaRPr b="1" sz="1500">
              <a:solidFill>
                <a:schemeClr val="lt1"/>
              </a:solidFill>
              <a:latin typeface="Carlito"/>
              <a:ea typeface="Carlito"/>
              <a:cs typeface="Carlito"/>
              <a:sym typeface="Carlito"/>
            </a:endParaRPr>
          </a:p>
          <a:p>
            <a:pPr indent="0" lvl="0" marL="0" rtl="0" algn="ctr">
              <a:spcBef>
                <a:spcPts val="0"/>
              </a:spcBef>
              <a:spcAft>
                <a:spcPts val="0"/>
              </a:spcAft>
              <a:buNone/>
            </a:pPr>
            <a:r>
              <a:rPr b="1" lang="en" sz="1500">
                <a:solidFill>
                  <a:schemeClr val="lt1"/>
                </a:solidFill>
                <a:latin typeface="Carlito"/>
                <a:ea typeface="Carlito"/>
                <a:cs typeface="Carlito"/>
                <a:sym typeface="Carlito"/>
              </a:rPr>
              <a:t>9.25</a:t>
            </a:r>
            <a:r>
              <a:rPr b="1" lang="en" sz="1500">
                <a:solidFill>
                  <a:schemeClr val="lt1"/>
                </a:solidFill>
                <a:latin typeface="Carlito"/>
                <a:ea typeface="Carlito"/>
                <a:cs typeface="Carlito"/>
                <a:sym typeface="Carlito"/>
              </a:rPr>
              <a:t>, 2025 </a:t>
            </a:r>
            <a:endParaRPr b="1" sz="1500">
              <a:solidFill>
                <a:schemeClr val="lt1"/>
              </a:solidFill>
              <a:latin typeface="Carlito"/>
              <a:ea typeface="Carlito"/>
              <a:cs typeface="Carlito"/>
              <a:sym typeface="Carlito"/>
            </a:endParaRPr>
          </a:p>
        </p:txBody>
      </p:sp>
      <p:sp>
        <p:nvSpPr>
          <p:cNvPr id="128" name="Google Shape;128;p23"/>
          <p:cNvSpPr txBox="1"/>
          <p:nvPr>
            <p:ph idx="2" type="subTitle"/>
          </p:nvPr>
        </p:nvSpPr>
        <p:spPr>
          <a:xfrm>
            <a:off x="1540216" y="127225"/>
            <a:ext cx="2085900" cy="53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Carlito"/>
                <a:ea typeface="Carlito"/>
                <a:cs typeface="Carlito"/>
                <a:sym typeface="Carlito"/>
              </a:rPr>
              <a:t>CHARLES RIVER WATERSHED ASSOCIATION</a:t>
            </a:r>
            <a:endParaRPr b="1" sz="1800">
              <a:solidFill>
                <a:schemeClr val="lt1"/>
              </a:solidFill>
              <a:latin typeface="Carlito"/>
              <a:ea typeface="Carlito"/>
              <a:cs typeface="Carlito"/>
              <a:sym typeface="Carlito"/>
            </a:endParaRPr>
          </a:p>
        </p:txBody>
      </p:sp>
      <p:cxnSp>
        <p:nvCxnSpPr>
          <p:cNvPr id="129" name="Google Shape;129;p23"/>
          <p:cNvCxnSpPr/>
          <p:nvPr/>
        </p:nvCxnSpPr>
        <p:spPr>
          <a:xfrm>
            <a:off x="1543220" y="933200"/>
            <a:ext cx="2085900" cy="0"/>
          </a:xfrm>
          <a:prstGeom prst="straightConnector1">
            <a:avLst/>
          </a:prstGeom>
          <a:noFill/>
          <a:ln cap="flat" cmpd="sng" w="28575">
            <a:solidFill>
              <a:schemeClr val="lt1"/>
            </a:solidFill>
            <a:prstDash val="solid"/>
            <a:round/>
            <a:headEnd len="med" w="med" type="none"/>
            <a:tailEnd len="med" w="med" type="none"/>
          </a:ln>
        </p:spPr>
      </p:cxnSp>
      <p:cxnSp>
        <p:nvCxnSpPr>
          <p:cNvPr id="130" name="Google Shape;130;p23"/>
          <p:cNvCxnSpPr/>
          <p:nvPr/>
        </p:nvCxnSpPr>
        <p:spPr>
          <a:xfrm>
            <a:off x="1540216" y="2932200"/>
            <a:ext cx="20859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2"/>
          <p:cNvSpPr txBox="1"/>
          <p:nvPr/>
        </p:nvSpPr>
        <p:spPr>
          <a:xfrm>
            <a:off x="92785" y="47614"/>
            <a:ext cx="69705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000">
                <a:solidFill>
                  <a:schemeClr val="lt1"/>
                </a:solidFill>
                <a:latin typeface="Montserrat SemiBold"/>
                <a:ea typeface="Montserrat SemiBold"/>
                <a:cs typeface="Montserrat SemiBold"/>
                <a:sym typeface="Montserrat SemiBold"/>
              </a:rPr>
              <a:t>Changes to Hydrology</a:t>
            </a:r>
            <a:endParaRPr sz="3000">
              <a:solidFill>
                <a:schemeClr val="lt1"/>
              </a:solidFill>
              <a:latin typeface="Montserrat SemiBold"/>
              <a:ea typeface="Montserrat SemiBold"/>
              <a:cs typeface="Montserrat SemiBold"/>
              <a:sym typeface="Montserrat SemiBold"/>
            </a:endParaRPr>
          </a:p>
        </p:txBody>
      </p:sp>
      <p:grpSp>
        <p:nvGrpSpPr>
          <p:cNvPr id="219" name="Google Shape;219;p32"/>
          <p:cNvGrpSpPr/>
          <p:nvPr/>
        </p:nvGrpSpPr>
        <p:grpSpPr>
          <a:xfrm>
            <a:off x="46301" y="1268024"/>
            <a:ext cx="9051374" cy="3459310"/>
            <a:chOff x="188661" y="1898289"/>
            <a:chExt cx="11738262" cy="4426500"/>
          </a:xfrm>
        </p:grpSpPr>
        <p:pic>
          <p:nvPicPr>
            <p:cNvPr id="220" name="Google Shape;220;p32"/>
            <p:cNvPicPr preferRelativeResize="0"/>
            <p:nvPr/>
          </p:nvPicPr>
          <p:blipFill rotWithShape="1">
            <a:blip r:embed="rId3">
              <a:alphaModFix/>
            </a:blip>
            <a:srcRect b="0" l="0" r="0" t="0"/>
            <a:stretch/>
          </p:blipFill>
          <p:spPr>
            <a:xfrm>
              <a:off x="6095984" y="1911185"/>
              <a:ext cx="5830939" cy="4400693"/>
            </a:xfrm>
            <a:prstGeom prst="rect">
              <a:avLst/>
            </a:prstGeom>
            <a:noFill/>
            <a:ln>
              <a:noFill/>
            </a:ln>
          </p:spPr>
        </p:pic>
        <p:pic>
          <p:nvPicPr>
            <p:cNvPr id="221" name="Google Shape;221;p32"/>
            <p:cNvPicPr preferRelativeResize="0"/>
            <p:nvPr/>
          </p:nvPicPr>
          <p:blipFill rotWithShape="1">
            <a:blip r:embed="rId4">
              <a:alphaModFix/>
            </a:blip>
            <a:srcRect b="0" l="0" r="0" t="0"/>
            <a:stretch/>
          </p:blipFill>
          <p:spPr>
            <a:xfrm>
              <a:off x="188661" y="1898289"/>
              <a:ext cx="5830943" cy="4426500"/>
            </a:xfrm>
            <a:prstGeom prst="rect">
              <a:avLst/>
            </a:prstGeom>
            <a:noFill/>
            <a:ln>
              <a:noFill/>
            </a:ln>
          </p:spPr>
        </p:pic>
      </p:grpSp>
      <p:sp>
        <p:nvSpPr>
          <p:cNvPr id="222" name="Google Shape;222;p32"/>
          <p:cNvSpPr txBox="1"/>
          <p:nvPr/>
        </p:nvSpPr>
        <p:spPr>
          <a:xfrm>
            <a:off x="0" y="0"/>
            <a:ext cx="9144000" cy="786000"/>
          </a:xfrm>
          <a:prstGeom prst="rect">
            <a:avLst/>
          </a:prstGeom>
          <a:solidFill>
            <a:srgbClr val="00A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chemeClr val="lt1"/>
                </a:solidFill>
                <a:latin typeface="League Spartan"/>
                <a:ea typeface="League Spartan"/>
                <a:cs typeface="League Spartan"/>
                <a:sym typeface="League Spartan"/>
              </a:rPr>
              <a:t>STORMWATER 101</a:t>
            </a:r>
            <a:endParaRPr b="1" sz="3600">
              <a:solidFill>
                <a:schemeClr val="lt1"/>
              </a:solidFill>
              <a:latin typeface="League Spartan"/>
              <a:ea typeface="League Spartan"/>
              <a:cs typeface="League Spartan"/>
              <a:sym typeface="League Spart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txBox="1"/>
          <p:nvPr/>
        </p:nvSpPr>
        <p:spPr>
          <a:xfrm>
            <a:off x="0" y="0"/>
            <a:ext cx="9144000" cy="786000"/>
          </a:xfrm>
          <a:prstGeom prst="rect">
            <a:avLst/>
          </a:prstGeom>
          <a:solidFill>
            <a:srgbClr val="00A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chemeClr val="lt1"/>
                </a:solidFill>
                <a:latin typeface="League Spartan"/>
                <a:ea typeface="League Spartan"/>
                <a:cs typeface="League Spartan"/>
                <a:sym typeface="League Spartan"/>
              </a:rPr>
              <a:t>STORMWATER SOLUTIONS</a:t>
            </a:r>
            <a:endParaRPr b="1" sz="3600">
              <a:solidFill>
                <a:schemeClr val="lt1"/>
              </a:solidFill>
              <a:latin typeface="League Spartan"/>
              <a:ea typeface="League Spartan"/>
              <a:cs typeface="League Spartan"/>
              <a:sym typeface="League Spartan"/>
            </a:endParaRPr>
          </a:p>
        </p:txBody>
      </p:sp>
      <p:pic>
        <p:nvPicPr>
          <p:cNvPr id="228" name="Google Shape;228;p33"/>
          <p:cNvPicPr preferRelativeResize="0"/>
          <p:nvPr/>
        </p:nvPicPr>
        <p:blipFill>
          <a:blip r:embed="rId3">
            <a:alphaModFix/>
          </a:blip>
          <a:stretch>
            <a:fillRect/>
          </a:stretch>
        </p:blipFill>
        <p:spPr>
          <a:xfrm>
            <a:off x="4736459" y="1129308"/>
            <a:ext cx="4167420" cy="3499324"/>
          </a:xfrm>
          <a:prstGeom prst="rect">
            <a:avLst/>
          </a:prstGeom>
          <a:noFill/>
          <a:ln>
            <a:noFill/>
          </a:ln>
        </p:spPr>
      </p:pic>
      <p:pic>
        <p:nvPicPr>
          <p:cNvPr id="229" name="Google Shape;229;p33"/>
          <p:cNvPicPr preferRelativeResize="0"/>
          <p:nvPr/>
        </p:nvPicPr>
        <p:blipFill>
          <a:blip r:embed="rId4">
            <a:alphaModFix/>
          </a:blip>
          <a:stretch>
            <a:fillRect/>
          </a:stretch>
        </p:blipFill>
        <p:spPr>
          <a:xfrm>
            <a:off x="215900" y="1234733"/>
            <a:ext cx="4431658" cy="3325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descr="A sunset over a body of water&#10;&#10;Description automatically generated" id="234" name="Google Shape;234;p34"/>
          <p:cNvPicPr preferRelativeResize="0"/>
          <p:nvPr/>
        </p:nvPicPr>
        <p:blipFill rotWithShape="1">
          <a:blip r:embed="rId3">
            <a:alphaModFix/>
          </a:blip>
          <a:srcRect b="4897" l="-4735" r="36200" t="0"/>
          <a:stretch/>
        </p:blipFill>
        <p:spPr>
          <a:xfrm>
            <a:off x="3343925" y="-149475"/>
            <a:ext cx="5800074" cy="5372248"/>
          </a:xfrm>
          <a:prstGeom prst="rect">
            <a:avLst/>
          </a:prstGeom>
          <a:noFill/>
          <a:ln>
            <a:noFill/>
          </a:ln>
        </p:spPr>
      </p:pic>
      <p:sp>
        <p:nvSpPr>
          <p:cNvPr id="235" name="Google Shape;235;p34"/>
          <p:cNvSpPr txBox="1"/>
          <p:nvPr>
            <p:ph type="title"/>
          </p:nvPr>
        </p:nvSpPr>
        <p:spPr>
          <a:xfrm>
            <a:off x="157375" y="1975800"/>
            <a:ext cx="3433500" cy="119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4"/>
          <p:cNvPicPr preferRelativeResize="0"/>
          <p:nvPr/>
        </p:nvPicPr>
        <p:blipFill rotWithShape="1">
          <a:blip r:embed="rId3">
            <a:alphaModFix/>
          </a:blip>
          <a:srcRect b="7976" l="0" r="0" t="7968"/>
          <a:stretch/>
        </p:blipFill>
        <p:spPr>
          <a:xfrm>
            <a:off x="0" y="0"/>
            <a:ext cx="9144001" cy="5763076"/>
          </a:xfrm>
          <a:prstGeom prst="rect">
            <a:avLst/>
          </a:prstGeom>
          <a:noFill/>
          <a:ln>
            <a:noFill/>
          </a:ln>
        </p:spPr>
      </p:pic>
      <p:sp>
        <p:nvSpPr>
          <p:cNvPr id="136" name="Google Shape;136;p24"/>
          <p:cNvSpPr txBox="1"/>
          <p:nvPr/>
        </p:nvSpPr>
        <p:spPr>
          <a:xfrm>
            <a:off x="0" y="0"/>
            <a:ext cx="9144000" cy="964500"/>
          </a:xfrm>
          <a:prstGeom prst="rect">
            <a:avLst/>
          </a:prstGeom>
          <a:solidFill>
            <a:srgbClr val="00A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chemeClr val="lt1"/>
                </a:solidFill>
                <a:latin typeface="League Spartan"/>
                <a:ea typeface="League Spartan"/>
                <a:cs typeface="League Spartan"/>
                <a:sym typeface="League Spartan"/>
              </a:rPr>
              <a:t>WHY DO WE CARE?</a:t>
            </a:r>
            <a:endParaRPr b="1" sz="3600">
              <a:solidFill>
                <a:schemeClr val="lt1"/>
              </a:solidFill>
              <a:latin typeface="League Spartan"/>
              <a:ea typeface="League Spartan"/>
              <a:cs typeface="League Spartan"/>
              <a:sym typeface="League Spart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5"/>
          <p:cNvSpPr txBox="1"/>
          <p:nvPr/>
        </p:nvSpPr>
        <p:spPr>
          <a:xfrm>
            <a:off x="0" y="0"/>
            <a:ext cx="9144000" cy="964500"/>
          </a:xfrm>
          <a:prstGeom prst="rect">
            <a:avLst/>
          </a:prstGeom>
          <a:solidFill>
            <a:srgbClr val="00A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chemeClr val="lt1"/>
                </a:solidFill>
                <a:latin typeface="League Spartan"/>
                <a:ea typeface="League Spartan"/>
                <a:cs typeface="League Spartan"/>
                <a:sym typeface="League Spartan"/>
              </a:rPr>
              <a:t>WHY DO WE CARE?</a:t>
            </a:r>
            <a:endParaRPr b="1" sz="3600">
              <a:solidFill>
                <a:schemeClr val="lt1"/>
              </a:solidFill>
              <a:latin typeface="League Spartan"/>
              <a:ea typeface="League Spartan"/>
              <a:cs typeface="League Spartan"/>
              <a:sym typeface="League Spartan"/>
            </a:endParaRPr>
          </a:p>
        </p:txBody>
      </p:sp>
      <p:pic>
        <p:nvPicPr>
          <p:cNvPr id="142" name="Google Shape;142;p25"/>
          <p:cNvPicPr preferRelativeResize="0"/>
          <p:nvPr/>
        </p:nvPicPr>
        <p:blipFill>
          <a:blip r:embed="rId3">
            <a:alphaModFix/>
          </a:blip>
          <a:stretch>
            <a:fillRect/>
          </a:stretch>
        </p:blipFill>
        <p:spPr>
          <a:xfrm>
            <a:off x="4227382" y="1102333"/>
            <a:ext cx="4751319" cy="1939475"/>
          </a:xfrm>
          <a:prstGeom prst="rect">
            <a:avLst/>
          </a:prstGeom>
          <a:noFill/>
          <a:ln>
            <a:noFill/>
          </a:ln>
        </p:spPr>
      </p:pic>
      <p:sp>
        <p:nvSpPr>
          <p:cNvPr id="143" name="Google Shape;143;p25"/>
          <p:cNvSpPr txBox="1"/>
          <p:nvPr/>
        </p:nvSpPr>
        <p:spPr>
          <a:xfrm>
            <a:off x="234625" y="3633275"/>
            <a:ext cx="3469200" cy="130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50">
                <a:solidFill>
                  <a:srgbClr val="222222"/>
                </a:solidFill>
                <a:highlight>
                  <a:srgbClr val="FFE599"/>
                </a:highlight>
                <a:latin typeface="Times New Roman"/>
                <a:ea typeface="Times New Roman"/>
                <a:cs typeface="Times New Roman"/>
                <a:sym typeface="Times New Roman"/>
              </a:rPr>
              <a:t>85% decline for freshwater species since 1970</a:t>
            </a:r>
            <a:endParaRPr>
              <a:highlight>
                <a:srgbClr val="FFE599"/>
              </a:highlight>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sz="900">
                <a:latin typeface="Roboto"/>
                <a:ea typeface="Roboto"/>
                <a:cs typeface="Roboto"/>
                <a:sym typeface="Roboto"/>
              </a:rPr>
              <a:t>Reference:</a:t>
            </a:r>
            <a:endParaRPr sz="900">
              <a:latin typeface="Roboto"/>
              <a:ea typeface="Roboto"/>
              <a:cs typeface="Roboto"/>
              <a:sym typeface="Roboto"/>
            </a:endParaRPr>
          </a:p>
          <a:p>
            <a:pPr indent="0" lvl="0" marL="0" rtl="0" algn="l">
              <a:spcBef>
                <a:spcPts val="0"/>
              </a:spcBef>
              <a:spcAft>
                <a:spcPts val="0"/>
              </a:spcAft>
              <a:buNone/>
            </a:pPr>
            <a:r>
              <a:rPr lang="en" sz="600">
                <a:solidFill>
                  <a:srgbClr val="222222"/>
                </a:solidFill>
                <a:highlight>
                  <a:srgbClr val="FFFFFF"/>
                </a:highlight>
                <a:latin typeface="Roboto"/>
                <a:ea typeface="Roboto"/>
                <a:cs typeface="Roboto"/>
                <a:sym typeface="Roboto"/>
              </a:rPr>
              <a:t>Sayer, C.A., Fernando, E., Jimenez, R.R. </a:t>
            </a:r>
            <a:r>
              <a:rPr i="1" lang="en" sz="600">
                <a:solidFill>
                  <a:srgbClr val="222222"/>
                </a:solidFill>
                <a:highlight>
                  <a:srgbClr val="FFFFFF"/>
                </a:highlight>
                <a:latin typeface="Roboto"/>
                <a:ea typeface="Roboto"/>
                <a:cs typeface="Roboto"/>
                <a:sym typeface="Roboto"/>
              </a:rPr>
              <a:t>et al.</a:t>
            </a:r>
            <a:r>
              <a:rPr lang="en" sz="600">
                <a:solidFill>
                  <a:srgbClr val="222222"/>
                </a:solidFill>
                <a:highlight>
                  <a:srgbClr val="FFFFFF"/>
                </a:highlight>
                <a:latin typeface="Roboto"/>
                <a:ea typeface="Roboto"/>
                <a:cs typeface="Roboto"/>
                <a:sym typeface="Roboto"/>
              </a:rPr>
              <a:t> One-quarter of freshwater fauna threatened with extinction. </a:t>
            </a:r>
            <a:r>
              <a:rPr i="1" lang="en" sz="600">
                <a:solidFill>
                  <a:srgbClr val="222222"/>
                </a:solidFill>
                <a:highlight>
                  <a:srgbClr val="FFFFFF"/>
                </a:highlight>
                <a:latin typeface="Roboto"/>
                <a:ea typeface="Roboto"/>
                <a:cs typeface="Roboto"/>
                <a:sym typeface="Roboto"/>
              </a:rPr>
              <a:t>Nature</a:t>
            </a:r>
            <a:r>
              <a:rPr lang="en" sz="600">
                <a:solidFill>
                  <a:srgbClr val="222222"/>
                </a:solidFill>
                <a:highlight>
                  <a:srgbClr val="FFFFFF"/>
                </a:highlight>
                <a:latin typeface="Roboto"/>
                <a:ea typeface="Roboto"/>
                <a:cs typeface="Roboto"/>
                <a:sym typeface="Roboto"/>
              </a:rPr>
              <a:t> 638, 138–145 (2025). </a:t>
            </a:r>
            <a:r>
              <a:rPr lang="en" sz="600" u="sng">
                <a:solidFill>
                  <a:schemeClr val="hlink"/>
                </a:solidFill>
                <a:highlight>
                  <a:srgbClr val="FFFFFF"/>
                </a:highlight>
                <a:latin typeface="Roboto"/>
                <a:ea typeface="Roboto"/>
                <a:cs typeface="Roboto"/>
                <a:sym typeface="Roboto"/>
                <a:hlinkClick r:id="rId4"/>
              </a:rPr>
              <a:t>https://doi.org/10.1038/s41586-024-08375-z</a:t>
            </a:r>
            <a:endParaRPr sz="600">
              <a:solidFill>
                <a:srgbClr val="222222"/>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600">
              <a:solidFill>
                <a:srgbClr val="222222"/>
              </a:solidFill>
              <a:highlight>
                <a:srgbClr val="FFFFFF"/>
              </a:highlight>
              <a:latin typeface="Roboto"/>
              <a:ea typeface="Roboto"/>
              <a:cs typeface="Roboto"/>
              <a:sym typeface="Roboto"/>
            </a:endParaRPr>
          </a:p>
          <a:p>
            <a:pPr indent="0" lvl="0" marL="0" rtl="0" algn="l">
              <a:spcBef>
                <a:spcPts val="0"/>
              </a:spcBef>
              <a:spcAft>
                <a:spcPts val="0"/>
              </a:spcAft>
              <a:buNone/>
            </a:pPr>
            <a:r>
              <a:rPr lang="en" sz="600">
                <a:solidFill>
                  <a:srgbClr val="222222"/>
                </a:solidFill>
                <a:highlight>
                  <a:srgbClr val="FFFFFF"/>
                </a:highlight>
                <a:latin typeface="Roboto"/>
                <a:ea typeface="Roboto"/>
                <a:cs typeface="Roboto"/>
                <a:sym typeface="Roboto"/>
              </a:rPr>
              <a:t>WWF (2024) Living Planet Report 2024 - A System in Peril. WWF, Gland, Switzerland.</a:t>
            </a:r>
            <a:endParaRPr sz="600">
              <a:solidFill>
                <a:srgbClr val="222222"/>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600">
              <a:solidFill>
                <a:srgbClr val="222222"/>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600">
              <a:solidFill>
                <a:srgbClr val="222222"/>
              </a:solidFill>
              <a:highlight>
                <a:srgbClr val="FFFFFF"/>
              </a:highlight>
              <a:latin typeface="Roboto"/>
              <a:ea typeface="Roboto"/>
              <a:cs typeface="Roboto"/>
              <a:sym typeface="Roboto"/>
            </a:endParaRPr>
          </a:p>
        </p:txBody>
      </p:sp>
      <p:sp>
        <p:nvSpPr>
          <p:cNvPr id="144" name="Google Shape;144;p25"/>
          <p:cNvSpPr txBox="1"/>
          <p:nvPr/>
        </p:nvSpPr>
        <p:spPr>
          <a:xfrm>
            <a:off x="378700" y="1155129"/>
            <a:ext cx="346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oboto"/>
                <a:ea typeface="Roboto"/>
                <a:cs typeface="Roboto"/>
                <a:sym typeface="Roboto"/>
              </a:rPr>
              <a:t>Living Planet Index for Freshwater</a:t>
            </a:r>
            <a:endParaRPr>
              <a:latin typeface="Roboto"/>
              <a:ea typeface="Roboto"/>
              <a:cs typeface="Roboto"/>
              <a:sym typeface="Roboto"/>
            </a:endParaRPr>
          </a:p>
        </p:txBody>
      </p:sp>
      <p:grpSp>
        <p:nvGrpSpPr>
          <p:cNvPr id="145" name="Google Shape;145;p25"/>
          <p:cNvGrpSpPr/>
          <p:nvPr/>
        </p:nvGrpSpPr>
        <p:grpSpPr>
          <a:xfrm>
            <a:off x="106399" y="1609556"/>
            <a:ext cx="4102525" cy="1939461"/>
            <a:chOff x="174275" y="1473804"/>
            <a:chExt cx="4102525" cy="1939461"/>
          </a:xfrm>
        </p:grpSpPr>
        <p:pic>
          <p:nvPicPr>
            <p:cNvPr id="146" name="Google Shape;146;p25"/>
            <p:cNvPicPr preferRelativeResize="0"/>
            <p:nvPr/>
          </p:nvPicPr>
          <p:blipFill>
            <a:blip r:embed="rId5">
              <a:alphaModFix/>
            </a:blip>
            <a:stretch>
              <a:fillRect/>
            </a:stretch>
          </p:blipFill>
          <p:spPr>
            <a:xfrm>
              <a:off x="174275" y="1473804"/>
              <a:ext cx="3543101" cy="1939461"/>
            </a:xfrm>
            <a:prstGeom prst="rect">
              <a:avLst/>
            </a:prstGeom>
            <a:noFill/>
            <a:ln>
              <a:noFill/>
            </a:ln>
          </p:spPr>
        </p:pic>
        <p:sp>
          <p:nvSpPr>
            <p:cNvPr id="147" name="Google Shape;147;p25"/>
            <p:cNvSpPr txBox="1"/>
            <p:nvPr/>
          </p:nvSpPr>
          <p:spPr>
            <a:xfrm>
              <a:off x="3009900" y="2693991"/>
              <a:ext cx="1266900" cy="467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a:solidFill>
                    <a:schemeClr val="accent5"/>
                  </a:solidFill>
                </a:rPr>
                <a:t>- </a:t>
              </a:r>
              <a:r>
                <a:rPr b="1" lang="en">
                  <a:solidFill>
                    <a:schemeClr val="accent5"/>
                  </a:solidFill>
                </a:rPr>
                <a:t>85%</a:t>
              </a:r>
              <a:endParaRPr b="1">
                <a:solidFill>
                  <a:schemeClr val="accent5"/>
                </a:solidFill>
              </a:endParaRPr>
            </a:p>
          </p:txBody>
        </p:sp>
      </p:grpSp>
      <p:sp>
        <p:nvSpPr>
          <p:cNvPr id="148" name="Google Shape;148;p25"/>
          <p:cNvSpPr txBox="1"/>
          <p:nvPr/>
        </p:nvSpPr>
        <p:spPr>
          <a:xfrm>
            <a:off x="4227375" y="2995675"/>
            <a:ext cx="4453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50">
                <a:solidFill>
                  <a:srgbClr val="222222"/>
                </a:solidFill>
                <a:highlight>
                  <a:srgbClr val="FFE599"/>
                </a:highlight>
                <a:latin typeface="Times New Roman"/>
                <a:ea typeface="Times New Roman"/>
                <a:cs typeface="Times New Roman"/>
                <a:sym typeface="Times New Roman"/>
              </a:rPr>
              <a:t>Freshwaters support over 10% of all known species</a:t>
            </a:r>
            <a:r>
              <a:rPr lang="en" sz="1350">
                <a:solidFill>
                  <a:srgbClr val="222222"/>
                </a:solidFill>
                <a:highlight>
                  <a:srgbClr val="FFFFFF"/>
                </a:highlight>
                <a:latin typeface="Times New Roman"/>
                <a:ea typeface="Times New Roman"/>
                <a:cs typeface="Times New Roman"/>
                <a:sym typeface="Times New Roman"/>
              </a:rPr>
              <a:t>, including approximately one-third of vertebrates and one-half of fishes, </a:t>
            </a:r>
            <a:r>
              <a:rPr lang="en" sz="1350">
                <a:solidFill>
                  <a:srgbClr val="222222"/>
                </a:solidFill>
                <a:highlight>
                  <a:srgbClr val="FFE599"/>
                </a:highlight>
                <a:latin typeface="Times New Roman"/>
                <a:ea typeface="Times New Roman"/>
                <a:cs typeface="Times New Roman"/>
                <a:sym typeface="Times New Roman"/>
              </a:rPr>
              <a:t>while only covering less than 1% of the surface of the Earth</a:t>
            </a:r>
            <a:r>
              <a:rPr lang="en" sz="1000" u="sng">
                <a:solidFill>
                  <a:srgbClr val="006699"/>
                </a:solidFill>
                <a:highlight>
                  <a:srgbClr val="FFFFFF"/>
                </a:highlight>
                <a:latin typeface="Times New Roman"/>
                <a:ea typeface="Times New Roman"/>
                <a:cs typeface="Times New Roman"/>
                <a:sym typeface="Times New Roman"/>
                <a:hlinkClick r:id="rId6">
                  <a:extLst>
                    <a:ext uri="{A12FA001-AC4F-418D-AE19-62706E023703}">
                      <ahyp:hlinkClr val="tx"/>
                    </a:ext>
                  </a:extLst>
                </a:hlinkClick>
              </a:rPr>
              <a:t>1</a:t>
            </a:r>
            <a:r>
              <a:rPr lang="en" sz="1350">
                <a:solidFill>
                  <a:srgbClr val="222222"/>
                </a:solidFill>
                <a:highlight>
                  <a:srgbClr val="FFFFFF"/>
                </a:highlight>
                <a:latin typeface="Times New Roman"/>
                <a:ea typeface="Times New Roman"/>
                <a:cs typeface="Times New Roman"/>
                <a:sym typeface="Times New Roman"/>
              </a:rPr>
              <a:t>. This diversity of freshwater species provides essential ecosystem services (such as nutrient cycling, flood control and climate change mitigation</a:t>
            </a:r>
            <a:r>
              <a:rPr lang="en" sz="1000" u="sng">
                <a:solidFill>
                  <a:srgbClr val="006699"/>
                </a:solidFill>
                <a:highlight>
                  <a:srgbClr val="FFFFFF"/>
                </a:highlight>
                <a:latin typeface="Times New Roman"/>
                <a:ea typeface="Times New Roman"/>
                <a:cs typeface="Times New Roman"/>
                <a:sym typeface="Times New Roman"/>
                <a:hlinkClick r:id="rId7">
                  <a:extLst>
                    <a:ext uri="{A12FA001-AC4F-418D-AE19-62706E023703}">
                      <ahyp:hlinkClr val="tx"/>
                    </a:ext>
                  </a:extLst>
                </a:hlinkClick>
              </a:rPr>
              <a:t>2</a:t>
            </a:r>
            <a:r>
              <a:rPr lang="en" sz="1350">
                <a:solidFill>
                  <a:srgbClr val="222222"/>
                </a:solidFill>
                <a:highlight>
                  <a:srgbClr val="FFFFFF"/>
                </a:highlight>
                <a:latin typeface="Times New Roman"/>
                <a:ea typeface="Times New Roman"/>
                <a:cs typeface="Times New Roman"/>
                <a:sym typeface="Times New Roman"/>
              </a:rPr>
              <a:t>), can be used as bioindicators of wetland quality</a:t>
            </a:r>
            <a:r>
              <a:rPr lang="en" sz="1000" u="sng">
                <a:solidFill>
                  <a:srgbClr val="006699"/>
                </a:solidFill>
                <a:highlight>
                  <a:srgbClr val="FFFFFF"/>
                </a:highlight>
                <a:latin typeface="Times New Roman"/>
                <a:ea typeface="Times New Roman"/>
                <a:cs typeface="Times New Roman"/>
                <a:sym typeface="Times New Roman"/>
                <a:hlinkClick r:id="rId8">
                  <a:extLst>
                    <a:ext uri="{A12FA001-AC4F-418D-AE19-62706E023703}">
                      <ahyp:hlinkClr val="tx"/>
                    </a:ext>
                  </a:extLst>
                </a:hlinkClick>
              </a:rPr>
              <a:t>24</a:t>
            </a:r>
            <a:r>
              <a:rPr lang="en" sz="1350">
                <a:solidFill>
                  <a:srgbClr val="222222"/>
                </a:solidFill>
                <a:highlight>
                  <a:srgbClr val="FFFFFF"/>
                </a:highlight>
                <a:latin typeface="Times New Roman"/>
                <a:ea typeface="Times New Roman"/>
                <a:cs typeface="Times New Roman"/>
                <a:sym typeface="Times New Roman"/>
              </a:rPr>
              <a:t>, and supports the culture, economy and livelihoods of billions of people worldwide</a:t>
            </a:r>
            <a:r>
              <a:rPr lang="en" sz="1000" u="sng">
                <a:solidFill>
                  <a:srgbClr val="006699"/>
                </a:solidFill>
                <a:highlight>
                  <a:srgbClr val="FFFFFF"/>
                </a:highlight>
                <a:latin typeface="Times New Roman"/>
                <a:ea typeface="Times New Roman"/>
                <a:cs typeface="Times New Roman"/>
                <a:sym typeface="Times New Roman"/>
                <a:hlinkClick r:id="rId9">
                  <a:extLst>
                    <a:ext uri="{A12FA001-AC4F-418D-AE19-62706E023703}">
                      <ahyp:hlinkClr val="tx"/>
                    </a:ext>
                  </a:extLst>
                </a:hlinkClick>
              </a:rPr>
              <a:t>2</a:t>
            </a:r>
            <a:r>
              <a:rPr lang="en" sz="1350">
                <a:solidFill>
                  <a:srgbClr val="222222"/>
                </a:solidFill>
                <a:highlight>
                  <a:srgbClr val="FFFFFF"/>
                </a:highlight>
                <a:latin typeface="Times New Roman"/>
                <a:ea typeface="Times New Roman"/>
                <a:cs typeface="Times New Roman"/>
                <a:sym typeface="Times New Roman"/>
              </a:rPr>
              <a: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6"/>
          <p:cNvSpPr txBox="1"/>
          <p:nvPr/>
        </p:nvSpPr>
        <p:spPr>
          <a:xfrm>
            <a:off x="0" y="0"/>
            <a:ext cx="9144000" cy="964500"/>
          </a:xfrm>
          <a:prstGeom prst="rect">
            <a:avLst/>
          </a:prstGeom>
          <a:solidFill>
            <a:srgbClr val="00A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chemeClr val="lt1"/>
                </a:solidFill>
                <a:latin typeface="League Spartan"/>
                <a:ea typeface="League Spartan"/>
                <a:cs typeface="League Spartan"/>
                <a:sym typeface="League Spartan"/>
              </a:rPr>
              <a:t>IT’S THE LAW!</a:t>
            </a:r>
            <a:endParaRPr b="1" sz="3600">
              <a:solidFill>
                <a:schemeClr val="lt1"/>
              </a:solidFill>
              <a:latin typeface="League Spartan"/>
              <a:ea typeface="League Spartan"/>
              <a:cs typeface="League Spartan"/>
              <a:sym typeface="League Spartan"/>
            </a:endParaRPr>
          </a:p>
        </p:txBody>
      </p:sp>
      <p:pic>
        <p:nvPicPr>
          <p:cNvPr id="154" name="Google Shape;154;p26"/>
          <p:cNvPicPr preferRelativeResize="0"/>
          <p:nvPr/>
        </p:nvPicPr>
        <p:blipFill>
          <a:blip r:embed="rId3">
            <a:alphaModFix/>
          </a:blip>
          <a:stretch>
            <a:fillRect/>
          </a:stretch>
        </p:blipFill>
        <p:spPr>
          <a:xfrm>
            <a:off x="5231225" y="1059625"/>
            <a:ext cx="3331124" cy="3999324"/>
          </a:xfrm>
          <a:prstGeom prst="rect">
            <a:avLst/>
          </a:prstGeom>
          <a:noFill/>
          <a:ln>
            <a:noFill/>
          </a:ln>
        </p:spPr>
      </p:pic>
      <p:sp>
        <p:nvSpPr>
          <p:cNvPr id="155" name="Google Shape;155;p26"/>
          <p:cNvSpPr txBox="1"/>
          <p:nvPr/>
        </p:nvSpPr>
        <p:spPr>
          <a:xfrm>
            <a:off x="655268" y="1018846"/>
            <a:ext cx="3981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oboto"/>
                <a:ea typeface="Roboto"/>
                <a:cs typeface="Roboto"/>
                <a:sym typeface="Roboto"/>
              </a:rPr>
              <a:t>1972 Clean Water Act</a:t>
            </a:r>
            <a:endParaRPr b="1">
              <a:latin typeface="Roboto"/>
              <a:ea typeface="Roboto"/>
              <a:cs typeface="Roboto"/>
              <a:sym typeface="Roboto"/>
            </a:endParaRPr>
          </a:p>
          <a:p>
            <a:pPr indent="0" lvl="0" marL="0" rtl="0" algn="l">
              <a:spcBef>
                <a:spcPts val="0"/>
              </a:spcBef>
              <a:spcAft>
                <a:spcPts val="0"/>
              </a:spcAft>
              <a:buNone/>
            </a:pPr>
            <a:r>
              <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b="1" lang="en">
                <a:latin typeface="Roboto"/>
                <a:ea typeface="Roboto"/>
                <a:cs typeface="Roboto"/>
                <a:sym typeface="Roboto"/>
              </a:rPr>
              <a:t>Eliminate Discharge of pollutants by 1985</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b="1" lang="en">
                <a:latin typeface="Roboto"/>
                <a:ea typeface="Roboto"/>
                <a:cs typeface="Roboto"/>
                <a:sym typeface="Roboto"/>
              </a:rPr>
              <a:t>“Fishable and swimmable” by 1983</a:t>
            </a:r>
            <a:endParaRPr b="1">
              <a:latin typeface="Roboto"/>
              <a:ea typeface="Roboto"/>
              <a:cs typeface="Roboto"/>
              <a:sym typeface="Roboto"/>
            </a:endParaRPr>
          </a:p>
        </p:txBody>
      </p:sp>
      <p:pic>
        <p:nvPicPr>
          <p:cNvPr id="156" name="Google Shape;156;p26"/>
          <p:cNvPicPr preferRelativeResize="0"/>
          <p:nvPr/>
        </p:nvPicPr>
        <p:blipFill rotWithShape="1">
          <a:blip r:embed="rId4">
            <a:alphaModFix/>
          </a:blip>
          <a:srcRect b="28382" l="0" r="2075" t="0"/>
          <a:stretch/>
        </p:blipFill>
        <p:spPr>
          <a:xfrm>
            <a:off x="655268" y="2065546"/>
            <a:ext cx="3590600" cy="2562076"/>
          </a:xfrm>
          <a:prstGeom prst="rect">
            <a:avLst/>
          </a:prstGeom>
          <a:noFill/>
          <a:ln>
            <a:noFill/>
          </a:ln>
        </p:spPr>
      </p:pic>
      <p:sp>
        <p:nvSpPr>
          <p:cNvPr id="157" name="Google Shape;157;p26"/>
          <p:cNvSpPr/>
          <p:nvPr/>
        </p:nvSpPr>
        <p:spPr>
          <a:xfrm>
            <a:off x="1538872" y="4612234"/>
            <a:ext cx="2564100" cy="279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 name="Google Shape;158;p26"/>
          <p:cNvSpPr txBox="1"/>
          <p:nvPr/>
        </p:nvSpPr>
        <p:spPr>
          <a:xfrm>
            <a:off x="0" y="4450800"/>
            <a:ext cx="3000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Roboto"/>
                <a:ea typeface="Roboto"/>
                <a:cs typeface="Roboto"/>
                <a:sym typeface="Roboto"/>
              </a:rPr>
              <a:t>Reference</a:t>
            </a:r>
            <a:r>
              <a:rPr lang="en" sz="900">
                <a:solidFill>
                  <a:schemeClr val="dk1"/>
                </a:solidFill>
                <a:latin typeface="Roboto"/>
                <a:ea typeface="Roboto"/>
                <a:cs typeface="Roboto"/>
                <a:sym typeface="Roboto"/>
              </a:rPr>
              <a:t>:</a:t>
            </a:r>
            <a:endParaRPr sz="600">
              <a:solidFill>
                <a:srgbClr val="222222"/>
              </a:solidFill>
              <a:highlight>
                <a:srgbClr val="FFFFFF"/>
              </a:highlight>
              <a:latin typeface="Roboto"/>
              <a:ea typeface="Roboto"/>
              <a:cs typeface="Roboto"/>
              <a:sym typeface="Roboto"/>
            </a:endParaRPr>
          </a:p>
          <a:p>
            <a:pPr indent="0" lvl="0" marL="0" rtl="0" algn="l">
              <a:spcBef>
                <a:spcPts val="0"/>
              </a:spcBef>
              <a:spcAft>
                <a:spcPts val="0"/>
              </a:spcAft>
              <a:buNone/>
            </a:pPr>
            <a:r>
              <a:rPr lang="en" sz="600">
                <a:solidFill>
                  <a:srgbClr val="222222"/>
                </a:solidFill>
                <a:highlight>
                  <a:srgbClr val="FFFFFF"/>
                </a:highlight>
                <a:latin typeface="Roboto"/>
                <a:ea typeface="Roboto"/>
                <a:cs typeface="Roboto"/>
                <a:sym typeface="Roboto"/>
              </a:rPr>
              <a:t>Environmental Integrity Project. The Clean Water Act at 50: promises half kept at the half-century mark. 2022 </a:t>
            </a:r>
            <a:r>
              <a:rPr lang="en" sz="600" u="sng">
                <a:solidFill>
                  <a:schemeClr val="hlink"/>
                </a:solidFill>
                <a:highlight>
                  <a:srgbClr val="FFFFFF"/>
                </a:highlight>
                <a:latin typeface="Roboto"/>
                <a:ea typeface="Roboto"/>
                <a:cs typeface="Roboto"/>
                <a:sym typeface="Roboto"/>
                <a:hlinkClick r:id="rId5"/>
              </a:rPr>
              <a:t>https://environmentalintegrity.org/wp-content/uploads/2022/03/CWA-report-3.22.22.pdf</a:t>
            </a:r>
            <a:endParaRPr sz="600">
              <a:solidFill>
                <a:srgbClr val="222222"/>
              </a:solidFill>
              <a:highlight>
                <a:srgbClr val="FFFFFF"/>
              </a:highlight>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2224"/>
        </a:solidFill>
      </p:bgPr>
    </p:bg>
    <p:spTree>
      <p:nvGrpSpPr>
        <p:cNvPr id="162" name="Shape 162"/>
        <p:cNvGrpSpPr/>
        <p:nvPr/>
      </p:nvGrpSpPr>
      <p:grpSpPr>
        <a:xfrm>
          <a:off x="0" y="0"/>
          <a:ext cx="0" cy="0"/>
          <a:chOff x="0" y="0"/>
          <a:chExt cx="0" cy="0"/>
        </a:xfrm>
      </p:grpSpPr>
      <p:pic>
        <p:nvPicPr>
          <p:cNvPr id="163" name="Google Shape;163;p27"/>
          <p:cNvPicPr preferRelativeResize="0"/>
          <p:nvPr/>
        </p:nvPicPr>
        <p:blipFill>
          <a:blip r:embed="rId3">
            <a:alphaModFix/>
          </a:blip>
          <a:stretch>
            <a:fillRect/>
          </a:stretch>
        </p:blipFill>
        <p:spPr>
          <a:xfrm>
            <a:off x="294150" y="583475"/>
            <a:ext cx="7316250" cy="4605249"/>
          </a:xfrm>
          <a:prstGeom prst="rect">
            <a:avLst/>
          </a:prstGeom>
          <a:noFill/>
          <a:ln>
            <a:noFill/>
          </a:ln>
        </p:spPr>
      </p:pic>
      <p:pic>
        <p:nvPicPr>
          <p:cNvPr id="164" name="Google Shape;164;p27"/>
          <p:cNvPicPr preferRelativeResize="0"/>
          <p:nvPr/>
        </p:nvPicPr>
        <p:blipFill rotWithShape="1">
          <a:blip r:embed="rId4">
            <a:alphaModFix/>
          </a:blip>
          <a:srcRect b="6849" l="4220" r="46651" t="65917"/>
          <a:stretch/>
        </p:blipFill>
        <p:spPr>
          <a:xfrm>
            <a:off x="201242" y="3450434"/>
            <a:ext cx="3772650" cy="1400749"/>
          </a:xfrm>
          <a:prstGeom prst="rect">
            <a:avLst/>
          </a:prstGeom>
          <a:noFill/>
          <a:ln>
            <a:noFill/>
          </a:ln>
        </p:spPr>
      </p:pic>
      <p:sp>
        <p:nvSpPr>
          <p:cNvPr id="165" name="Google Shape;165;p27"/>
          <p:cNvSpPr txBox="1"/>
          <p:nvPr/>
        </p:nvSpPr>
        <p:spPr>
          <a:xfrm>
            <a:off x="201242" y="3126434"/>
            <a:ext cx="3772800" cy="400200"/>
          </a:xfrm>
          <a:prstGeom prst="rect">
            <a:avLst/>
          </a:prstGeom>
          <a:solidFill>
            <a:srgbClr val="9E9E9E"/>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MassDEP 2022 Integrated List of Waters</a:t>
            </a:r>
            <a:endParaRPr b="1"/>
          </a:p>
        </p:txBody>
      </p:sp>
      <p:sp>
        <p:nvSpPr>
          <p:cNvPr id="166" name="Google Shape;166;p27"/>
          <p:cNvSpPr txBox="1"/>
          <p:nvPr/>
        </p:nvSpPr>
        <p:spPr>
          <a:xfrm>
            <a:off x="0" y="0"/>
            <a:ext cx="9144000" cy="786000"/>
          </a:xfrm>
          <a:prstGeom prst="rect">
            <a:avLst/>
          </a:prstGeom>
          <a:solidFill>
            <a:srgbClr val="00A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chemeClr val="lt1"/>
                </a:solidFill>
                <a:latin typeface="League Spartan"/>
                <a:ea typeface="League Spartan"/>
                <a:cs typeface="League Spartan"/>
                <a:sym typeface="League Spartan"/>
              </a:rPr>
              <a:t>IMPAIRMENTS</a:t>
            </a:r>
            <a:r>
              <a:rPr b="1" lang="en" sz="3600">
                <a:solidFill>
                  <a:schemeClr val="lt1"/>
                </a:solidFill>
                <a:latin typeface="League Spartan"/>
                <a:ea typeface="League Spartan"/>
                <a:cs typeface="League Spartan"/>
                <a:sym typeface="League Spartan"/>
              </a:rPr>
              <a:t> IN MASSACHUSETTS</a:t>
            </a:r>
            <a:endParaRPr b="1" sz="3600">
              <a:solidFill>
                <a:schemeClr val="lt1"/>
              </a:solidFill>
              <a:latin typeface="League Spartan"/>
              <a:ea typeface="League Spartan"/>
              <a:cs typeface="League Spartan"/>
              <a:sym typeface="League Spart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2224"/>
        </a:solidFill>
      </p:bgPr>
    </p:bg>
    <p:spTree>
      <p:nvGrpSpPr>
        <p:cNvPr id="170" name="Shape 170"/>
        <p:cNvGrpSpPr/>
        <p:nvPr/>
      </p:nvGrpSpPr>
      <p:grpSpPr>
        <a:xfrm>
          <a:off x="0" y="0"/>
          <a:ext cx="0" cy="0"/>
          <a:chOff x="0" y="0"/>
          <a:chExt cx="0" cy="0"/>
        </a:xfrm>
      </p:grpSpPr>
      <p:pic>
        <p:nvPicPr>
          <p:cNvPr id="171" name="Google Shape;171;p28"/>
          <p:cNvPicPr preferRelativeResize="0"/>
          <p:nvPr/>
        </p:nvPicPr>
        <p:blipFill>
          <a:blip r:embed="rId3">
            <a:alphaModFix/>
          </a:blip>
          <a:stretch>
            <a:fillRect/>
          </a:stretch>
        </p:blipFill>
        <p:spPr>
          <a:xfrm>
            <a:off x="0" y="0"/>
            <a:ext cx="8171364" cy="5143501"/>
          </a:xfrm>
          <a:prstGeom prst="rect">
            <a:avLst/>
          </a:prstGeom>
          <a:noFill/>
          <a:ln>
            <a:noFill/>
          </a:ln>
        </p:spPr>
      </p:pic>
      <p:sp>
        <p:nvSpPr>
          <p:cNvPr id="172" name="Google Shape;172;p28"/>
          <p:cNvSpPr/>
          <p:nvPr/>
        </p:nvSpPr>
        <p:spPr>
          <a:xfrm>
            <a:off x="128600" y="1001950"/>
            <a:ext cx="8803800" cy="3628500"/>
          </a:xfrm>
          <a:prstGeom prst="rect">
            <a:avLst/>
          </a:prstGeom>
          <a:solidFill>
            <a:srgbClr val="1D2224">
              <a:alpha val="606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73" name="Google Shape;173;p28"/>
          <p:cNvGrpSpPr/>
          <p:nvPr/>
        </p:nvGrpSpPr>
        <p:grpSpPr>
          <a:xfrm>
            <a:off x="72775" y="933300"/>
            <a:ext cx="5419896" cy="3257150"/>
            <a:chOff x="72775" y="508875"/>
            <a:chExt cx="5419896" cy="3257150"/>
          </a:xfrm>
        </p:grpSpPr>
        <p:sp>
          <p:nvSpPr>
            <p:cNvPr id="174" name="Google Shape;174;p28"/>
            <p:cNvSpPr txBox="1"/>
            <p:nvPr/>
          </p:nvSpPr>
          <p:spPr>
            <a:xfrm>
              <a:off x="91825" y="1310350"/>
              <a:ext cx="100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rPr>
                <a:t>Impaired</a:t>
              </a:r>
              <a:endParaRPr b="1">
                <a:solidFill>
                  <a:schemeClr val="lt1"/>
                </a:solidFill>
              </a:endParaRPr>
            </a:p>
          </p:txBody>
        </p:sp>
        <p:sp>
          <p:nvSpPr>
            <p:cNvPr id="175" name="Google Shape;175;p28"/>
            <p:cNvSpPr txBox="1"/>
            <p:nvPr/>
          </p:nvSpPr>
          <p:spPr>
            <a:xfrm>
              <a:off x="72775" y="2156700"/>
              <a:ext cx="103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rPr>
                <a:t>Not Assessed</a:t>
              </a:r>
              <a:endParaRPr b="1">
                <a:solidFill>
                  <a:schemeClr val="lt1"/>
                </a:solidFill>
              </a:endParaRPr>
            </a:p>
          </p:txBody>
        </p:sp>
        <p:sp>
          <p:nvSpPr>
            <p:cNvPr id="176" name="Google Shape;176;p28"/>
            <p:cNvSpPr txBox="1"/>
            <p:nvPr/>
          </p:nvSpPr>
          <p:spPr>
            <a:xfrm>
              <a:off x="72775" y="3150425"/>
              <a:ext cx="1114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a:solidFill>
                    <a:schemeClr val="lt1"/>
                  </a:solidFill>
                </a:rPr>
                <a:t>Attaining</a:t>
              </a:r>
              <a:r>
                <a:rPr b="1" lang="en"/>
                <a:t> </a:t>
              </a:r>
              <a:r>
                <a:rPr b="1" lang="en">
                  <a:solidFill>
                    <a:schemeClr val="lt1"/>
                  </a:solidFill>
                </a:rPr>
                <a:t>some uses</a:t>
              </a:r>
              <a:endParaRPr b="1">
                <a:solidFill>
                  <a:schemeClr val="lt1"/>
                </a:solidFill>
              </a:endParaRPr>
            </a:p>
          </p:txBody>
        </p:sp>
        <p:sp>
          <p:nvSpPr>
            <p:cNvPr id="177" name="Google Shape;177;p28"/>
            <p:cNvSpPr txBox="1"/>
            <p:nvPr/>
          </p:nvSpPr>
          <p:spPr>
            <a:xfrm>
              <a:off x="1530100" y="508875"/>
              <a:ext cx="1605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rPr>
                <a:t>TMDL</a:t>
              </a:r>
              <a:endParaRPr sz="1000">
                <a:solidFill>
                  <a:schemeClr val="lt1"/>
                </a:solidFill>
              </a:endParaRPr>
            </a:p>
            <a:p>
              <a:pPr indent="0" lvl="0" marL="0" rtl="0" algn="ctr">
                <a:spcBef>
                  <a:spcPts val="0"/>
                </a:spcBef>
                <a:spcAft>
                  <a:spcPts val="0"/>
                </a:spcAft>
                <a:buNone/>
              </a:pPr>
              <a:r>
                <a:rPr lang="en" sz="1000">
                  <a:solidFill>
                    <a:schemeClr val="lt1"/>
                  </a:solidFill>
                </a:rPr>
                <a:t>required</a:t>
              </a:r>
              <a:endParaRPr sz="1000">
                <a:solidFill>
                  <a:schemeClr val="lt1"/>
                </a:solidFill>
              </a:endParaRPr>
            </a:p>
          </p:txBody>
        </p:sp>
        <p:sp>
          <p:nvSpPr>
            <p:cNvPr id="178" name="Google Shape;178;p28"/>
            <p:cNvSpPr txBox="1"/>
            <p:nvPr/>
          </p:nvSpPr>
          <p:spPr>
            <a:xfrm>
              <a:off x="3605200" y="508875"/>
              <a:ext cx="853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rPr>
                <a:t>TMDL</a:t>
              </a:r>
              <a:endParaRPr sz="1000">
                <a:solidFill>
                  <a:schemeClr val="lt1"/>
                </a:solidFill>
              </a:endParaRPr>
            </a:p>
            <a:p>
              <a:pPr indent="0" lvl="0" marL="0" marR="0" rtl="0" algn="ctr">
                <a:lnSpc>
                  <a:spcPct val="100000"/>
                </a:lnSpc>
                <a:spcBef>
                  <a:spcPts val="0"/>
                </a:spcBef>
                <a:spcAft>
                  <a:spcPts val="0"/>
                </a:spcAft>
                <a:buNone/>
              </a:pPr>
              <a:r>
                <a:rPr lang="en" sz="1000">
                  <a:solidFill>
                    <a:schemeClr val="lt1"/>
                  </a:solidFill>
                </a:rPr>
                <a:t> complete</a:t>
              </a:r>
              <a:endParaRPr sz="1000">
                <a:solidFill>
                  <a:schemeClr val="lt1"/>
                </a:solidFill>
              </a:endParaRPr>
            </a:p>
          </p:txBody>
        </p:sp>
        <p:sp>
          <p:nvSpPr>
            <p:cNvPr id="179" name="Google Shape;179;p28"/>
            <p:cNvSpPr txBox="1"/>
            <p:nvPr/>
          </p:nvSpPr>
          <p:spPr>
            <a:xfrm>
              <a:off x="4556971" y="541525"/>
              <a:ext cx="935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rPr>
                <a:t>Not caused by pollutant</a:t>
              </a:r>
              <a:endParaRPr sz="1000">
                <a:solidFill>
                  <a:schemeClr val="lt1"/>
                </a:solidFill>
              </a:endParaRPr>
            </a:p>
          </p:txBody>
        </p:sp>
      </p:grpSp>
      <p:sp>
        <p:nvSpPr>
          <p:cNvPr id="180" name="Google Shape;180;p28"/>
          <p:cNvSpPr txBox="1"/>
          <p:nvPr/>
        </p:nvSpPr>
        <p:spPr>
          <a:xfrm>
            <a:off x="6423300" y="874125"/>
            <a:ext cx="2720700" cy="8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2,549 Assessed </a:t>
            </a:r>
            <a:r>
              <a:rPr lang="en" sz="1800">
                <a:solidFill>
                  <a:schemeClr val="lt1"/>
                </a:solidFill>
              </a:rPr>
              <a:t>water body “Units” (AU)</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 sz="1800">
                <a:solidFill>
                  <a:schemeClr val="lt1"/>
                </a:solidFill>
              </a:rPr>
              <a:t>54% (1,372) </a:t>
            </a:r>
            <a:r>
              <a:rPr lang="en" sz="1800">
                <a:solidFill>
                  <a:schemeClr val="lt1"/>
                </a:solidFill>
              </a:rPr>
              <a:t>of </a:t>
            </a:r>
            <a:r>
              <a:rPr lang="en" sz="1800">
                <a:solidFill>
                  <a:schemeClr val="lt1"/>
                </a:solidFill>
              </a:rPr>
              <a:t>water bodies</a:t>
            </a:r>
            <a:r>
              <a:rPr lang="en" sz="1800">
                <a:solidFill>
                  <a:schemeClr val="lt1"/>
                </a:solidFill>
              </a:rPr>
              <a:t> are </a:t>
            </a:r>
            <a:r>
              <a:rPr lang="en" sz="2000">
                <a:solidFill>
                  <a:schemeClr val="lt1"/>
                </a:solidFill>
              </a:rPr>
              <a:t>I</a:t>
            </a:r>
            <a:r>
              <a:rPr b="1" lang="en" sz="2000">
                <a:solidFill>
                  <a:schemeClr val="lt1"/>
                </a:solidFill>
              </a:rPr>
              <a:t>mpaired</a:t>
            </a:r>
            <a:endParaRPr b="1" sz="2000">
              <a:solidFill>
                <a:schemeClr val="lt1"/>
              </a:solidFill>
            </a:endParaRPr>
          </a:p>
          <a:p>
            <a:pPr indent="0" lvl="0" marL="45720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 sz="1800">
                <a:solidFill>
                  <a:schemeClr val="lt1"/>
                </a:solidFill>
              </a:rPr>
              <a:t>Of those, 17% (238) are caused by </a:t>
            </a:r>
            <a:r>
              <a:rPr b="1" lang="en" sz="2000">
                <a:solidFill>
                  <a:schemeClr val="lt1"/>
                </a:solidFill>
              </a:rPr>
              <a:t>excess phosphorus </a:t>
            </a:r>
            <a:endParaRPr b="1" sz="2000">
              <a:solidFill>
                <a:schemeClr val="lt1"/>
              </a:solidFill>
            </a:endParaRPr>
          </a:p>
          <a:p>
            <a:pPr indent="0" lvl="0" marL="45720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 sz="1800">
                <a:solidFill>
                  <a:schemeClr val="lt1"/>
                </a:solidFill>
              </a:rPr>
              <a:t>30% (417)  identify </a:t>
            </a:r>
            <a:r>
              <a:rPr b="1" lang="en" sz="2000">
                <a:solidFill>
                  <a:schemeClr val="lt1"/>
                </a:solidFill>
              </a:rPr>
              <a:t>stormwater</a:t>
            </a:r>
            <a:r>
              <a:rPr b="1" lang="en" sz="1800">
                <a:solidFill>
                  <a:schemeClr val="lt1"/>
                </a:solidFill>
              </a:rPr>
              <a:t> </a:t>
            </a:r>
            <a:r>
              <a:rPr lang="en" sz="1800">
                <a:solidFill>
                  <a:schemeClr val="lt1"/>
                </a:solidFill>
              </a:rPr>
              <a:t>as a </a:t>
            </a:r>
            <a:r>
              <a:rPr b="1" lang="en" sz="2000">
                <a:solidFill>
                  <a:schemeClr val="lt1"/>
                </a:solidFill>
              </a:rPr>
              <a:t>driver of impairment</a:t>
            </a:r>
            <a:endParaRPr b="1" sz="2000">
              <a:solidFill>
                <a:schemeClr val="lt1"/>
              </a:solidFill>
            </a:endParaRPr>
          </a:p>
        </p:txBody>
      </p:sp>
      <p:pic>
        <p:nvPicPr>
          <p:cNvPr id="181" name="Google Shape;181;p28"/>
          <p:cNvPicPr preferRelativeResize="0"/>
          <p:nvPr/>
        </p:nvPicPr>
        <p:blipFill rotWithShape="1">
          <a:blip r:embed="rId4">
            <a:alphaModFix/>
          </a:blip>
          <a:srcRect b="41153" l="49251" r="0" t="4054"/>
          <a:stretch/>
        </p:blipFill>
        <p:spPr>
          <a:xfrm>
            <a:off x="1287650" y="1447925"/>
            <a:ext cx="2720548" cy="2937375"/>
          </a:xfrm>
          <a:prstGeom prst="rect">
            <a:avLst/>
          </a:prstGeom>
          <a:solidFill>
            <a:srgbClr val="1D2224">
              <a:alpha val="60630"/>
            </a:srgbClr>
          </a:solidFill>
          <a:ln>
            <a:noFill/>
          </a:ln>
        </p:spPr>
      </p:pic>
      <p:pic>
        <p:nvPicPr>
          <p:cNvPr id="182" name="Google Shape;182;p28"/>
          <p:cNvPicPr preferRelativeResize="0"/>
          <p:nvPr/>
        </p:nvPicPr>
        <p:blipFill rotWithShape="1">
          <a:blip r:embed="rId4">
            <a:alphaModFix/>
          </a:blip>
          <a:srcRect b="22394" l="49116" r="32655" t="59480"/>
          <a:stretch/>
        </p:blipFill>
        <p:spPr>
          <a:xfrm>
            <a:off x="3732350" y="1506425"/>
            <a:ext cx="977126" cy="971648"/>
          </a:xfrm>
          <a:prstGeom prst="rect">
            <a:avLst/>
          </a:prstGeom>
          <a:solidFill>
            <a:srgbClr val="1D2224">
              <a:alpha val="60630"/>
            </a:srgbClr>
          </a:solidFill>
          <a:ln>
            <a:noFill/>
          </a:ln>
        </p:spPr>
      </p:pic>
      <p:pic>
        <p:nvPicPr>
          <p:cNvPr id="183" name="Google Shape;183;p28"/>
          <p:cNvPicPr preferRelativeResize="0"/>
          <p:nvPr/>
        </p:nvPicPr>
        <p:blipFill rotWithShape="1">
          <a:blip r:embed="rId4">
            <a:alphaModFix/>
          </a:blip>
          <a:srcRect b="4478" l="48936" r="32836" t="77621"/>
          <a:stretch/>
        </p:blipFill>
        <p:spPr>
          <a:xfrm>
            <a:off x="4587775" y="1506425"/>
            <a:ext cx="977126" cy="959575"/>
          </a:xfrm>
          <a:prstGeom prst="rect">
            <a:avLst/>
          </a:prstGeom>
          <a:solidFill>
            <a:srgbClr val="1D2224">
              <a:alpha val="60630"/>
            </a:srgbClr>
          </a:solidFill>
          <a:ln>
            <a:noFill/>
          </a:ln>
        </p:spPr>
      </p:pic>
      <p:cxnSp>
        <p:nvCxnSpPr>
          <p:cNvPr id="184" name="Google Shape;184;p28"/>
          <p:cNvCxnSpPr/>
          <p:nvPr/>
        </p:nvCxnSpPr>
        <p:spPr>
          <a:xfrm>
            <a:off x="6292975" y="874125"/>
            <a:ext cx="9300" cy="4174200"/>
          </a:xfrm>
          <a:prstGeom prst="straightConnector1">
            <a:avLst/>
          </a:prstGeom>
          <a:noFill/>
          <a:ln cap="flat" cmpd="sng" w="38100">
            <a:solidFill>
              <a:schemeClr val="lt1"/>
            </a:solidFill>
            <a:prstDash val="solid"/>
            <a:round/>
            <a:headEnd len="med" w="med" type="none"/>
            <a:tailEnd len="med" w="med" type="none"/>
          </a:ln>
        </p:spPr>
      </p:cxnSp>
      <p:cxnSp>
        <p:nvCxnSpPr>
          <p:cNvPr id="185" name="Google Shape;185;p28"/>
          <p:cNvCxnSpPr>
            <a:stCxn id="183" idx="3"/>
          </p:cNvCxnSpPr>
          <p:nvPr/>
        </p:nvCxnSpPr>
        <p:spPr>
          <a:xfrm>
            <a:off x="5564901" y="1986213"/>
            <a:ext cx="728100" cy="48900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9"/>
          <p:cNvPicPr preferRelativeResize="0"/>
          <p:nvPr/>
        </p:nvPicPr>
        <p:blipFill rotWithShape="1">
          <a:blip r:embed="rId3">
            <a:alphaModFix/>
          </a:blip>
          <a:srcRect b="0" l="0" r="0" t="52093"/>
          <a:stretch/>
        </p:blipFill>
        <p:spPr>
          <a:xfrm>
            <a:off x="231131" y="1553500"/>
            <a:ext cx="4501079" cy="1058704"/>
          </a:xfrm>
          <a:prstGeom prst="rect">
            <a:avLst/>
          </a:prstGeom>
          <a:noFill/>
          <a:ln>
            <a:noFill/>
          </a:ln>
        </p:spPr>
      </p:pic>
      <p:pic>
        <p:nvPicPr>
          <p:cNvPr id="191" name="Google Shape;191;p29"/>
          <p:cNvPicPr preferRelativeResize="0"/>
          <p:nvPr/>
        </p:nvPicPr>
        <p:blipFill rotWithShape="1">
          <a:blip r:embed="rId4">
            <a:alphaModFix/>
          </a:blip>
          <a:srcRect b="0" l="0" r="0" t="0"/>
          <a:stretch/>
        </p:blipFill>
        <p:spPr>
          <a:xfrm>
            <a:off x="308331" y="723487"/>
            <a:ext cx="4346650" cy="782725"/>
          </a:xfrm>
          <a:prstGeom prst="rect">
            <a:avLst/>
          </a:prstGeom>
          <a:noFill/>
          <a:ln>
            <a:noFill/>
          </a:ln>
        </p:spPr>
      </p:pic>
      <p:pic>
        <p:nvPicPr>
          <p:cNvPr id="192" name="Google Shape;192;p29"/>
          <p:cNvPicPr preferRelativeResize="0"/>
          <p:nvPr/>
        </p:nvPicPr>
        <p:blipFill>
          <a:blip r:embed="rId5">
            <a:alphaModFix/>
          </a:blip>
          <a:stretch>
            <a:fillRect/>
          </a:stretch>
        </p:blipFill>
        <p:spPr>
          <a:xfrm>
            <a:off x="57325" y="2557850"/>
            <a:ext cx="5079775" cy="2194875"/>
          </a:xfrm>
          <a:prstGeom prst="rect">
            <a:avLst/>
          </a:prstGeom>
          <a:noFill/>
          <a:ln>
            <a:noFill/>
          </a:ln>
        </p:spPr>
      </p:pic>
      <p:sp>
        <p:nvSpPr>
          <p:cNvPr id="193" name="Google Shape;193;p29"/>
          <p:cNvSpPr txBox="1"/>
          <p:nvPr/>
        </p:nvSpPr>
        <p:spPr>
          <a:xfrm>
            <a:off x="0" y="0"/>
            <a:ext cx="9144000" cy="786000"/>
          </a:xfrm>
          <a:prstGeom prst="rect">
            <a:avLst/>
          </a:prstGeom>
          <a:solidFill>
            <a:srgbClr val="00A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chemeClr val="lt1"/>
                </a:solidFill>
                <a:latin typeface="League Spartan"/>
                <a:ea typeface="League Spartan"/>
                <a:cs typeface="League Spartan"/>
                <a:sym typeface="League Spartan"/>
              </a:rPr>
              <a:t>PROGRESS IN THE CHARLES</a:t>
            </a:r>
            <a:endParaRPr b="1" sz="3600">
              <a:solidFill>
                <a:schemeClr val="lt1"/>
              </a:solidFill>
              <a:latin typeface="League Spartan"/>
              <a:ea typeface="League Spartan"/>
              <a:cs typeface="League Spartan"/>
              <a:sym typeface="League Spartan"/>
            </a:endParaRPr>
          </a:p>
        </p:txBody>
      </p:sp>
      <p:pic>
        <p:nvPicPr>
          <p:cNvPr id="194" name="Google Shape;194;p29"/>
          <p:cNvPicPr preferRelativeResize="0"/>
          <p:nvPr/>
        </p:nvPicPr>
        <p:blipFill rotWithShape="1">
          <a:blip r:embed="rId6">
            <a:alphaModFix/>
          </a:blip>
          <a:srcRect b="0" l="18005" r="0" t="0"/>
          <a:stretch/>
        </p:blipFill>
        <p:spPr>
          <a:xfrm>
            <a:off x="5137098" y="1244750"/>
            <a:ext cx="3937249" cy="3200249"/>
          </a:xfrm>
          <a:prstGeom prst="rect">
            <a:avLst/>
          </a:prstGeom>
          <a:noFill/>
          <a:ln>
            <a:noFill/>
          </a:ln>
        </p:spPr>
      </p:pic>
      <p:sp>
        <p:nvSpPr>
          <p:cNvPr id="195" name="Google Shape;195;p29"/>
          <p:cNvSpPr txBox="1"/>
          <p:nvPr/>
        </p:nvSpPr>
        <p:spPr>
          <a:xfrm>
            <a:off x="5029200" y="4453470"/>
            <a:ext cx="4045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Roboto"/>
                <a:ea typeface="Roboto"/>
                <a:cs typeface="Roboto"/>
                <a:sym typeface="Roboto"/>
              </a:rPr>
              <a:t>City Splash, Image courtesy of Charles River Conservancy</a:t>
            </a:r>
            <a:endParaRPr sz="600">
              <a:solidFill>
                <a:srgbClr val="222222"/>
              </a:solidFill>
              <a:highlight>
                <a:srgbClr val="FFFFFF"/>
              </a:highlight>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0"/>
          <p:cNvSpPr txBox="1"/>
          <p:nvPr/>
        </p:nvSpPr>
        <p:spPr>
          <a:xfrm>
            <a:off x="0" y="0"/>
            <a:ext cx="9144000" cy="786000"/>
          </a:xfrm>
          <a:prstGeom prst="rect">
            <a:avLst/>
          </a:prstGeom>
          <a:solidFill>
            <a:srgbClr val="00A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chemeClr val="lt1"/>
                </a:solidFill>
                <a:latin typeface="League Spartan"/>
                <a:ea typeface="League Spartan"/>
                <a:cs typeface="League Spartan"/>
                <a:sym typeface="League Spartan"/>
              </a:rPr>
              <a:t>PROGRESS IN THE CHARLES</a:t>
            </a:r>
            <a:endParaRPr b="1" sz="3600">
              <a:solidFill>
                <a:schemeClr val="lt1"/>
              </a:solidFill>
              <a:latin typeface="League Spartan"/>
              <a:ea typeface="League Spartan"/>
              <a:cs typeface="League Spartan"/>
              <a:sym typeface="League Spartan"/>
            </a:endParaRPr>
          </a:p>
        </p:txBody>
      </p:sp>
      <p:pic>
        <p:nvPicPr>
          <p:cNvPr id="201" name="Google Shape;201;p30"/>
          <p:cNvPicPr preferRelativeResize="0"/>
          <p:nvPr/>
        </p:nvPicPr>
        <p:blipFill>
          <a:blip r:embed="rId3">
            <a:alphaModFix/>
          </a:blip>
          <a:stretch>
            <a:fillRect/>
          </a:stretch>
        </p:blipFill>
        <p:spPr>
          <a:xfrm>
            <a:off x="152400" y="938400"/>
            <a:ext cx="3001245" cy="4052701"/>
          </a:xfrm>
          <a:prstGeom prst="rect">
            <a:avLst/>
          </a:prstGeom>
          <a:noFill/>
          <a:ln>
            <a:noFill/>
          </a:ln>
        </p:spPr>
      </p:pic>
      <p:pic>
        <p:nvPicPr>
          <p:cNvPr id="202" name="Google Shape;202;p30"/>
          <p:cNvPicPr preferRelativeResize="0"/>
          <p:nvPr/>
        </p:nvPicPr>
        <p:blipFill>
          <a:blip r:embed="rId4">
            <a:alphaModFix/>
          </a:blip>
          <a:stretch>
            <a:fillRect/>
          </a:stretch>
        </p:blipFill>
        <p:spPr>
          <a:xfrm>
            <a:off x="4270451" y="854539"/>
            <a:ext cx="4466927" cy="4052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1"/>
          <p:cNvSpPr txBox="1"/>
          <p:nvPr/>
        </p:nvSpPr>
        <p:spPr>
          <a:xfrm>
            <a:off x="-16175" y="0"/>
            <a:ext cx="9144000" cy="786000"/>
          </a:xfrm>
          <a:prstGeom prst="rect">
            <a:avLst/>
          </a:prstGeom>
          <a:solidFill>
            <a:srgbClr val="00A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chemeClr val="lt1"/>
                </a:solidFill>
                <a:latin typeface="League Spartan"/>
                <a:ea typeface="League Spartan"/>
                <a:cs typeface="League Spartan"/>
                <a:sym typeface="League Spartan"/>
              </a:rPr>
              <a:t>FOCUS ON STORMWATER</a:t>
            </a:r>
            <a:endParaRPr b="1" sz="3600">
              <a:solidFill>
                <a:schemeClr val="lt1"/>
              </a:solidFill>
              <a:latin typeface="League Spartan"/>
              <a:ea typeface="League Spartan"/>
              <a:cs typeface="League Spartan"/>
              <a:sym typeface="League Spartan"/>
            </a:endParaRPr>
          </a:p>
        </p:txBody>
      </p:sp>
      <p:pic>
        <p:nvPicPr>
          <p:cNvPr id="208" name="Google Shape;208;p31"/>
          <p:cNvPicPr preferRelativeResize="0"/>
          <p:nvPr/>
        </p:nvPicPr>
        <p:blipFill>
          <a:blip r:embed="rId3">
            <a:alphaModFix/>
          </a:blip>
          <a:stretch>
            <a:fillRect/>
          </a:stretch>
        </p:blipFill>
        <p:spPr>
          <a:xfrm>
            <a:off x="-16175" y="786000"/>
            <a:ext cx="3266980" cy="4357500"/>
          </a:xfrm>
          <a:prstGeom prst="rect">
            <a:avLst/>
          </a:prstGeom>
          <a:noFill/>
          <a:ln>
            <a:noFill/>
          </a:ln>
        </p:spPr>
      </p:pic>
      <p:sp>
        <p:nvSpPr>
          <p:cNvPr id="209" name="Google Shape;209;p31"/>
          <p:cNvSpPr txBox="1"/>
          <p:nvPr/>
        </p:nvSpPr>
        <p:spPr>
          <a:xfrm>
            <a:off x="5603841" y="728675"/>
            <a:ext cx="187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MS4 General Permit</a:t>
            </a:r>
            <a:endParaRPr b="1">
              <a:latin typeface="Montserrat"/>
              <a:ea typeface="Montserrat"/>
              <a:cs typeface="Montserrat"/>
              <a:sym typeface="Montserrat"/>
            </a:endParaRPr>
          </a:p>
        </p:txBody>
      </p:sp>
      <p:pic>
        <p:nvPicPr>
          <p:cNvPr id="210" name="Google Shape;210;p31"/>
          <p:cNvPicPr preferRelativeResize="0"/>
          <p:nvPr/>
        </p:nvPicPr>
        <p:blipFill>
          <a:blip r:embed="rId4">
            <a:alphaModFix/>
          </a:blip>
          <a:stretch>
            <a:fillRect/>
          </a:stretch>
        </p:blipFill>
        <p:spPr>
          <a:xfrm rot="-391432">
            <a:off x="5852901" y="1120988"/>
            <a:ext cx="3102482" cy="3669870"/>
          </a:xfrm>
          <a:prstGeom prst="rect">
            <a:avLst/>
          </a:prstGeom>
          <a:noFill/>
          <a:ln>
            <a:noFill/>
          </a:ln>
          <a:effectLst>
            <a:outerShdw blurRad="57150" rotWithShape="0" algn="bl" dir="5400000" dist="19050">
              <a:srgbClr val="000000">
                <a:alpha val="50000"/>
              </a:srgbClr>
            </a:outerShdw>
          </a:effectLst>
        </p:spPr>
      </p:pic>
      <p:sp>
        <p:nvSpPr>
          <p:cNvPr id="211" name="Google Shape;211;p31"/>
          <p:cNvSpPr txBox="1"/>
          <p:nvPr/>
        </p:nvSpPr>
        <p:spPr>
          <a:xfrm>
            <a:off x="3423728" y="1426817"/>
            <a:ext cx="2180100" cy="316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 sz="1050" u="none" strike="noStrike">
                <a:solidFill>
                  <a:srgbClr val="000000"/>
                </a:solidFill>
                <a:highlight>
                  <a:srgbClr val="FFE599"/>
                </a:highlight>
                <a:latin typeface="Times New Roman"/>
                <a:ea typeface="Times New Roman"/>
                <a:cs typeface="Times New Roman"/>
                <a:sym typeface="Times New Roman"/>
              </a:rPr>
              <a:t>The pollutant of concern</a:t>
            </a:r>
            <a:r>
              <a:rPr b="0" i="0" lang="en" sz="1050" u="none" strike="noStrike">
                <a:solidFill>
                  <a:srgbClr val="000000"/>
                </a:solidFill>
                <a:highlight>
                  <a:srgbClr val="FFE599"/>
                </a:highlight>
                <a:latin typeface="Times New Roman"/>
                <a:ea typeface="Times New Roman"/>
                <a:cs typeface="Times New Roman"/>
                <a:sym typeface="Times New Roman"/>
              </a:rPr>
              <a:t> for this TMDL study is </a:t>
            </a:r>
            <a:r>
              <a:rPr b="1" i="0" lang="en" sz="1050" u="none" strike="noStrike">
                <a:solidFill>
                  <a:srgbClr val="000000"/>
                </a:solidFill>
                <a:highlight>
                  <a:srgbClr val="FFE599"/>
                </a:highlight>
                <a:latin typeface="Times New Roman"/>
                <a:ea typeface="Times New Roman"/>
                <a:cs typeface="Times New Roman"/>
                <a:sym typeface="Times New Roman"/>
              </a:rPr>
              <a:t>phosphorus</a:t>
            </a:r>
            <a:r>
              <a:rPr b="0" i="0" lang="en" sz="1050" u="none" strike="noStrike">
                <a:solidFill>
                  <a:srgbClr val="000000"/>
                </a:solidFill>
                <a:highlight>
                  <a:srgbClr val="FFE599"/>
                </a:highlight>
                <a:latin typeface="Times New Roman"/>
                <a:ea typeface="Times New Roman"/>
                <a:cs typeface="Times New Roman"/>
                <a:sym typeface="Times New Roman"/>
              </a:rPr>
              <a:t> because it is directly causing or contributing to the </a:t>
            </a:r>
            <a:r>
              <a:rPr b="1" i="0" lang="en" sz="1050" u="none" strike="noStrike">
                <a:solidFill>
                  <a:srgbClr val="000000"/>
                </a:solidFill>
                <a:highlight>
                  <a:srgbClr val="FFE599"/>
                </a:highlight>
                <a:latin typeface="Times New Roman"/>
                <a:ea typeface="Times New Roman"/>
                <a:cs typeface="Times New Roman"/>
                <a:sym typeface="Times New Roman"/>
              </a:rPr>
              <a:t>excessive algal biomass</a:t>
            </a:r>
            <a:r>
              <a:rPr b="0" i="0" lang="en" sz="1050" u="none" strike="noStrike">
                <a:solidFill>
                  <a:srgbClr val="000000"/>
                </a:solidFill>
                <a:highlight>
                  <a:srgbClr val="FFE599"/>
                </a:highlight>
                <a:latin typeface="Times New Roman"/>
                <a:ea typeface="Times New Roman"/>
                <a:cs typeface="Times New Roman"/>
                <a:sym typeface="Times New Roman"/>
              </a:rPr>
              <a:t> in the Lower Charles River. </a:t>
            </a:r>
            <a:r>
              <a:rPr b="0" i="0" lang="en" sz="1050" u="none" strike="noStrike">
                <a:solidFill>
                  <a:srgbClr val="000000"/>
                </a:solidFill>
                <a:latin typeface="Times New Roman"/>
                <a:ea typeface="Times New Roman"/>
                <a:cs typeface="Times New Roman"/>
                <a:sym typeface="Times New Roman"/>
              </a:rPr>
              <a:t>Since there are no numeric criteria available for phosphorus in the Lower Charles, it was necessary to calculate a numerical endpoint to address the excessive algal biomass due to excessive nutrient input to the Lower Charles River. </a:t>
            </a:r>
            <a:r>
              <a:rPr b="1" i="0" lang="en" sz="1050" u="none" strike="noStrike">
                <a:solidFill>
                  <a:srgbClr val="000000"/>
                </a:solidFill>
                <a:latin typeface="Times New Roman"/>
                <a:ea typeface="Times New Roman"/>
                <a:cs typeface="Times New Roman"/>
                <a:sym typeface="Times New Roman"/>
              </a:rPr>
              <a:t>A surrogate water quality target </a:t>
            </a:r>
            <a:r>
              <a:rPr b="0" i="0" lang="en" sz="1050" u="none" strike="noStrike">
                <a:solidFill>
                  <a:srgbClr val="000000"/>
                </a:solidFill>
                <a:latin typeface="Times New Roman"/>
                <a:ea typeface="Times New Roman"/>
                <a:cs typeface="Times New Roman"/>
                <a:sym typeface="Times New Roman"/>
              </a:rPr>
              <a:t>had to be determined in order to calculate pollutant load reductions to the river. </a:t>
            </a:r>
            <a:r>
              <a:rPr b="1" i="0" lang="en" sz="1050" u="none" strike="noStrike">
                <a:solidFill>
                  <a:srgbClr val="000000"/>
                </a:solidFill>
                <a:highlight>
                  <a:srgbClr val="FFE599"/>
                </a:highlight>
                <a:latin typeface="Times New Roman"/>
                <a:ea typeface="Times New Roman"/>
                <a:cs typeface="Times New Roman"/>
                <a:sym typeface="Times New Roman"/>
              </a:rPr>
              <a:t>Chlorophyll a</a:t>
            </a:r>
            <a:r>
              <a:rPr b="0" i="0" lang="en" sz="1050" u="none" strike="noStrike">
                <a:solidFill>
                  <a:srgbClr val="000000"/>
                </a:solidFill>
                <a:highlight>
                  <a:srgbClr val="FFE599"/>
                </a:highlight>
                <a:latin typeface="Times New Roman"/>
                <a:ea typeface="Times New Roman"/>
                <a:cs typeface="Times New Roman"/>
                <a:sym typeface="Times New Roman"/>
              </a:rPr>
              <a:t> was chosen as the surrogate water quality</a:t>
            </a:r>
            <a:endParaRPr b="0" sz="1050">
              <a:solidFill>
                <a:srgbClr val="000000"/>
              </a:solidFill>
              <a:latin typeface="Arial"/>
              <a:ea typeface="Arial"/>
              <a:cs typeface="Arial"/>
              <a:sym typeface="Arial"/>
            </a:endParaRPr>
          </a:p>
          <a:p>
            <a:pPr indent="0" lvl="0" marL="0" marR="0" rtl="0" algn="l">
              <a:spcBef>
                <a:spcPts val="0"/>
              </a:spcBef>
              <a:spcAft>
                <a:spcPts val="0"/>
              </a:spcAft>
              <a:buNone/>
            </a:pPr>
            <a:br>
              <a:rPr lang="en" sz="1050">
                <a:solidFill>
                  <a:srgbClr val="000000"/>
                </a:solidFill>
                <a:latin typeface="Arial"/>
                <a:ea typeface="Arial"/>
                <a:cs typeface="Arial"/>
                <a:sym typeface="Arial"/>
              </a:rPr>
            </a:br>
            <a:endParaRPr sz="1050">
              <a:solidFill>
                <a:srgbClr val="000000"/>
              </a:solidFill>
              <a:latin typeface="Arial"/>
              <a:ea typeface="Arial"/>
              <a:cs typeface="Arial"/>
              <a:sym typeface="Arial"/>
            </a:endParaRPr>
          </a:p>
        </p:txBody>
      </p:sp>
      <p:sp>
        <p:nvSpPr>
          <p:cNvPr id="212" name="Google Shape;212;p31"/>
          <p:cNvSpPr txBox="1"/>
          <p:nvPr/>
        </p:nvSpPr>
        <p:spPr>
          <a:xfrm>
            <a:off x="3216241" y="711742"/>
            <a:ext cx="187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2007 TMDL</a:t>
            </a:r>
            <a:endParaRPr b="1">
              <a:latin typeface="Montserrat"/>
              <a:ea typeface="Montserrat"/>
              <a:cs typeface="Montserrat"/>
              <a:sym typeface="Montserrat"/>
            </a:endParaRPr>
          </a:p>
        </p:txBody>
      </p:sp>
      <p:cxnSp>
        <p:nvCxnSpPr>
          <p:cNvPr id="213" name="Google Shape;213;p31"/>
          <p:cNvCxnSpPr>
            <a:endCxn id="209" idx="1"/>
          </p:cNvCxnSpPr>
          <p:nvPr/>
        </p:nvCxnSpPr>
        <p:spPr>
          <a:xfrm>
            <a:off x="4595841" y="987575"/>
            <a:ext cx="1008000" cy="489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