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ALk0HgOj5ktWKLQbJNDBI3y0W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ssaudubon.org/content/download/41477/1007612/file/Losing-Ground-VI_2020_final.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3411b13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highlight>
                  <a:srgbClr val="FFFFFF"/>
                </a:highlight>
              </a:rPr>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highlight>
                  <a:srgbClr val="FFFFFF"/>
                </a:highlight>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31" name="Google Shape;131;g213411b13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Climate change is driving increased precipitation both on average and during individual storm events,</a:t>
            </a:r>
            <a:endParaRPr/>
          </a:p>
          <a:p>
            <a:pPr marL="0" lvl="0" indent="0" algn="l" rtl="0">
              <a:lnSpc>
                <a:spcPct val="100000"/>
              </a:lnSpc>
              <a:spcBef>
                <a:spcPts val="0"/>
              </a:spcBef>
              <a:spcAft>
                <a:spcPts val="0"/>
              </a:spcAft>
              <a:buSzPts val="1400"/>
              <a:buNone/>
            </a:pPr>
            <a:r>
              <a:rPr lang="en-US"/>
              <a:t>Which creates [click] stormwater management and water quality issues and can lead to flooding and infrastructure damage</a:t>
            </a:r>
            <a:endParaRPr/>
          </a:p>
          <a:p>
            <a:pPr marL="0" lvl="0" indent="0" algn="l" rtl="0">
              <a:lnSpc>
                <a:spcPct val="100000"/>
              </a:lnSpc>
              <a:spcBef>
                <a:spcPts val="0"/>
              </a:spcBef>
              <a:spcAft>
                <a:spcPts val="0"/>
              </a:spcAft>
              <a:buSzPts val="1400"/>
              <a:buNone/>
            </a:pPr>
            <a:r>
              <a:rPr lang="en-US"/>
              <a:t>Climate change is also driving [click] temperature increases, which in turn increase the incidence of [click] heat-related illnesses and puts added stress on our natural environments.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Add to all this the threat of sprawling development [click], and what do we get?</a:t>
            </a:r>
            <a:endParaRPr/>
          </a:p>
          <a:p>
            <a:pPr marL="0" lvl="0" indent="0" algn="l" rtl="0">
              <a:lnSpc>
                <a:spcPct val="100000"/>
              </a:lnSpc>
              <a:spcBef>
                <a:spcPts val="0"/>
              </a:spcBef>
              <a:spcAft>
                <a:spcPts val="0"/>
              </a:spcAft>
              <a:buSzPts val="1400"/>
              <a:buNone/>
            </a:pPr>
            <a:r>
              <a:rPr lang="en-US"/>
              <a:t>[click] Increased hard or impervious surfaces, which exacerbate [click] the issues we are already facing because of increased. precipitation and also [click] contribute to the urban heat island effect, leading to more heat-related illness and ecosystem stress.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Developmental sprawl and climate change make sense as related ideas: they represent a “dual threat”</a:t>
            </a:r>
            <a:endParaRPr/>
          </a:p>
          <a:p>
            <a:pPr marL="0" lvl="0" indent="0" algn="l" rtl="0">
              <a:lnSpc>
                <a:spcPct val="100000"/>
              </a:lnSpc>
              <a:spcBef>
                <a:spcPts val="0"/>
              </a:spcBef>
              <a:spcAft>
                <a:spcPts val="0"/>
              </a:spcAft>
              <a:buSzPts val="1400"/>
              <a:buNone/>
            </a:pPr>
            <a:r>
              <a:rPr lang="en-US"/>
              <a:t>If climate change is increasing temperatures, precipitation, and storms – and increasing conventional development leads to increases in runoff, urban heat islands. </a:t>
            </a:r>
            <a:endParaRPr/>
          </a:p>
          <a:p>
            <a:pPr marL="914400" lvl="2" indent="0" algn="l" rtl="0">
              <a:lnSpc>
                <a:spcPct val="100000"/>
              </a:lnSpc>
              <a:spcBef>
                <a:spcPts val="0"/>
              </a:spcBef>
              <a:spcAft>
                <a:spcPts val="0"/>
              </a:spcAft>
              <a:buSzPts val="1400"/>
              <a:buNone/>
            </a:pPr>
            <a:r>
              <a:rPr lang="en-US"/>
              <a:t>(defined by the EPA as “</a:t>
            </a:r>
            <a:r>
              <a:rPr lang="en-US" sz="1200" b="0" i="0">
                <a:solidFill>
                  <a:schemeClr val="dk1"/>
                </a:solidFill>
                <a:latin typeface="Calibri"/>
                <a:ea typeface="Calibri"/>
                <a:cs typeface="Calibri"/>
                <a:sym typeface="Calibri"/>
              </a:rPr>
              <a:t>Heat islands are urbanized areas that experience higher temperatures than outlying areas. Structures such as buildings, roads, and other infrastructure absorb and re-emit the sun’s heat more than natural landscapes such as forests and water bodies. Urban areas, where these structures are highly concentrated and greenery is limited, become “islands” of higher temperatures relative to outlying areas. Daytime temperatures in urban areas are about 1–7°F higher than temperatures in outlying areas and nighttime temperatures are about 2-5°F higher.”)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problems compound one another.</a:t>
            </a:r>
            <a:endParaRPr/>
          </a:p>
          <a:p>
            <a:pPr marL="0" lvl="0" indent="0" algn="l" rtl="0">
              <a:lnSpc>
                <a:spcPct val="100000"/>
              </a:lnSpc>
              <a:spcBef>
                <a:spcPts val="0"/>
              </a:spcBef>
              <a:spcAft>
                <a:spcPts val="0"/>
              </a:spcAft>
              <a:buSzPts val="1400"/>
              <a:buNone/>
            </a:pPr>
            <a:endParaRPr/>
          </a:p>
        </p:txBody>
      </p:sp>
      <p:sp>
        <p:nvSpPr>
          <p:cNvPr id="251" name="Google Shape;2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introduced green infrastructure and nature-based solutions in the previous section. Low impact development (LID) a nature-based solution focused on development design standards that utilize plants and soils in capturing and filtering water while minimizing imperviousness. – Examples of LID techniques include: rain gardens &amp; bioswales; rain barrels &amp; cisterns; green roofs; permeable pavement; paving reductions through narrower roads, alternative cul-de-sac designs, and shared driveways; conservation development; bylaws relating to stormwater regulation or wetland protection</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Not only can nature keep our water clean, it can also ensure that we have enough of it</a:t>
            </a:r>
            <a:endParaRPr/>
          </a:p>
          <a:p>
            <a:pPr marL="0" lvl="0" indent="0" algn="l" rtl="0">
              <a:lnSpc>
                <a:spcPct val="100000"/>
              </a:lnSpc>
              <a:spcBef>
                <a:spcPts val="0"/>
              </a:spcBef>
              <a:spcAft>
                <a:spcPts val="0"/>
              </a:spcAft>
              <a:buClr>
                <a:schemeClr val="dk1"/>
              </a:buClr>
              <a:buSzPts val="1400"/>
              <a:buFont typeface="Calibri"/>
              <a:buNone/>
            </a:pPr>
            <a:r>
              <a:rPr lang="en-US"/>
              <a:t>When stormwater infiltrates into the ground instead of running across it, our groundwater resources are replenished</a:t>
            </a:r>
            <a:endParaRPr/>
          </a:p>
          <a:p>
            <a:pPr marL="0" lvl="0" indent="0" algn="l" rtl="0">
              <a:lnSpc>
                <a:spcPct val="100000"/>
              </a:lnSpc>
              <a:spcBef>
                <a:spcPts val="0"/>
              </a:spcBef>
              <a:spcAft>
                <a:spcPts val="0"/>
              </a:spcAft>
              <a:buSzPts val="1400"/>
              <a:buNone/>
            </a:pPr>
            <a:r>
              <a:rPr lang="en-US"/>
              <a:t>This groundwater recharge is especially important given climate change - increase in droughts. An ample groundwater supply can help ensure that we do not run out of water when there is not much rain.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b="0"/>
              <a:t>A great thing about low impact development is its diversity – it can really be done at any scale from the most rural communities to urban</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74" name="Google Shape;2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Rain gardens and bioswales often look like regular gardens and vegetated areas, and they are examples of bioretention areas. Bioretention is a generic term that applies to any engineered, vegetated depression in the ground constructed to retain water. Rain gardens, like this one in Devens, help absorb and filter stormwater. You have probably seen rain gardens along roads or in road medians, and they are often also located on residential properties near downspouts.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Bioswales [shown here at Framingham State University] are a lot like rain gardens, but they tend to be situated in particularly flood-prone areas or large stretches of impervious surface (such as parking lots), so they are often bigger and deeper than rain gardens. Bioswales serve to collect and filter rainwater, particularly during rain and flood events, and because the water has somewhere to go that is removed from roads and sidewalks, they can improve road- and pedestrian- safety. Water infiltrates slowly into the ground or slows as it makes its way to the sewer system.</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costs of installation and maintenance of bioretention areas are modest, ($2-12/sq ft to install, and about $200/yr in labor for maintenance), and they can potentially save money on stormwater filtration as well as avoid damages to the built environment and property from flooding. If bioretention areas are incorporated in initial site design, then large areas of impervious surface can be broken up strategically with rain gardens and bioswales throughout to capture stormwater runoff and promote the safety of pedestrians as well as property, or as part of retrofits, these bioretention areas tend to be bigger and less numerous.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Cost: </a:t>
            </a:r>
            <a:r>
              <a:rPr lang="en-US" sz="1200">
                <a:solidFill>
                  <a:schemeClr val="dk1"/>
                </a:solidFill>
                <a:latin typeface="Calibri"/>
                <a:ea typeface="Calibri"/>
                <a:cs typeface="Calibri"/>
                <a:sym typeface="Calibri"/>
              </a:rPr>
              <a:t>Costs about $2-12/ft2 to install, and about $200/yr in labor for maintenance 6, 7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Runoff: </a:t>
            </a:r>
            <a:r>
              <a:rPr lang="en-US" sz="1200">
                <a:solidFill>
                  <a:schemeClr val="dk1"/>
                </a:solidFill>
                <a:latin typeface="Calibri"/>
                <a:ea typeface="Calibri"/>
                <a:cs typeface="Calibri"/>
                <a:sym typeface="Calibri"/>
              </a:rPr>
              <a:t>Reduces runoff by 90%.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Additional benefits: </a:t>
            </a:r>
            <a:r>
              <a:rPr lang="en-US" sz="1200" b="0">
                <a:solidFill>
                  <a:schemeClr val="dk1"/>
                </a:solidFill>
                <a:latin typeface="Calibri"/>
                <a:ea typeface="Calibri"/>
                <a:cs typeface="Calibri"/>
                <a:sym typeface="Calibri"/>
              </a:rPr>
              <a:t>improves aesthetics; reduces </a:t>
            </a:r>
            <a:r>
              <a:rPr lang="en-US" sz="1200">
                <a:solidFill>
                  <a:schemeClr val="dk1"/>
                </a:solidFill>
                <a:latin typeface="Calibri"/>
                <a:ea typeface="Calibri"/>
                <a:cs typeface="Calibri"/>
                <a:sym typeface="Calibri"/>
              </a:rPr>
              <a:t>pollutants, including Nitrogen, Phosphorus, metals, and TSS by 65-90%</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But what about... Ownership and maintenance </a:t>
            </a:r>
            <a:r>
              <a:rPr lang="en-US" sz="1200">
                <a:solidFill>
                  <a:schemeClr val="dk1"/>
                </a:solidFill>
                <a:latin typeface="Calibri"/>
                <a:ea typeface="Calibri"/>
                <a:cs typeface="Calibri"/>
                <a:sym typeface="Calibri"/>
              </a:rPr>
              <a:t>can be held by the individual residential property owners, homeowners’ associations, or by local public works. If outside entities need to be on private property to maintain bioretention such as rain gardens, be sure to include this in deeds so that homeowners understand what is their responsibility and what is the municipality’s.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On the right, the top picture is a typical Main Street intersection in a Massachusetts mill town. The top image shows what the street looks like in 2016.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bottom image is the redesigned Main Street intersection that incorporates bioretention bump-out areas and street trees to capture and filter stormwater and enhance aesthetics. These also improved pedestrian safety by reducing the walking distance and improving sight lines, without altering existing parking or bus stops.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Local bylaws can sometimes stand in the way of this kind of feature – we will be coming back to this idea when we talk about bylaw review.</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93" name="Google Shape;2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Roads aren’t the only impervious surfaces. Rooftops also create runoff. </a:t>
            </a:r>
            <a:r>
              <a:rPr lang="en-US" sz="1200">
                <a:solidFill>
                  <a:schemeClr val="dk1"/>
                </a:solidFill>
                <a:latin typeface="Calibri"/>
                <a:ea typeface="Calibri"/>
                <a:cs typeface="Calibri"/>
                <a:sym typeface="Calibri"/>
              </a:rPr>
              <a:t>Incorporating vegetation into a living or green roof can also capture precipitation and mitigate runoff volumes. For many of us, our first introductions to green roofing were on buildings with large footprints and flat roof structures, such as schools, universities, and museums (and IKEA locations). They can also offer additional insulation, and therefore reduce heating costs, because of the heat-retention qualities of the planting medium and vegetation layer. They also protect the roof structures from the environment because they include additional waterproofing and barriers, so they can extend the longevity of a roof.</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 long as they are planted with hardy, native perennial plants, maintenance of green roofing is largely limited to weeding and pruning, and they are otherwise relatively self-sustaining because rainwater contains nutrients necessary for sustaining plant life.</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What is it? </a:t>
            </a:r>
            <a:r>
              <a:rPr lang="en-US" sz="1200">
                <a:solidFill>
                  <a:schemeClr val="dk1"/>
                </a:solidFill>
                <a:latin typeface="Calibri"/>
                <a:ea typeface="Calibri"/>
                <a:cs typeface="Calibri"/>
                <a:sym typeface="Calibri"/>
              </a:rPr>
              <a:t>Planting vegetation on a roof so that rain can be taken up by plants instead of running off. There are many types of green roofs and they can serve as additional recreation space or simply a stormwater storage area.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Cost: </a:t>
            </a:r>
            <a:r>
              <a:rPr lang="en-US" sz="1200">
                <a:solidFill>
                  <a:schemeClr val="dk1"/>
                </a:solidFill>
                <a:latin typeface="Calibri"/>
                <a:ea typeface="Calibri"/>
                <a:cs typeface="Calibri"/>
                <a:sym typeface="Calibri"/>
              </a:rPr>
              <a:t>$10-30/ft2 to install; Becomes up to 50% cheaper by the square foot as the square footage exceeds 10,000 feet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Runoff: </a:t>
            </a:r>
            <a:r>
              <a:rPr lang="en-US" sz="1200">
                <a:solidFill>
                  <a:schemeClr val="dk1"/>
                </a:solidFill>
                <a:latin typeface="Calibri"/>
                <a:ea typeface="Calibri"/>
                <a:cs typeface="Calibri"/>
                <a:sym typeface="Calibri"/>
              </a:rPr>
              <a:t>Reduces runoff by 30-86%. 4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Additional benefits:</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 5,000 ft2 green roof sequesters 170 lbs of carbon/yr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Reduces heating and cooling costs for buildings by $6-8/ft2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Can extend life expectancies of roofs by more than double</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But what about... Maintenance </a:t>
            </a:r>
            <a:r>
              <a:rPr lang="en-US" sz="1200">
                <a:solidFill>
                  <a:schemeClr val="dk1"/>
                </a:solidFill>
                <a:latin typeface="Calibri"/>
                <a:ea typeface="Calibri"/>
                <a:cs typeface="Calibri"/>
                <a:sym typeface="Calibri"/>
              </a:rPr>
              <a:t>on green roofs entails general weeding and debris removal, but since they’re watered by stormwater, which has nutrients, they usually don’t need any fertilizer or irrigation. </a:t>
            </a:r>
            <a:endParaRPr/>
          </a:p>
          <a:p>
            <a:pPr marL="0" lvl="0" indent="0" algn="l" rtl="0">
              <a:lnSpc>
                <a:spcPct val="100000"/>
              </a:lnSpc>
              <a:spcBef>
                <a:spcPts val="0"/>
              </a:spcBef>
              <a:spcAft>
                <a:spcPts val="0"/>
              </a:spcAft>
              <a:buSzPts val="1400"/>
              <a:buNone/>
            </a:pPr>
            <a:endParaRPr/>
          </a:p>
        </p:txBody>
      </p:sp>
      <p:sp>
        <p:nvSpPr>
          <p:cNvPr id="303" name="Google Shape;3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So far in this training, we have discussed pavement as a barrier to groundwater infiltration because it is most often impervious to water, but there are pavement types that are water permeable. As long as they are well-maintained, permeable pavement and concrete, as well as pavers, can facilitate groundwater recharge because they have pores through which water can infiltrate. As a result, this type of pavement can serve to reduce puddling and flooding, which are public safety hazards. In the colder months, permeable pavement can provide some mitigation of pollutants because it requires significantly less salt treatment to prevent freezing and icing. </a:t>
            </a:r>
            <a:endParaRPr/>
          </a:p>
          <a:p>
            <a:pPr marL="0" lvl="0" indent="0" algn="l" rtl="0">
              <a:lnSpc>
                <a:spcPct val="100000"/>
              </a:lnSpc>
              <a:spcBef>
                <a:spcPts val="0"/>
              </a:spcBef>
              <a:spcAft>
                <a:spcPts val="0"/>
              </a:spcAft>
              <a:buSzPts val="1400"/>
              <a:buNone/>
            </a:pPr>
            <a:endParaRPr sz="1200" b="0">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a:latin typeface="Calibri"/>
                <a:ea typeface="Calibri"/>
                <a:cs typeface="Calibri"/>
                <a:sym typeface="Calibri"/>
              </a:rPr>
              <a:t>When communities embrace these LID strategies over conventional development and paving, they can also significantly reduce flood damages to buildings and infrastructure, and in some cases they have even been shown to diminish the extent of floodplains, which can increase property values and reduce the costs associated with insuring properties.</a:t>
            </a:r>
            <a:endParaRPr sz="1200" b="0">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What is it? </a:t>
            </a:r>
            <a:r>
              <a:rPr lang="en-US" sz="1200">
                <a:latin typeface="Calibri"/>
                <a:ea typeface="Calibri"/>
                <a:cs typeface="Calibri"/>
                <a:sym typeface="Calibri"/>
              </a:rPr>
              <a:t>Permeable, or porous, pavement or concrete allows water to infiltrate the driving surface to reduce stormwater runoff, eliminate puddles, and increase groundwater recharge. </a:t>
            </a:r>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Cost: </a:t>
            </a:r>
            <a:r>
              <a:rPr lang="en-US" sz="1200">
                <a:latin typeface="Calibri"/>
                <a:ea typeface="Calibri"/>
                <a:cs typeface="Calibri"/>
                <a:sym typeface="Calibri"/>
              </a:rPr>
              <a:t>Costs range from $10-12ft2 installed. </a:t>
            </a:r>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Runoff: </a:t>
            </a:r>
            <a:r>
              <a:rPr lang="en-US" sz="1200">
                <a:latin typeface="Calibri"/>
                <a:ea typeface="Calibri"/>
                <a:cs typeface="Calibri"/>
                <a:sym typeface="Calibri"/>
              </a:rPr>
              <a:t>Can infiltrate as much as 70-80% of annual rainfall. </a:t>
            </a:r>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Additional benefits </a:t>
            </a:r>
            <a:endParaRPr sz="120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Reduces the amount of land needed for stormwater management </a:t>
            </a:r>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Reduced flood risk may increase property value by 2-5% </a:t>
            </a:r>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Massachusetts communities typically spend over $100,000 annually on salting. 9 Areas with permeable pavement can reduce salt use by as much as 75%, leading to enormous cost savings 10 and reduced salt pollution </a:t>
            </a:r>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But what about... Winter weather </a:t>
            </a:r>
            <a:r>
              <a:rPr lang="en-US" sz="1200">
                <a:latin typeface="Calibri"/>
                <a:ea typeface="Calibri"/>
                <a:cs typeface="Calibri"/>
                <a:sym typeface="Calibri"/>
              </a:rPr>
              <a:t>is no trouble for permeable pavement. In fact, studies at the University of NH Stormwater Center have found that before icing, precipitation melts into the ground and unsalted porous pavement offers a shorter stopping distance than salted traditional pavement. This improves safety and can reduce salting by 75%, saving money as well. </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[click for a better view of permeable grass pavers]</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314" name="Google Shape;3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lt1"/>
                </a:solidFill>
                <a:latin typeface="Calibri"/>
                <a:ea typeface="Calibri"/>
                <a:cs typeface="Calibri"/>
                <a:sym typeface="Calibri"/>
              </a:rPr>
              <a:t>Paving is expensive. For many of our communities, cost is a critical factor in the poor or deteriorating condition of our roads. Regardless of whether a community uses permeable or traditional paving, decreasing its overall area saves money. Narrower roads, shared driveways, and alternative cul-de-sac layouts all serve to reduced the paved area in communities.</a:t>
            </a:r>
            <a:endParaRPr/>
          </a:p>
          <a:p>
            <a:pPr marL="0" lvl="0" indent="0" algn="l" rtl="0">
              <a:lnSpc>
                <a:spcPct val="100000"/>
              </a:lnSpc>
              <a:spcBef>
                <a:spcPts val="0"/>
              </a:spcBef>
              <a:spcAft>
                <a:spcPts val="0"/>
              </a:spcAft>
              <a:buSzPts val="1400"/>
              <a:buNone/>
            </a:pP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The standard widths of the roads in many of our neighborhoods exceed requirements, at 28’ wide or more. Narrowing roads from 28 feet to 20 feet in a small neighborhood with only one centerline mile of roadway saves a quarter-million dollars at installation, and there will be additional savings in maintenance (plowing, salting, sweeping, etc.) throughout the life of the road. Indirect savings can also come from reducing road surface area because stormwater runoff reductions mean mitigating flood damages and improving water quality.</a:t>
            </a:r>
            <a:endParaRPr/>
          </a:p>
          <a:p>
            <a:pPr marL="0" lvl="0" indent="0" algn="l" rtl="0">
              <a:lnSpc>
                <a:spcPct val="100000"/>
              </a:lnSpc>
              <a:spcBef>
                <a:spcPts val="0"/>
              </a:spcBef>
              <a:spcAft>
                <a:spcPts val="0"/>
              </a:spcAft>
              <a:buSzPts val="1400"/>
              <a:buNone/>
            </a:pPr>
            <a:endParaRPr sz="1200">
              <a:solidFill>
                <a:schemeClr val="lt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lt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lt1"/>
                </a:solidFill>
                <a:latin typeface="Calibri"/>
                <a:ea typeface="Calibri"/>
                <a:cs typeface="Calibri"/>
                <a:sym typeface="Calibri"/>
              </a:rPr>
              <a:t>Narrower roads:</a:t>
            </a:r>
            <a:endParaRPr/>
          </a:p>
          <a:p>
            <a:pPr marL="0" lvl="0" indent="0" algn="l" rtl="0">
              <a:lnSpc>
                <a:spcPct val="100000"/>
              </a:lnSpc>
              <a:spcBef>
                <a:spcPts val="0"/>
              </a:spcBef>
              <a:spcAft>
                <a:spcPts val="0"/>
              </a:spcAft>
              <a:buSzPts val="1400"/>
              <a:buNone/>
            </a:pPr>
            <a:r>
              <a:rPr lang="en-US" sz="1200" b="1">
                <a:solidFill>
                  <a:schemeClr val="lt1"/>
                </a:solidFill>
                <a:latin typeface="Calibri"/>
                <a:ea typeface="Calibri"/>
                <a:cs typeface="Calibri"/>
                <a:sym typeface="Calibri"/>
              </a:rPr>
              <a:t>What is it &amp; benefits: </a:t>
            </a:r>
            <a:r>
              <a:rPr lang="en-US" sz="1200">
                <a:solidFill>
                  <a:schemeClr val="lt1"/>
                </a:solidFill>
                <a:latin typeface="Calibri"/>
                <a:ea typeface="Calibri"/>
                <a:cs typeface="Calibri"/>
                <a:sym typeface="Calibri"/>
              </a:rPr>
              <a:t>Designing and installing 10’ or 12’ lanes on neighborhood roads reduces the amount of impervious surface and enhances the land’s ability to infiltrate water and pollutants. </a:t>
            </a:r>
            <a:endParaRPr/>
          </a:p>
          <a:p>
            <a:pPr marL="0" lvl="0" indent="0" algn="l" rtl="0">
              <a:lnSpc>
                <a:spcPct val="100000"/>
              </a:lnSpc>
              <a:spcBef>
                <a:spcPts val="0"/>
              </a:spcBef>
              <a:spcAft>
                <a:spcPts val="0"/>
              </a:spcAft>
              <a:buSzPts val="1400"/>
              <a:buNone/>
            </a:pPr>
            <a:r>
              <a:rPr lang="en-US" sz="1200" b="1">
                <a:solidFill>
                  <a:schemeClr val="lt1"/>
                </a:solidFill>
                <a:latin typeface="Calibri"/>
                <a:ea typeface="Calibri"/>
                <a:cs typeface="Calibri"/>
                <a:sym typeface="Calibri"/>
              </a:rPr>
              <a:t>But what about... Safety </a:t>
            </a:r>
            <a:r>
              <a:rPr lang="en-US" sz="1200">
                <a:solidFill>
                  <a:schemeClr val="lt1"/>
                </a:solidFill>
                <a:latin typeface="Calibri"/>
                <a:ea typeface="Calibri"/>
                <a:cs typeface="Calibri"/>
                <a:sym typeface="Calibri"/>
              </a:rPr>
              <a:t>should always be a top concern, which is why narrow roads are a smart idea. Studies have shown that 10’ lanes are as safe as – if not safer than – wider lanes.11 When roads are narrower, drivers go slower, pay closer attention to the road, and have fewer accidents. Street-lined trees that provide a shaded lane and homes closer to the roadways also enhance these safety benefits. </a:t>
            </a:r>
            <a:endParaRPr/>
          </a:p>
          <a:p>
            <a:pPr marL="0" lvl="0" indent="0" algn="l" rtl="0">
              <a:lnSpc>
                <a:spcPct val="100000"/>
              </a:lnSpc>
              <a:spcBef>
                <a:spcPts val="0"/>
              </a:spcBef>
              <a:spcAft>
                <a:spcPts val="0"/>
              </a:spcAft>
              <a:buSzPts val="1400"/>
              <a:buNone/>
            </a:pPr>
            <a:endParaRPr sz="1200">
              <a:solidFill>
                <a:schemeClr val="lt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lt1"/>
                </a:solidFill>
                <a:latin typeface="Calibri"/>
                <a:ea typeface="Calibri"/>
                <a:cs typeface="Calibri"/>
                <a:sym typeface="Calibri"/>
              </a:rPr>
              <a:t>Shared driveways:</a:t>
            </a:r>
            <a:endParaRPr/>
          </a:p>
          <a:p>
            <a:pPr marL="0" lvl="0" indent="0" algn="l" rtl="0">
              <a:lnSpc>
                <a:spcPct val="100000"/>
              </a:lnSpc>
              <a:spcBef>
                <a:spcPts val="0"/>
              </a:spcBef>
              <a:spcAft>
                <a:spcPts val="0"/>
              </a:spcAft>
              <a:buSzPts val="1400"/>
              <a:buNone/>
            </a:pPr>
            <a:r>
              <a:rPr lang="en-US" sz="1200" b="1">
                <a:solidFill>
                  <a:schemeClr val="lt1"/>
                </a:solidFill>
                <a:latin typeface="Calibri"/>
                <a:ea typeface="Calibri"/>
                <a:cs typeface="Calibri"/>
                <a:sym typeface="Calibri"/>
              </a:rPr>
              <a:t>What is it &amp; benefits: </a:t>
            </a:r>
            <a:r>
              <a:rPr lang="en-US" sz="1200">
                <a:solidFill>
                  <a:schemeClr val="lt1"/>
                </a:solidFill>
                <a:latin typeface="Calibri"/>
                <a:ea typeface="Calibri"/>
                <a:cs typeface="Calibri"/>
                <a:sym typeface="Calibri"/>
              </a:rPr>
              <a:t>Instead of each home having a separate driveway from the street, shared driveways that then split to each home offer access to homeowners while still reducing impervious surfaces and increasing stormwater infiltration. </a:t>
            </a:r>
            <a:endParaRPr/>
          </a:p>
          <a:p>
            <a:pPr marL="0" lvl="0" indent="0" algn="l" rtl="0">
              <a:lnSpc>
                <a:spcPct val="100000"/>
              </a:lnSpc>
              <a:spcBef>
                <a:spcPts val="0"/>
              </a:spcBef>
              <a:spcAft>
                <a:spcPts val="0"/>
              </a:spcAft>
              <a:buSzPts val="1400"/>
              <a:buNone/>
            </a:pPr>
            <a:r>
              <a:rPr lang="en-US" sz="1200" b="1">
                <a:solidFill>
                  <a:schemeClr val="lt1"/>
                </a:solidFill>
                <a:latin typeface="Calibri"/>
                <a:ea typeface="Calibri"/>
                <a:cs typeface="Calibri"/>
                <a:sym typeface="Calibri"/>
              </a:rPr>
              <a:t>But what about... Marketable </a:t>
            </a:r>
            <a:r>
              <a:rPr lang="en-US" sz="1200">
                <a:solidFill>
                  <a:schemeClr val="lt1"/>
                </a:solidFill>
                <a:latin typeface="Calibri"/>
                <a:ea typeface="Calibri"/>
                <a:cs typeface="Calibri"/>
                <a:sym typeface="Calibri"/>
              </a:rPr>
              <a:t>homes with shared driveways don’t deter potential buyers. In fact, homes in Concord and Plymouth with shared driveways and parking still brought high value and sold quickly – including during the 2008 recession. </a:t>
            </a:r>
            <a:endParaRPr/>
          </a:p>
          <a:p>
            <a:pPr marL="0" lvl="0" indent="0" algn="l" rtl="0">
              <a:lnSpc>
                <a:spcPct val="100000"/>
              </a:lnSpc>
              <a:spcBef>
                <a:spcPts val="0"/>
              </a:spcBef>
              <a:spcAft>
                <a:spcPts val="0"/>
              </a:spcAft>
              <a:buSzPts val="1400"/>
              <a:buNone/>
            </a:pPr>
            <a:endParaRPr sz="1200">
              <a:solidFill>
                <a:schemeClr val="lt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lt1"/>
                </a:solidFill>
                <a:latin typeface="Calibri"/>
                <a:ea typeface="Calibri"/>
                <a:cs typeface="Calibri"/>
                <a:sym typeface="Calibri"/>
              </a:rPr>
              <a:t>Alternative cul-de-sac designs: </a:t>
            </a:r>
            <a:endParaRPr/>
          </a:p>
          <a:p>
            <a:pPr marL="0" lvl="0" indent="0" algn="l" rtl="0">
              <a:lnSpc>
                <a:spcPct val="100000"/>
              </a:lnSpc>
              <a:spcBef>
                <a:spcPts val="0"/>
              </a:spcBef>
              <a:spcAft>
                <a:spcPts val="0"/>
              </a:spcAft>
              <a:buSzPts val="1400"/>
              <a:buNone/>
            </a:pPr>
            <a:r>
              <a:rPr lang="en-US" sz="1200" b="1">
                <a:solidFill>
                  <a:schemeClr val="lt1"/>
                </a:solidFill>
                <a:latin typeface="Calibri"/>
                <a:ea typeface="Calibri"/>
                <a:cs typeface="Calibri"/>
                <a:sym typeface="Calibri"/>
              </a:rPr>
              <a:t>What is it &amp; benefits: </a:t>
            </a:r>
            <a:r>
              <a:rPr lang="en-US" sz="1200">
                <a:solidFill>
                  <a:schemeClr val="lt1"/>
                </a:solidFill>
                <a:latin typeface="Calibri"/>
                <a:ea typeface="Calibri"/>
                <a:cs typeface="Calibri"/>
                <a:sym typeface="Calibri"/>
              </a:rPr>
              <a:t>Instead of having a wide road with a large paved circle at the end, the circle can be vegetated to increase infiltration. Alternatively, the road could make a loop and be enclosed with vegetated area that’s perfect for community spaces. </a:t>
            </a:r>
            <a:endParaRPr/>
          </a:p>
          <a:p>
            <a:pPr marL="0" lvl="0" indent="0" algn="l" rtl="0">
              <a:lnSpc>
                <a:spcPct val="100000"/>
              </a:lnSpc>
              <a:spcBef>
                <a:spcPts val="0"/>
              </a:spcBef>
              <a:spcAft>
                <a:spcPts val="0"/>
              </a:spcAft>
              <a:buSzPts val="1400"/>
              <a:buNone/>
            </a:pPr>
            <a:r>
              <a:rPr lang="en-US" sz="1200" b="1">
                <a:solidFill>
                  <a:schemeClr val="lt1"/>
                </a:solidFill>
                <a:latin typeface="Calibri"/>
                <a:ea typeface="Calibri"/>
                <a:cs typeface="Calibri"/>
                <a:sym typeface="Calibri"/>
              </a:rPr>
              <a:t>But what about... Emergency vehicles </a:t>
            </a:r>
            <a:r>
              <a:rPr lang="en-US" sz="1200">
                <a:solidFill>
                  <a:schemeClr val="lt1"/>
                </a:solidFill>
                <a:latin typeface="Calibri"/>
                <a:ea typeface="Calibri"/>
                <a:cs typeface="Calibri"/>
                <a:sym typeface="Calibri"/>
              </a:rPr>
              <a:t>and plow trucks need space to turn around, which narrower roads and alternative cul-de-sac options still provide. National Fire Protection Association requires a 20’ wide passage for fire trucks.12 However, communities have met this requirement in innovative ways. Some homes in Devens, MA have rear garages on 12’ of pavement bordered by 8’ of grass pavers on the side. This structure is still heavy weight bearing and the combined 20’ roadway was accepted by the local fire department.</a:t>
            </a:r>
            <a:endParaRPr/>
          </a:p>
          <a:p>
            <a:pPr marL="0" lvl="0" indent="0" algn="l" rtl="0">
              <a:lnSpc>
                <a:spcPct val="100000"/>
              </a:lnSpc>
              <a:spcBef>
                <a:spcPts val="0"/>
              </a:spcBef>
              <a:spcAft>
                <a:spcPts val="0"/>
              </a:spcAft>
              <a:buSzPts val="1400"/>
              <a:buNone/>
            </a:pPr>
            <a:endParaRPr sz="1200">
              <a:solidFill>
                <a:schemeClr val="lt1"/>
              </a:solidFill>
              <a:latin typeface="Calibri"/>
              <a:ea typeface="Calibri"/>
              <a:cs typeface="Calibri"/>
              <a:sym typeface="Calibri"/>
            </a:endParaRPr>
          </a:p>
        </p:txBody>
      </p:sp>
      <p:sp>
        <p:nvSpPr>
          <p:cNvPr id="329" name="Google Shape;3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When we started talking about reducing roof runoff, many of you probably thought of rain barrels first. They are among the most intuitive of the strategies we’re talking about here today, and they can collect up to 100% of roof runoff by way of existing gutters and downspouts (although heavy rains in extreme storms may overflow gutter systems, and larger cisterns have more capacity than rain barrels.)</a:t>
            </a:r>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While you might not save on your water bills because you can’t drink collected rainwater, it can save your lawn and plantings in the hot summer months, when your community may have watering restrictions in place.</a:t>
            </a:r>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What is it? </a:t>
            </a:r>
            <a:r>
              <a:rPr lang="en-US" sz="1200">
                <a:solidFill>
                  <a:schemeClr val="dk1"/>
                </a:solidFill>
                <a:latin typeface="Calibri"/>
                <a:ea typeface="Calibri"/>
                <a:cs typeface="Calibri"/>
                <a:sym typeface="Calibri"/>
              </a:rPr>
              <a:t>A structure to store rooftop runoff and reuse it for landscaping and other non-potable uses. There are many different styles, including an above ground 50 gallon barrel or a below ground several hundred- or thousand- gallon cistern.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Cost </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Average 50 gallon rain barrel costs around $100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Cisterns can be more expensive, depending on the size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Runoff: </a:t>
            </a:r>
            <a:r>
              <a:rPr lang="en-US" sz="1200">
                <a:solidFill>
                  <a:schemeClr val="dk1"/>
                </a:solidFill>
                <a:latin typeface="Calibri"/>
                <a:ea typeface="Calibri"/>
                <a:cs typeface="Calibri"/>
                <a:sym typeface="Calibri"/>
              </a:rPr>
              <a:t>At scale, cisterns can store 100% of rooftop runoff except in extreme storms.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Additional benefits </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 one-inch rainstorm generates 623 gallons of stormwater per 1,000 square foot of roof that can be collected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Water can be used to landscape in hot summer months, saving water costs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But what about... Installation </a:t>
            </a:r>
            <a:r>
              <a:rPr lang="en-US" sz="1200">
                <a:solidFill>
                  <a:schemeClr val="dk1"/>
                </a:solidFill>
                <a:latin typeface="Calibri"/>
                <a:ea typeface="Calibri"/>
                <a:cs typeface="Calibri"/>
                <a:sym typeface="Calibri"/>
              </a:rPr>
              <a:t>is a cinch – simply attach a downspout elbow to divert rainwater from your lawn or driveway into the barrel. When you’re ready to harvest the water, just attach a hose and go! Above ground cisterns can be just as easy, though below-ground cisterns require more work for siting and installation.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41" name="Google Shape;3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Here is an undeveloped site illustration from the Rhode Island Department of Environmental Management.</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[click to show conventional development pattern]</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is a conventional subdivision layout. According to the specifications on the books in many of our communities, there are large lot sizes, rigid setback and frontage requirements, and the result is a sprawling neighborhood. The natural areas are fragmented, and the character of the area is changed entirely.</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[click to show conservation development]</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There is an alternative. Conservation Development reimagines the neighborhood layout and allows a community to guide growth to the most appropriate areas within a parcel. By clustering our neighborhoods and subdivisions around a village-center model, reducing lot sizes, conserving critical resource areas and half the land area, and implementing LID BMPs, we can build resilient communities that honor community character and retain the natural ecosystem services of our land. With appropriate planning and thoughtful site-specific design, these sustainable neighborhoods can maintain natural wildlife corridors, preserve and utilize green infrastructure, and minimize stormwater impacts while creating the same number of units possible with traditional development patterns.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Key features of conservation development</a:t>
            </a:r>
            <a:endParaRPr/>
          </a:p>
          <a:p>
            <a:pPr marL="342900" lvl="0" indent="-342900" algn="l" rtl="0">
              <a:lnSpc>
                <a:spcPct val="100000"/>
              </a:lnSpc>
              <a:spcBef>
                <a:spcPts val="0"/>
              </a:spcBef>
              <a:spcAft>
                <a:spcPts val="0"/>
              </a:spcAft>
              <a:buClr>
                <a:schemeClr val="dk1"/>
              </a:buClr>
              <a:buSzPts val="1200"/>
              <a:buFont typeface="Calibri"/>
              <a:buAutoNum type="arabicPeriod"/>
            </a:pPr>
            <a:r>
              <a:rPr lang="en-US" sz="1200"/>
              <a:t>Important natural, cultural, and recreational resources are identified for permanent protection.</a:t>
            </a:r>
            <a:endParaRPr/>
          </a:p>
          <a:p>
            <a:pPr marL="342900" lvl="0" indent="-342900" algn="l" rtl="0">
              <a:lnSpc>
                <a:spcPct val="100000"/>
              </a:lnSpc>
              <a:spcBef>
                <a:spcPts val="0"/>
              </a:spcBef>
              <a:spcAft>
                <a:spcPts val="0"/>
              </a:spcAft>
              <a:buClr>
                <a:schemeClr val="dk1"/>
              </a:buClr>
              <a:buSzPts val="1200"/>
              <a:buFont typeface="Calibri"/>
              <a:buAutoNum type="arabicPeriod"/>
            </a:pPr>
            <a:r>
              <a:rPr lang="en-US" sz="1200"/>
              <a:t>Development is flexibly designed from the context of the site, neighborhood, and community.</a:t>
            </a:r>
            <a:endParaRPr/>
          </a:p>
          <a:p>
            <a:pPr marL="342900" lvl="0" indent="-342900" algn="l" rtl="0">
              <a:lnSpc>
                <a:spcPct val="100000"/>
              </a:lnSpc>
              <a:spcBef>
                <a:spcPts val="0"/>
              </a:spcBef>
              <a:spcAft>
                <a:spcPts val="0"/>
              </a:spcAft>
              <a:buClr>
                <a:schemeClr val="dk1"/>
              </a:buClr>
              <a:buSzPts val="1200"/>
              <a:buFont typeface="Calibri"/>
              <a:buAutoNum type="arabicPeriod"/>
            </a:pPr>
            <a:r>
              <a:rPr lang="en-US" sz="1200"/>
              <a:t>Development is guided to the areas of the site that are the most appropriate.</a:t>
            </a:r>
            <a:endParaRPr/>
          </a:p>
          <a:p>
            <a:pPr marL="342900" lvl="0" indent="-342900" algn="l" rtl="0">
              <a:lnSpc>
                <a:spcPct val="100000"/>
              </a:lnSpc>
              <a:spcBef>
                <a:spcPts val="0"/>
              </a:spcBef>
              <a:spcAft>
                <a:spcPts val="0"/>
              </a:spcAft>
              <a:buClr>
                <a:schemeClr val="dk1"/>
              </a:buClr>
              <a:buSzPts val="1200"/>
              <a:buFont typeface="Calibri"/>
              <a:buAutoNum type="arabicPeriod"/>
            </a:pPr>
            <a:r>
              <a:rPr lang="en-US" sz="1200"/>
              <a:t>Preserved Open Space is carefully planned for links to adjacent parcels to form continuous open space corridors.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t>(The Rhode Island Conservation Development Manual, </a:t>
            </a:r>
            <a:r>
              <a:rPr lang="en-US" i="1"/>
              <a:t>Rhode Island Department of Environmental Management, </a:t>
            </a:r>
            <a:r>
              <a:rPr lang="en-US"/>
              <a:t>2003.)</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Because conservation design and development represent a holistic approach to retaining green infrastructure and ecosystem services, it has been shown to reduce stormwater runoff more than any of the other techniques we’ve discussed. It means letting nature do the work! Conservation subdivisions are less expensive to build than conventional subdivisions because they don’t require as much clearing, grading, or paving. Once they are built, property values in these conservation subdivisions can be even greater than those in traditional subdivisions even despite smaller lot sizes because of the desirability of conserved natural land and recreation space, neighborhood walkability, and the community in the neighborhood. Energy bills in these communities tend to be reduced because of the natural protections that trees provide to homes, including reducing wind that causes heat loss in cooler months as well as natural cooling effects in the summer.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(Geosyntec Consultants. 2010. “Effectiveness of Environmentally Sensitive Site Design and Low-Impact Development on Storm Water Runoff Patterns at Partridgeberry Place LID Subdivision in Ipswich, MA.” </a:t>
            </a:r>
            <a:r>
              <a:rPr lang="en-US" sz="1200" i="1">
                <a:solidFill>
                  <a:schemeClr val="dk1"/>
                </a:solidFill>
                <a:latin typeface="Calibri"/>
                <a:ea typeface="Calibri"/>
                <a:cs typeface="Calibri"/>
                <a:sym typeface="Calibri"/>
              </a:rPr>
              <a:t>Department of Conservation and Recreation: Massachusetts Executive Office of Energy and Environmental Affairs</a:t>
            </a:r>
            <a:r>
              <a:rPr lang="en-US" sz="1200">
                <a:solidFill>
                  <a:schemeClr val="dk1"/>
                </a:solidFill>
                <a:latin typeface="Calibri"/>
                <a:ea typeface="Calibri"/>
                <a:cs typeface="Calibri"/>
                <a:sym typeface="Calibri"/>
              </a:rPr>
              <a:t>. Boston, MA.)</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50" name="Google Shape;3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[4 clicks to walk through consequences]</a:t>
            </a:r>
            <a:endParaRPr/>
          </a:p>
          <a:p>
            <a:pPr marL="0" marR="0" lvl="0" indent="0" algn="l" rtl="0">
              <a:lnSpc>
                <a:spcPct val="100000"/>
              </a:lnSpc>
              <a:spcBef>
                <a:spcPts val="0"/>
              </a:spcBef>
              <a:spcAft>
                <a:spcPts val="0"/>
              </a:spcAft>
              <a:buClr>
                <a:schemeClr val="lt1"/>
              </a:buClr>
              <a:buSzPts val="1200"/>
              <a:buFont typeface="Calibri"/>
              <a:buNone/>
            </a:pPr>
            <a:r>
              <a:rPr lang="en-US"/>
              <a:t>Sustainable development aims to minimize impervious surfaces. By recapturing as much water as possible and increasing groundwater infiltration through LID techniques – runoff and its effects are lessened for better water quality and less strain on our infrastructure from flooding and erosion.</a:t>
            </a:r>
            <a:endParaRPr/>
          </a:p>
        </p:txBody>
      </p:sp>
      <p:sp>
        <p:nvSpPr>
          <p:cNvPr id="362" name="Google Shape;3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on the left we have a potential site for redevelopment. </a:t>
            </a:r>
            <a:endParaRPr/>
          </a:p>
          <a:p>
            <a:pPr marL="0" lvl="0" indent="0" algn="l" rtl="0">
              <a:lnSpc>
                <a:spcPct val="100000"/>
              </a:lnSpc>
              <a:spcBef>
                <a:spcPts val="0"/>
              </a:spcBef>
              <a:spcAft>
                <a:spcPts val="0"/>
              </a:spcAft>
              <a:buSzPts val="1400"/>
              <a:buNone/>
            </a:pPr>
            <a:r>
              <a:rPr lang="en-US"/>
              <a:t>The rendering for traditional development shows one way that a site like this might be redeveloped. You can see that there are large lot sizes, as required by many communities’ zoning bylaws. While some of the vegetation is retained, there are considerable losses in areas, some of which would be cleared for construction, yard space, and particularly for the road itself.</a:t>
            </a:r>
            <a:endParaRPr/>
          </a:p>
          <a:p>
            <a:pPr marL="0" lvl="0" indent="0" algn="l" rtl="0">
              <a:lnSpc>
                <a:spcPct val="100000"/>
              </a:lnSpc>
              <a:spcBef>
                <a:spcPts val="0"/>
              </a:spcBef>
              <a:spcAft>
                <a:spcPts val="0"/>
              </a:spcAft>
              <a:buSzPts val="1400"/>
              <a:buNone/>
            </a:pPr>
            <a:r>
              <a:rPr lang="en-US"/>
              <a:t>[click]</a:t>
            </a:r>
            <a:endParaRPr/>
          </a:p>
          <a:p>
            <a:pPr marL="0" lvl="0" indent="0" algn="l" rtl="0">
              <a:lnSpc>
                <a:spcPct val="100000"/>
              </a:lnSpc>
              <a:spcBef>
                <a:spcPts val="0"/>
              </a:spcBef>
              <a:spcAft>
                <a:spcPts val="0"/>
              </a:spcAft>
              <a:buSzPts val="1400"/>
              <a:buNone/>
            </a:pPr>
            <a:r>
              <a:rPr lang="en-US"/>
              <a:t>Redeveloping this site using LID principles preserves much more of the existing vegetation and features considerably less paved surface area. The homes are on smaller lots, arranged around a clustered village center, and the wetland area is undisturbed. </a:t>
            </a:r>
            <a:endParaRPr/>
          </a:p>
        </p:txBody>
      </p:sp>
      <p:sp>
        <p:nvSpPr>
          <p:cNvPr id="399" name="Google Shape;3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13411b13b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13411b13b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solidFill>
                  <a:schemeClr val="hlink"/>
                </a:solidFill>
                <a:hlinkClick r:id="rId3"/>
              </a:rPr>
              <a:t>www.snepnetwork.org</a:t>
            </a:r>
            <a:r>
              <a:rPr lang="en-US"/>
              <a:t>.</a:t>
            </a:r>
            <a:endParaRPr>
              <a:highlight>
                <a:srgbClr val="FFFFFF"/>
              </a:highlight>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38" name="Google Shape;138;g213411b13b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b82ab188da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b82ab188da_1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4" name="Google Shape;424;g1b82ab188da_1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pause here. Are there any questions?</a:t>
            </a:r>
            <a:endParaRPr/>
          </a:p>
        </p:txBody>
      </p:sp>
      <p:sp>
        <p:nvSpPr>
          <p:cNvPr id="433" name="Google Shape;43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af0ececd6a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af0ececd6a_0_2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this first section, we’ll be addressing the value and benefits of our natural environment, as well as the losses that we’re experiencing because of climate change. </a:t>
            </a:r>
            <a:endParaRPr/>
          </a:p>
          <a:p>
            <a:pPr marL="0" lvl="0" indent="0" algn="l" rtl="0">
              <a:spcBef>
                <a:spcPts val="0"/>
              </a:spcBef>
              <a:spcAft>
                <a:spcPts val="0"/>
              </a:spcAft>
              <a:buNone/>
            </a:pPr>
            <a:endParaRPr/>
          </a:p>
        </p:txBody>
      </p:sp>
      <p:sp>
        <p:nvSpPr>
          <p:cNvPr id="155" name="Google Shape;155;g1af0ececd6a_0_2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Each of these modules will run for about 30 minutes.</a:t>
            </a:r>
            <a:endParaRPr/>
          </a:p>
        </p:txBody>
      </p:sp>
      <p:sp>
        <p:nvSpPr>
          <p:cNvPr id="161" name="Google Shape;1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Mass Audubon analyzed land cover using satellite data in partnership with BU. (You can read more in our publication </a:t>
            </a:r>
            <a:r>
              <a:rPr lang="en-US" i="1" u="sng">
                <a:solidFill>
                  <a:schemeClr val="hlink"/>
                </a:solidFill>
                <a:hlinkClick r:id="rId3"/>
              </a:rPr>
              <a:t>Losing Ground</a:t>
            </a:r>
            <a:r>
              <a:rPr lang="en-US"/>
              <a:t>, and the most recent edition is pictured here in the upper right-hand corner.)</a:t>
            </a:r>
            <a:endParaRPr/>
          </a:p>
          <a:p>
            <a:pPr marL="0" lvl="0" indent="0" algn="l" rtl="0">
              <a:lnSpc>
                <a:spcPct val="100000"/>
              </a:lnSpc>
              <a:spcBef>
                <a:spcPts val="0"/>
              </a:spcBef>
              <a:spcAft>
                <a:spcPts val="0"/>
              </a:spcAft>
              <a:buSzPts val="1400"/>
              <a:buNone/>
            </a:pPr>
            <a:r>
              <a:rPr lang="en-US"/>
              <a:t>The areas shown in pink are developed land. As we expect, the areas with the most pink are urban centers or more densely-populated regions.</a:t>
            </a:r>
            <a:endParaRPr/>
          </a:p>
          <a:p>
            <a:pPr marL="0" lvl="0" indent="0" algn="l" rtl="0">
              <a:lnSpc>
                <a:spcPct val="100000"/>
              </a:lnSpc>
              <a:spcBef>
                <a:spcPts val="0"/>
              </a:spcBef>
              <a:spcAft>
                <a:spcPts val="0"/>
              </a:spcAft>
              <a:buSzPts val="1400"/>
              <a:buNone/>
            </a:pPr>
            <a:r>
              <a:rPr lang="en-US"/>
              <a:t>These areas in pink are those most likely to have experienced disruption or loss of natural ecosystems, and consequently, their benefits. </a:t>
            </a:r>
            <a:endParaRPr/>
          </a:p>
          <a:p>
            <a:pPr marL="0" lvl="0" indent="0" algn="l" rtl="0">
              <a:lnSpc>
                <a:spcPct val="100000"/>
              </a:lnSpc>
              <a:spcBef>
                <a:spcPts val="0"/>
              </a:spcBef>
              <a:spcAft>
                <a:spcPts val="0"/>
              </a:spcAft>
              <a:buSzPts val="1400"/>
              <a:buNone/>
            </a:pPr>
            <a:r>
              <a:rPr lang="en-US"/>
              <a:t>[click to show chart]</a:t>
            </a:r>
            <a:endParaRPr/>
          </a:p>
          <a:p>
            <a:pPr marL="0" lvl="0" indent="0" algn="l" rtl="0">
              <a:lnSpc>
                <a:spcPct val="100000"/>
              </a:lnSpc>
              <a:spcBef>
                <a:spcPts val="0"/>
              </a:spcBef>
              <a:spcAft>
                <a:spcPts val="0"/>
              </a:spcAft>
              <a:buSzPts val="1400"/>
              <a:buNone/>
            </a:pPr>
            <a:r>
              <a:rPr lang="en-US"/>
              <a:t>As of 2017, about 21% of the state is developed, 27% protected, and 52% neither protected nor developed.</a:t>
            </a:r>
            <a:endParaRPr/>
          </a:p>
          <a:p>
            <a:pPr marL="0" lvl="0" indent="0" algn="l" rtl="0">
              <a:lnSpc>
                <a:spcPct val="100000"/>
              </a:lnSpc>
              <a:spcBef>
                <a:spcPts val="0"/>
              </a:spcBef>
              <a:spcAft>
                <a:spcPts val="0"/>
              </a:spcAft>
              <a:buSzPts val="1400"/>
              <a:buNone/>
            </a:pPr>
            <a:r>
              <a:rPr lang="en-US"/>
              <a:t>64% forest, 21% developed</a:t>
            </a:r>
            <a:endParaRPr/>
          </a:p>
        </p:txBody>
      </p:sp>
      <p:sp>
        <p:nvSpPr>
          <p:cNvPr id="190" name="Google Shape;1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continue to see development concentrated around and beyond the Rt 495 belt and along transportation corridors, notably the Mass Pike and Route 2. We call these areas of most intense development pressure the Sprawl Frontier. </a:t>
            </a:r>
            <a:r>
              <a:rPr lang="en-US" sz="1200">
                <a:solidFill>
                  <a:schemeClr val="dk1"/>
                </a:solidFill>
                <a:latin typeface="Calibri"/>
                <a:ea typeface="Calibri"/>
                <a:cs typeface="Calibri"/>
                <a:sym typeface="Calibri"/>
              </a:rPr>
              <a:t>The Sprawl Frontier, a band of towns seeing relatively rapid development, remains prominent along and outside of Interstate 495.</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As we see this rapid development, it’s important to note that disrupting the natural environment in favor of a built environment can result in a loss of many of the natural systems and benefits that contribute to climate resilience. As a result, many of these communities are working to conserve land strategically, and land conservation and protection between 2012 and 2017 </a:t>
            </a:r>
            <a:r>
              <a:rPr lang="en-US" sz="1200" b="0">
                <a:solidFill>
                  <a:schemeClr val="dk1"/>
                </a:solidFill>
                <a:latin typeface="Calibri"/>
                <a:ea typeface="Calibri"/>
                <a:cs typeface="Calibri"/>
                <a:sym typeface="Calibri"/>
              </a:rPr>
              <a:t>reached a pace of 55 acres/day (which represents an </a:t>
            </a:r>
            <a:r>
              <a:rPr lang="en-US" sz="1200">
                <a:solidFill>
                  <a:schemeClr val="dk1"/>
                </a:solidFill>
                <a:latin typeface="Calibri"/>
                <a:ea typeface="Calibri"/>
                <a:cs typeface="Calibri"/>
                <a:sym typeface="Calibri"/>
              </a:rPr>
              <a:t>increase of </a:t>
            </a:r>
            <a:r>
              <a:rPr lang="en-US" sz="1200" b="0">
                <a:solidFill>
                  <a:schemeClr val="dk1"/>
                </a:solidFill>
                <a:latin typeface="Calibri"/>
                <a:ea typeface="Calibri"/>
                <a:cs typeface="Calibri"/>
                <a:sym typeface="Calibri"/>
              </a:rPr>
              <a:t>nearly 40% over the pace from 2005 to 2013.)</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Land conservation is one of the three actions that we introduced in the previous module. S</a:t>
            </a:r>
            <a:r>
              <a:rPr lang="en-US" sz="1200" b="0">
                <a:solidFill>
                  <a:schemeClr val="dk1"/>
                </a:solidFill>
                <a:latin typeface="Calibri"/>
                <a:ea typeface="Calibri"/>
                <a:cs typeface="Calibri"/>
                <a:sym typeface="Calibri"/>
              </a:rPr>
              <a:t>eventy-six percent of newly protected land was within the Green Infrastructure Network</a:t>
            </a:r>
            <a:r>
              <a:rPr lang="en-US" sz="1200" b="1">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 and this indicates that conservation efforts are largely focused on the most important lands. We will talk later on about initiatives state and regional initiatives that can help to support those efforts.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But what about the areas that are or are in the process of being developed? When we can’t conserve the land, how do we integrate sustainable practices into development? What happens if we don’t?</a:t>
            </a:r>
            <a:endParaRPr/>
          </a:p>
        </p:txBody>
      </p:sp>
      <p:sp>
        <p:nvSpPr>
          <p:cNvPr id="198" name="Google Shape;1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In areas with natural ground cover, about 50 percent of precipitation infiltrates into the ground, 40 percent undergoes evapotranspiration (water use by plants that is re-released into the atmosphere, along with oxygen produced in plant processes), and 10 percent becomes runoff.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When we develop a site, trees and vegetation are often cleared, which reduces water uptake by those plants. Instead of filtering through the soil and being taken up by plant roots, water pools and runs off impervious surfaces. On a site half developed with impervious surfaces, up to 30 percent of precipitation volumes become stormwater runoff, and when a lot totally covered with impervious surface, up to 55 percent becomes stormwater.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other services that trees and plants provide, like air and water filtration and mitigation of urban heat island effects, are also lost.</a:t>
            </a:r>
            <a:endParaRPr/>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[4 clicks to walk through consequences]</a:t>
            </a:r>
            <a:endParaRPr/>
          </a:p>
          <a:p>
            <a:pPr marL="0" lvl="0" indent="0" algn="l" rtl="0">
              <a:lnSpc>
                <a:spcPct val="100000"/>
              </a:lnSpc>
              <a:spcBef>
                <a:spcPts val="0"/>
              </a:spcBef>
              <a:spcAft>
                <a:spcPts val="0"/>
              </a:spcAft>
              <a:buSzPts val="1400"/>
              <a:buNone/>
            </a:pPr>
            <a:r>
              <a:rPr lang="en-US"/>
              <a:t>Traditional development means there will be more impervious surfaces. Water that lands on a roof or on road doesn’t infiltrate through those surfaces – they create runoff. Even cleared land has more runoff than vegetated land does – water uptake from trees can diminish problems with runoff, in addition to offering benefits or water filtration and flood buffering as we just talked about in Let Nature Do the Work!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Water quality impairments:</a:t>
            </a:r>
            <a:r>
              <a:rPr lang="en-US"/>
              <a:t> from road sediments to lawn treatment chemicals, there are pollutants making their way to stormwater systems. </a:t>
            </a:r>
            <a:r>
              <a:rPr lang="en-US" sz="1200">
                <a:latin typeface="Calibri"/>
                <a:ea typeface="Calibri"/>
                <a:cs typeface="Calibri"/>
                <a:sym typeface="Calibri"/>
              </a:rPr>
              <a:t>The majority of Massachusetts’ urban waterways are impaired—meaning they don’t meet state water quality standards and are not providing ideal habitat for fish and wildlife, and may also be leading to beach closures and other negative economic effects. Pollution from stormwater runoff from impervious surfaces contributes to 55% of the water quality impairments in MA.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Public health risks:</a:t>
            </a:r>
            <a:r>
              <a:rPr lang="en-US"/>
              <a:t> </a:t>
            </a:r>
            <a:r>
              <a:rPr lang="en-US" sz="1200">
                <a:latin typeface="Calibri"/>
                <a:ea typeface="Calibri"/>
                <a:cs typeface="Calibri"/>
                <a:sym typeface="Calibri"/>
              </a:rPr>
              <a:t>Trees and vegetation reduce the urban heat island effect, reducing smog that contributes to asthma and other respiratory diseases. Managing stormwater through soils and vegetation reduces the need for retention ponds and catch basins, avoiding creation of mosquito habitat. More than $11 million is spent annually on mosquito control in Massachusetts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Infrastructure impacts: </a:t>
            </a:r>
            <a:r>
              <a:rPr lang="en-US" sz="1200">
                <a:latin typeface="Calibri"/>
                <a:ea typeface="Calibri"/>
                <a:cs typeface="Calibri"/>
                <a:sym typeface="Calibri"/>
              </a:rPr>
              <a:t>While grey infrastructure (traditional, as opposed to GI) is typically designed to reduce flooding risk, but often does not adequately protect water quality and habitat. Implementing GI practices can reduce the amount of grey infrastructure needed to manage flooding and combined sewer overflows and avoid expensive capacity expansions (EPA Maintenance of Low Impact Development Fact Sheet from the EPA’s Barrier Buster series)</a:t>
            </a:r>
            <a:endParaRPr/>
          </a:p>
        </p:txBody>
      </p:sp>
      <p:sp>
        <p:nvSpPr>
          <p:cNvPr id="215" name="Google Shape;2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1"/>
        <p:cNvGrpSpPr/>
        <p:nvPr/>
      </p:nvGrpSpPr>
      <p:grpSpPr>
        <a:xfrm>
          <a:off x="0" y="0"/>
          <a:ext cx="0" cy="0"/>
          <a:chOff x="0" y="0"/>
          <a:chExt cx="0" cy="0"/>
        </a:xfrm>
      </p:grpSpPr>
      <p:sp>
        <p:nvSpPr>
          <p:cNvPr id="82" name="Google Shape;82;p33"/>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94"/>
        <p:cNvGrpSpPr/>
        <p:nvPr/>
      </p:nvGrpSpPr>
      <p:grpSpPr>
        <a:xfrm>
          <a:off x="0" y="0"/>
          <a:ext cx="0" cy="0"/>
          <a:chOff x="0" y="0"/>
          <a:chExt cx="0" cy="0"/>
        </a:xfrm>
      </p:grpSpPr>
      <p:sp>
        <p:nvSpPr>
          <p:cNvPr id="95" name="Google Shape;95;p35"/>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5"/>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p35"/>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3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6" name="Google Shape;116;p3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17" name="Google Shape;117;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23"/>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48"/>
        <p:cNvGrpSpPr/>
        <p:nvPr/>
      </p:nvGrpSpPr>
      <p:grpSpPr>
        <a:xfrm>
          <a:off x="0" y="0"/>
          <a:ext cx="0" cy="0"/>
          <a:chOff x="0" y="0"/>
          <a:chExt cx="0" cy="0"/>
        </a:xfrm>
      </p:grpSpPr>
      <p:sp>
        <p:nvSpPr>
          <p:cNvPr id="49" name="Google Shape;49;p29"/>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1"/>
        <p:cNvGrpSpPr/>
        <p:nvPr/>
      </p:nvGrpSpPr>
      <p:grpSpPr>
        <a:xfrm>
          <a:off x="0" y="0"/>
          <a:ext cx="0" cy="0"/>
          <a:chOff x="0" y="0"/>
          <a:chExt cx="0" cy="0"/>
        </a:xfrm>
      </p:grpSpPr>
      <p:sp>
        <p:nvSpPr>
          <p:cNvPr id="62" name="Google Shape;62;p31"/>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31"/>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4400"/>
              <a:buFont typeface="Calibri"/>
              <a:buNone/>
              <a:defRPr sz="44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 name="Google Shape;12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1" name="Google Shape;12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22" name="Google Shape;12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23" name="Google Shape;12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mapc.org/resource-library/climate-resilient-land-use-strategies/" TargetMode="External"/><Relationship Id="rId13" Type="http://schemas.openxmlformats.org/officeDocument/2006/relationships/hyperlink" Target="http://www.mass.gov/municipal-law-review" TargetMode="External"/><Relationship Id="rId3" Type="http://schemas.openxmlformats.org/officeDocument/2006/relationships/image" Target="../media/image23.png"/><Relationship Id="rId7" Type="http://schemas.openxmlformats.org/officeDocument/2006/relationships/hyperlink" Target="http://www.mass.gov/smart-growth-smart-energy-toolkit-information-and-resources" TargetMode="External"/><Relationship Id="rId12" Type="http://schemas.openxmlformats.org/officeDocument/2006/relationships/hyperlink" Target="https://www.mass.gov/service-details/mvp-action-grant" TargetMode="External"/><Relationship Id="rId17" Type="http://schemas.openxmlformats.org/officeDocument/2006/relationships/hyperlink" Target="http://www.snepnetwork.org/" TargetMode="External"/><Relationship Id="rId2" Type="http://schemas.openxmlformats.org/officeDocument/2006/relationships/notesSlide" Target="../notesSlides/notesSlide20.xml"/><Relationship Id="rId16" Type="http://schemas.openxmlformats.org/officeDocument/2006/relationships/hyperlink" Target="http://www.greeninfrastructureri.org" TargetMode="External"/><Relationship Id="rId1" Type="http://schemas.openxmlformats.org/officeDocument/2006/relationships/slideLayout" Target="../slideLayouts/slideLayout2.xml"/><Relationship Id="rId6" Type="http://schemas.openxmlformats.org/officeDocument/2006/relationships/hyperlink" Target="http://www.massaudubon.org/valueofnature" TargetMode="External"/><Relationship Id="rId11" Type="http://schemas.openxmlformats.org/officeDocument/2006/relationships/hyperlink" Target="http://www.mass.gov/service-details/planning-assistance-grants" TargetMode="External"/><Relationship Id="rId5" Type="http://schemas.openxmlformats.org/officeDocument/2006/relationships/hyperlink" Target="https://www.massaudubon.org/our-conservation-work/policy-advocacy/local-climate-resilient-communities/land-use-rules" TargetMode="External"/><Relationship Id="rId15" Type="http://schemas.openxmlformats.org/officeDocument/2006/relationships/hyperlink" Target="http://www.uri.edu/nemo/" TargetMode="External"/><Relationship Id="rId10" Type="http://schemas.openxmlformats.org/officeDocument/2006/relationships/hyperlink" Target="https://www.maccweb.org/page/ElecResLibrary" TargetMode="External"/><Relationship Id="rId4" Type="http://schemas.openxmlformats.org/officeDocument/2006/relationships/hyperlink" Target="https://docs.wixstatic.com/ugd/914645_b42c75a0b5b3400882249aa62e28fbb0.pdf" TargetMode="External"/><Relationship Id="rId9" Type="http://schemas.openxmlformats.org/officeDocument/2006/relationships/hyperlink" Target="https://masscptc.org/" TargetMode="External"/><Relationship Id="rId14" Type="http://schemas.openxmlformats.org/officeDocument/2006/relationships/hyperlink" Target="http://www.unh.edu/unhs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1" name="Picture 10">
            <a:extLst>
              <a:ext uri="{FF2B5EF4-FFF2-40B4-BE49-F238E27FC236}">
                <a16:creationId xmlns:a16="http://schemas.microsoft.com/office/drawing/2014/main" id="{4157C37C-C1BD-42A0-A661-89E6A125505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5" name="Picture 4">
            <a:extLst>
              <a:ext uri="{FF2B5EF4-FFF2-40B4-BE49-F238E27FC236}">
                <a16:creationId xmlns:a16="http://schemas.microsoft.com/office/drawing/2014/main" id="{F5D737D1-FD30-499F-8F51-C3CC4C68BAF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10"/>
          <p:cNvSpPr txBox="1">
            <a:spLocks noGrp="1"/>
          </p:cNvSpPr>
          <p:nvPr>
            <p:ph type="title"/>
          </p:nvPr>
        </p:nvSpPr>
        <p:spPr>
          <a:xfrm>
            <a:off x="0" y="366750"/>
            <a:ext cx="5969400" cy="1662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74074"/>
              <a:buFont typeface="Gill Sans"/>
              <a:buNone/>
            </a:pPr>
            <a:r>
              <a:rPr lang="en-US" sz="5400" b="1">
                <a:solidFill>
                  <a:schemeClr val="dk2"/>
                </a:solidFill>
                <a:latin typeface="Gill Sans"/>
                <a:ea typeface="Gill Sans"/>
                <a:cs typeface="Gill Sans"/>
                <a:sym typeface="Gill Sans"/>
              </a:rPr>
              <a:t>Low Impact Development (LID)</a:t>
            </a:r>
            <a:endParaRPr sz="5400" b="1">
              <a:solidFill>
                <a:schemeClr val="dk2"/>
              </a:solidFill>
            </a:endParaRPr>
          </a:p>
        </p:txBody>
      </p:sp>
      <p:sp>
        <p:nvSpPr>
          <p:cNvPr id="278" name="Google Shape;278;p10"/>
          <p:cNvSpPr/>
          <p:nvPr/>
        </p:nvSpPr>
        <p:spPr>
          <a:xfrm>
            <a:off x="1414530" y="2389769"/>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dk2"/>
          </a:solidFill>
          <a:ln w="4445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grpSp>
        <p:nvGrpSpPr>
          <p:cNvPr id="279" name="Google Shape;279;p10"/>
          <p:cNvGrpSpPr/>
          <p:nvPr/>
        </p:nvGrpSpPr>
        <p:grpSpPr>
          <a:xfrm>
            <a:off x="222275" y="2768392"/>
            <a:ext cx="5859228" cy="3481651"/>
            <a:chOff x="1378" y="252123"/>
            <a:chExt cx="5859228" cy="3481651"/>
          </a:xfrm>
        </p:grpSpPr>
        <p:sp>
          <p:nvSpPr>
            <p:cNvPr id="280" name="Google Shape;280;p10"/>
            <p:cNvSpPr/>
            <p:nvPr/>
          </p:nvSpPr>
          <p:spPr>
            <a:xfrm>
              <a:off x="482360" y="252123"/>
              <a:ext cx="787060" cy="787060"/>
            </a:xfrm>
            <a:prstGeom prst="rect">
              <a:avLst/>
            </a:prstGeom>
            <a:blipFill rotWithShape="1">
              <a:blip r:embed="rId3">
                <a:alphaModFix/>
              </a:blip>
              <a:stretch>
                <a:fillRect/>
              </a:stretch>
            </a:blipFill>
            <a:ln w="12700" cap="flat" cmpd="sng">
              <a:solidFill>
                <a:srgbClr val="EFED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0"/>
            <p:cNvSpPr/>
            <p:nvPr/>
          </p:nvSpPr>
          <p:spPr>
            <a:xfrm>
              <a:off x="1378" y="1561480"/>
              <a:ext cx="1749023" cy="21722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0"/>
            <p:cNvSpPr txBox="1"/>
            <p:nvPr/>
          </p:nvSpPr>
          <p:spPr>
            <a:xfrm>
              <a:off x="1378" y="1561480"/>
              <a:ext cx="1749023" cy="21722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Treats </a:t>
              </a:r>
              <a:r>
                <a:rPr lang="en-US" sz="2400" b="1" i="0" u="none" strike="noStrike" cap="none">
                  <a:solidFill>
                    <a:schemeClr val="dk1"/>
                  </a:solidFill>
                  <a:latin typeface="Calibri"/>
                  <a:ea typeface="Calibri"/>
                  <a:cs typeface="Calibri"/>
                  <a:sym typeface="Calibri"/>
                </a:rPr>
                <a:t>water as a resource</a:t>
              </a:r>
              <a:r>
                <a:rPr lang="en-US" sz="2400" b="0" i="0" u="none" strike="noStrike" cap="none">
                  <a:solidFill>
                    <a:schemeClr val="dk1"/>
                  </a:solidFill>
                  <a:latin typeface="Calibri"/>
                  <a:ea typeface="Calibri"/>
                  <a:cs typeface="Calibri"/>
                  <a:sym typeface="Calibri"/>
                </a:rPr>
                <a:t>, not just a waste product</a:t>
              </a:r>
              <a:endParaRPr sz="1400" b="0" i="0" u="none" strike="noStrike" cap="none">
                <a:solidFill>
                  <a:srgbClr val="000000"/>
                </a:solidFill>
                <a:latin typeface="Arial"/>
                <a:ea typeface="Arial"/>
                <a:cs typeface="Arial"/>
                <a:sym typeface="Arial"/>
              </a:endParaRPr>
            </a:p>
          </p:txBody>
        </p:sp>
        <p:sp>
          <p:nvSpPr>
            <p:cNvPr id="283" name="Google Shape;283;p10"/>
            <p:cNvSpPr/>
            <p:nvPr/>
          </p:nvSpPr>
          <p:spPr>
            <a:xfrm>
              <a:off x="2537462" y="252123"/>
              <a:ext cx="787060" cy="787060"/>
            </a:xfrm>
            <a:prstGeom prst="rect">
              <a:avLst/>
            </a:prstGeom>
            <a:blipFill rotWithShape="1">
              <a:blip r:embed="rId4">
                <a:alphaModFix/>
              </a:blip>
              <a:stretch>
                <a:fillRect/>
              </a:stretch>
            </a:blipFill>
            <a:ln w="12700" cap="flat" cmpd="sng">
              <a:solidFill>
                <a:srgbClr val="EFED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0"/>
            <p:cNvSpPr/>
            <p:nvPr/>
          </p:nvSpPr>
          <p:spPr>
            <a:xfrm>
              <a:off x="2056481" y="1561480"/>
              <a:ext cx="1749023" cy="21722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0"/>
            <p:cNvSpPr txBox="1"/>
            <p:nvPr/>
          </p:nvSpPr>
          <p:spPr>
            <a:xfrm>
              <a:off x="2056481" y="1561480"/>
              <a:ext cx="1749023" cy="21722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Manages stormwater as </a:t>
              </a:r>
              <a:r>
                <a:rPr lang="en-US" sz="2400" b="1" i="0" u="none" strike="noStrike" cap="none">
                  <a:solidFill>
                    <a:schemeClr val="dk1"/>
                  </a:solidFill>
                  <a:latin typeface="Calibri"/>
                  <a:ea typeface="Calibri"/>
                  <a:cs typeface="Calibri"/>
                  <a:sym typeface="Calibri"/>
                </a:rPr>
                <a:t>close to its source </a:t>
              </a:r>
              <a:r>
                <a:rPr lang="en-US" sz="2400" b="0" i="0" u="none" strike="noStrike" cap="none">
                  <a:solidFill>
                    <a:schemeClr val="dk1"/>
                  </a:solidFill>
                  <a:latin typeface="Calibri"/>
                  <a:ea typeface="Calibri"/>
                  <a:cs typeface="Calibri"/>
                  <a:sym typeface="Calibri"/>
                </a:rPr>
                <a:t>as possible</a:t>
              </a:r>
              <a:endParaRPr sz="1400" b="0" i="0" u="none" strike="noStrike" cap="none">
                <a:solidFill>
                  <a:srgbClr val="000000"/>
                </a:solidFill>
                <a:latin typeface="Arial"/>
                <a:ea typeface="Arial"/>
                <a:cs typeface="Arial"/>
                <a:sym typeface="Arial"/>
              </a:endParaRPr>
            </a:p>
          </p:txBody>
        </p:sp>
        <p:sp>
          <p:nvSpPr>
            <p:cNvPr id="286" name="Google Shape;286;p10"/>
            <p:cNvSpPr/>
            <p:nvPr/>
          </p:nvSpPr>
          <p:spPr>
            <a:xfrm>
              <a:off x="4592565" y="252123"/>
              <a:ext cx="787060" cy="787060"/>
            </a:xfrm>
            <a:prstGeom prst="rect">
              <a:avLst/>
            </a:prstGeom>
            <a:blipFill rotWithShape="1">
              <a:blip r:embed="rId5">
                <a:alphaModFix/>
              </a:blip>
              <a:stretch>
                <a:fillRect/>
              </a:stretch>
            </a:blipFill>
            <a:ln w="12700" cap="flat" cmpd="sng">
              <a:solidFill>
                <a:srgbClr val="EFED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0"/>
            <p:cNvSpPr/>
            <p:nvPr/>
          </p:nvSpPr>
          <p:spPr>
            <a:xfrm>
              <a:off x="4111583" y="1561480"/>
              <a:ext cx="1749023" cy="21722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0"/>
            <p:cNvSpPr txBox="1"/>
            <p:nvPr/>
          </p:nvSpPr>
          <p:spPr>
            <a:xfrm>
              <a:off x="4111583" y="1561480"/>
              <a:ext cx="1749023" cy="21722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Preserves</a:t>
              </a:r>
              <a:r>
                <a:rPr lang="en-US" sz="2400" b="0" i="0" u="none" strike="noStrike" cap="none">
                  <a:solidFill>
                    <a:schemeClr val="dk1"/>
                  </a:solidFill>
                  <a:latin typeface="Calibri"/>
                  <a:ea typeface="Calibri"/>
                  <a:cs typeface="Calibri"/>
                  <a:sym typeface="Calibri"/>
                </a:rPr>
                <a:t> natural landscape by recreating natural features</a:t>
              </a:r>
              <a:endParaRPr sz="1400" b="0" i="0" u="none" strike="noStrike" cap="none">
                <a:solidFill>
                  <a:srgbClr val="000000"/>
                </a:solidFill>
                <a:latin typeface="Arial"/>
                <a:ea typeface="Arial"/>
                <a:cs typeface="Arial"/>
                <a:sym typeface="Arial"/>
              </a:endParaRPr>
            </a:p>
          </p:txBody>
        </p:sp>
      </p:grpSp>
      <p:pic>
        <p:nvPicPr>
          <p:cNvPr id="289" name="Google Shape;289;p10" descr="A picture containing tree, outdoor, road, sky&#10;&#10;Description automatically generated"/>
          <p:cNvPicPr preferRelativeResize="0"/>
          <p:nvPr/>
        </p:nvPicPr>
        <p:blipFill rotWithShape="1">
          <a:blip r:embed="rId6">
            <a:alphaModFix/>
          </a:blip>
          <a:srcRect l="7532" r="5390"/>
          <a:stretch/>
        </p:blipFill>
        <p:spPr>
          <a:xfrm>
            <a:off x="5586426" y="0"/>
            <a:ext cx="6597943" cy="6858000"/>
          </a:xfrm>
          <a:custGeom>
            <a:avLst/>
            <a:gdLst/>
            <a:ahLst/>
            <a:cxnLst/>
            <a:rect l="l" t="t" r="r" b="b"/>
            <a:pathLst>
              <a:path w="8946363" h="6858000" extrusionOk="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7" name="Picture 6">
            <a:extLst>
              <a:ext uri="{FF2B5EF4-FFF2-40B4-BE49-F238E27FC236}">
                <a16:creationId xmlns:a16="http://schemas.microsoft.com/office/drawing/2014/main" id="{09510B73-2C7A-4646-B983-FBC45921392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7" name="Picture 6">
            <a:extLst>
              <a:ext uri="{FF2B5EF4-FFF2-40B4-BE49-F238E27FC236}">
                <a16:creationId xmlns:a16="http://schemas.microsoft.com/office/drawing/2014/main" id="{C144B0AD-1F24-4965-88D5-D8F4C70F11A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5" name="Picture 4">
            <a:extLst>
              <a:ext uri="{FF2B5EF4-FFF2-40B4-BE49-F238E27FC236}">
                <a16:creationId xmlns:a16="http://schemas.microsoft.com/office/drawing/2014/main" id="{A8329EEC-39E0-4DD3-A806-6C4F11BFD33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8" name="Picture 7">
            <a:extLst>
              <a:ext uri="{FF2B5EF4-FFF2-40B4-BE49-F238E27FC236}">
                <a16:creationId xmlns:a16="http://schemas.microsoft.com/office/drawing/2014/main" id="{AB002161-0CD9-440E-AEF1-2968E46216D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7" name="Picture 6">
            <a:extLst>
              <a:ext uri="{FF2B5EF4-FFF2-40B4-BE49-F238E27FC236}">
                <a16:creationId xmlns:a16="http://schemas.microsoft.com/office/drawing/2014/main" id="{0AC7352E-7578-4672-8FDE-5152EBD8E42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7" name="Picture 6">
            <a:extLst>
              <a:ext uri="{FF2B5EF4-FFF2-40B4-BE49-F238E27FC236}">
                <a16:creationId xmlns:a16="http://schemas.microsoft.com/office/drawing/2014/main" id="{B83321A1-917D-4269-9BF7-6F8EF626A72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5" name="Picture 4">
            <a:extLst>
              <a:ext uri="{FF2B5EF4-FFF2-40B4-BE49-F238E27FC236}">
                <a16:creationId xmlns:a16="http://schemas.microsoft.com/office/drawing/2014/main" id="{70C7301A-E110-4B4B-A7D6-61C27B42407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7" name="Picture 6">
            <a:extLst>
              <a:ext uri="{FF2B5EF4-FFF2-40B4-BE49-F238E27FC236}">
                <a16:creationId xmlns:a16="http://schemas.microsoft.com/office/drawing/2014/main" id="{BF39F301-43B1-42DD-85EE-609B3A101B5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5" name="Picture 4">
            <a:extLst>
              <a:ext uri="{FF2B5EF4-FFF2-40B4-BE49-F238E27FC236}">
                <a16:creationId xmlns:a16="http://schemas.microsoft.com/office/drawing/2014/main" id="{F07A1E01-CF69-4DC2-9BD2-15EA15F4E68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b82ab188da_1_115"/>
          <p:cNvSpPr txBox="1">
            <a:spLocks noGrp="1"/>
          </p:cNvSpPr>
          <p:nvPr>
            <p:ph type="title"/>
          </p:nvPr>
        </p:nvSpPr>
        <p:spPr>
          <a:xfrm>
            <a:off x="8681249" y="303950"/>
            <a:ext cx="3255900" cy="7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a:t>Resources</a:t>
            </a:r>
            <a:endParaRPr sz="5400"/>
          </a:p>
        </p:txBody>
      </p:sp>
      <p:pic>
        <p:nvPicPr>
          <p:cNvPr id="427" name="Google Shape;427;g1b82ab188da_1_115"/>
          <p:cNvPicPr preferRelativeResize="0"/>
          <p:nvPr/>
        </p:nvPicPr>
        <p:blipFill rotWithShape="1">
          <a:blip r:embed="rId3">
            <a:alphaModFix/>
          </a:blip>
          <a:srcRect/>
          <a:stretch/>
        </p:blipFill>
        <p:spPr>
          <a:xfrm>
            <a:off x="8794900" y="1560700"/>
            <a:ext cx="3142249" cy="4051725"/>
          </a:xfrm>
          <a:prstGeom prst="rect">
            <a:avLst/>
          </a:prstGeom>
          <a:noFill/>
          <a:ln>
            <a:noFill/>
          </a:ln>
        </p:spPr>
      </p:pic>
      <p:sp>
        <p:nvSpPr>
          <p:cNvPr id="428" name="Google Shape;428;g1b82ab188da_1_115"/>
          <p:cNvSpPr txBox="1"/>
          <p:nvPr/>
        </p:nvSpPr>
        <p:spPr>
          <a:xfrm>
            <a:off x="9014825" y="5786475"/>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4"/>
              </a:rPr>
              <a:t>Find more info in our Resource Guide! </a:t>
            </a:r>
            <a:endParaRPr sz="2000" b="0" i="0" u="none" strike="noStrike" cap="none">
              <a:solidFill>
                <a:srgbClr val="000000"/>
              </a:solidFill>
              <a:latin typeface="Calibri"/>
              <a:ea typeface="Calibri"/>
              <a:cs typeface="Calibri"/>
              <a:sym typeface="Calibri"/>
            </a:endParaRPr>
          </a:p>
        </p:txBody>
      </p:sp>
      <p:sp>
        <p:nvSpPr>
          <p:cNvPr id="429" name="Google Shape;429;g1b82ab188da_1_115"/>
          <p:cNvSpPr txBox="1"/>
          <p:nvPr/>
        </p:nvSpPr>
        <p:spPr>
          <a:xfrm>
            <a:off x="0" y="-367200"/>
            <a:ext cx="8794800" cy="722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228600" lvl="0" indent="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Mass Audubon LID fact sheets and bylaw tool: </a:t>
            </a:r>
            <a:r>
              <a:rPr lang="en-US" sz="8000" u="sng">
                <a:solidFill>
                  <a:srgbClr val="4F758B"/>
                </a:solidFill>
                <a:latin typeface="Calibri"/>
                <a:ea typeface="Calibri"/>
                <a:cs typeface="Calibri"/>
                <a:sym typeface="Calibri"/>
                <a:hlinkClick r:id="rId5">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massaudubon.org/lidcost</a:t>
            </a:r>
            <a:endParaRPr sz="8000">
              <a:solidFill>
                <a:srgbClr val="253746"/>
              </a:solidFill>
              <a:latin typeface="Calibri"/>
              <a:ea typeface="Calibri"/>
              <a:cs typeface="Calibri"/>
              <a:sym typeface="Calibri"/>
            </a:endParaRPr>
          </a:p>
          <a:p>
            <a:pPr marL="0" lvl="0" indent="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Mass Audubon </a:t>
            </a:r>
            <a:r>
              <a:rPr lang="en-US" sz="8000" i="1">
                <a:solidFill>
                  <a:srgbClr val="253746"/>
                </a:solidFill>
                <a:latin typeface="Calibri"/>
                <a:ea typeface="Calibri"/>
                <a:cs typeface="Calibri"/>
                <a:sym typeface="Calibri"/>
              </a:rPr>
              <a:t>Losing Ground </a:t>
            </a:r>
            <a:r>
              <a:rPr lang="en-US" sz="8000">
                <a:solidFill>
                  <a:srgbClr val="253746"/>
                </a:solidFill>
                <a:latin typeface="Calibri"/>
                <a:ea typeface="Calibri"/>
                <a:cs typeface="Calibri"/>
                <a:sym typeface="Calibri"/>
              </a:rPr>
              <a:t>and Value of Nature factsheets: </a:t>
            </a:r>
            <a:r>
              <a:rPr lang="en-US" sz="8000" u="sng">
                <a:solidFill>
                  <a:srgbClr val="4F758B"/>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www.massaudubon.org/valueofnature</a:t>
            </a:r>
            <a:endParaRPr sz="8000">
              <a:solidFill>
                <a:srgbClr val="253746"/>
              </a:solidFill>
              <a:latin typeface="Calibri"/>
              <a:ea typeface="Calibri"/>
              <a:cs typeface="Calibri"/>
              <a:sym typeface="Calibri"/>
            </a:endParaRPr>
          </a:p>
          <a:p>
            <a:pPr marL="228600" lvl="0" indent="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EEA Smart Growth </a:t>
            </a:r>
            <a:r>
              <a:rPr lang="en-US" sz="8000">
                <a:solidFill>
                  <a:srgbClr val="25374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a:solidFill>
                  <a:srgbClr val="4F758B"/>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mass.gov/smart-growth-smart-energy-toolkit-information-and-resources</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MAPC’s Climate Resilience: Toolkit </a:t>
            </a:r>
            <a:r>
              <a:rPr lang="en-US" sz="8000" u="sng">
                <a:solidFill>
                  <a:srgbClr val="4F758B"/>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mapc.org/resource-library/climate-resilient-land-use-strategies/</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Citizen Planner Training Collaborative: </a:t>
            </a:r>
            <a:r>
              <a:rPr lang="en-US" sz="8000" u="sng">
                <a:solidFill>
                  <a:srgbClr val="4F758B"/>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masscptc.org/</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Massachusetts Association of Conservation Commissions Electronic Resource Library: </a:t>
            </a:r>
            <a:r>
              <a:rPr lang="en-US" sz="8000" u="sng">
                <a:solidFill>
                  <a:srgbClr val="4F758B"/>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maccweb.org/page/ElecResLibrary</a:t>
            </a:r>
            <a:endParaRPr sz="8000">
              <a:solidFill>
                <a:srgbClr val="253746"/>
              </a:solidFill>
              <a:latin typeface="Calibri"/>
              <a:ea typeface="Calibri"/>
              <a:cs typeface="Calibri"/>
              <a:sym typeface="Calibri"/>
            </a:endParaRPr>
          </a:p>
          <a:p>
            <a:pPr marL="114300" lvl="0" indent="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EEA Planning Assistance Grants:  </a:t>
            </a:r>
            <a:r>
              <a:rPr lang="en-US" sz="8000" u="sng">
                <a:solidFill>
                  <a:srgbClr val="4F758B"/>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mass.gov/service-details/planning-assistance-grants</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MVP Action Grants </a:t>
            </a:r>
            <a:r>
              <a:rPr lang="en-US" sz="8000" u="sng">
                <a:solidFill>
                  <a:srgbClr val="4F758B"/>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mass.gov/service-details/mvp-action-grant</a:t>
            </a:r>
            <a:endParaRPr sz="8000">
              <a:solidFill>
                <a:srgbClr val="253746"/>
              </a:solidFill>
              <a:latin typeface="Calibri"/>
              <a:ea typeface="Calibri"/>
              <a:cs typeface="Calibri"/>
              <a:sym typeface="Calibri"/>
            </a:endParaRPr>
          </a:p>
          <a:p>
            <a:pPr marL="114300" lvl="0" indent="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MA Office of the Attorney General Municipal Law Unit: </a:t>
            </a:r>
            <a:r>
              <a:rPr lang="en-US" sz="8000" u="sng">
                <a:solidFill>
                  <a:srgbClr val="4F758B"/>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mass.gov/municipal-law-review</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UNH Stormwater Center: </a:t>
            </a:r>
            <a:r>
              <a:rPr lang="en-US" sz="8000" u="sng">
                <a:solidFill>
                  <a:srgbClr val="4F758B"/>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unh.edu/unhsc/</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URI NEMO Program: </a:t>
            </a:r>
            <a:r>
              <a:rPr lang="en-US" sz="8000" u="sng">
                <a:solidFill>
                  <a:srgbClr val="4F758B"/>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uri.edu/nemo/</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600"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RI Green Infrastructure Coalition: </a:t>
            </a:r>
            <a:r>
              <a:rPr lang="en-US" sz="8000" u="sng">
                <a:solidFill>
                  <a:srgbClr val="4F758B"/>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greeninfrastructureri.org</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355598" algn="l" rtl="0">
              <a:lnSpc>
                <a:spcPct val="90000"/>
              </a:lnSpc>
              <a:spcBef>
                <a:spcPts val="0"/>
              </a:spcBef>
              <a:spcAft>
                <a:spcPts val="0"/>
              </a:spcAft>
              <a:buClr>
                <a:srgbClr val="253746"/>
              </a:buClr>
              <a:buSzPct val="100000"/>
              <a:buChar char="•"/>
            </a:pPr>
            <a:r>
              <a:rPr lang="en-US" sz="8000">
                <a:solidFill>
                  <a:srgbClr val="253746"/>
                </a:solidFill>
                <a:latin typeface="Calibri"/>
                <a:ea typeface="Calibri"/>
                <a:cs typeface="Calibri"/>
                <a:sym typeface="Calibri"/>
              </a:rPr>
              <a:t>SNEP Network: </a:t>
            </a:r>
            <a:r>
              <a:rPr lang="en-US" sz="8000" u="sng">
                <a:solidFill>
                  <a:srgbClr val="4F758B"/>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snepnetwork.org</a:t>
            </a: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8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2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2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2000">
              <a:solidFill>
                <a:srgbClr val="253746"/>
              </a:solidFill>
              <a:latin typeface="Calibri"/>
              <a:ea typeface="Calibri"/>
              <a:cs typeface="Calibri"/>
              <a:sym typeface="Calibri"/>
            </a:endParaRPr>
          </a:p>
          <a:p>
            <a:pPr marL="457200" lvl="0" indent="-228600" algn="l" rtl="0">
              <a:lnSpc>
                <a:spcPct val="90000"/>
              </a:lnSpc>
              <a:spcBef>
                <a:spcPts val="0"/>
              </a:spcBef>
              <a:spcAft>
                <a:spcPts val="0"/>
              </a:spcAft>
              <a:buNone/>
            </a:pPr>
            <a:endParaRPr sz="1700">
              <a:solidFill>
                <a:srgbClr val="253746"/>
              </a:solidFill>
              <a:latin typeface="Calibri"/>
              <a:ea typeface="Calibri"/>
              <a:cs typeface="Calibri"/>
              <a:sym typeface="Calibri"/>
            </a:endParaRPr>
          </a:p>
          <a:p>
            <a:pPr marL="457200" lvl="0" indent="-228600" algn="l" rtl="0">
              <a:lnSpc>
                <a:spcPct val="90000"/>
              </a:lnSpc>
              <a:spcBef>
                <a:spcPts val="1000"/>
              </a:spcBef>
              <a:spcAft>
                <a:spcPts val="0"/>
              </a:spcAft>
              <a:buNone/>
            </a:pPr>
            <a:endParaRPr sz="1700">
              <a:solidFill>
                <a:srgbClr val="25374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434"/>
        <p:cNvGrpSpPr/>
        <p:nvPr/>
      </p:nvGrpSpPr>
      <p:grpSpPr>
        <a:xfrm>
          <a:off x="0" y="0"/>
          <a:ext cx="0" cy="0"/>
          <a:chOff x="0" y="0"/>
          <a:chExt cx="0" cy="0"/>
        </a:xfrm>
      </p:grpSpPr>
      <p:pic>
        <p:nvPicPr>
          <p:cNvPr id="5" name="Picture 4">
            <a:extLst>
              <a:ext uri="{FF2B5EF4-FFF2-40B4-BE49-F238E27FC236}">
                <a16:creationId xmlns:a16="http://schemas.microsoft.com/office/drawing/2014/main" id="{45E43476-7110-46EF-A4B3-4A7D9B9B4E4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5" name="Picture 4">
            <a:extLst>
              <a:ext uri="{FF2B5EF4-FFF2-40B4-BE49-F238E27FC236}">
                <a16:creationId xmlns:a16="http://schemas.microsoft.com/office/drawing/2014/main" id="{77D3AE4A-80BA-422F-9C80-C6A819DA93A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a:extLst>
              <a:ext uri="{FF2B5EF4-FFF2-40B4-BE49-F238E27FC236}">
                <a16:creationId xmlns:a16="http://schemas.microsoft.com/office/drawing/2014/main" id="{BD156822-CD2C-4CCD-89AF-E27234E3E98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5" name="Picture 4">
            <a:extLst>
              <a:ext uri="{FF2B5EF4-FFF2-40B4-BE49-F238E27FC236}">
                <a16:creationId xmlns:a16="http://schemas.microsoft.com/office/drawing/2014/main" id="{694112DA-42DA-452C-B377-D7F20054054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3" name="Picture 2">
            <a:extLst>
              <a:ext uri="{FF2B5EF4-FFF2-40B4-BE49-F238E27FC236}">
                <a16:creationId xmlns:a16="http://schemas.microsoft.com/office/drawing/2014/main" id="{4AB90EB8-792D-4F7A-ABC3-47F9403A502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1C3E699C-FDC0-401D-928C-76EA2158A70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9" name="Picture 8">
            <a:extLst>
              <a:ext uri="{FF2B5EF4-FFF2-40B4-BE49-F238E27FC236}">
                <a16:creationId xmlns:a16="http://schemas.microsoft.com/office/drawing/2014/main" id="{1BE8DF56-4F0A-4BA6-B684-1B63FB23072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Picture 4">
            <a:extLst>
              <a:ext uri="{FF2B5EF4-FFF2-40B4-BE49-F238E27FC236}">
                <a16:creationId xmlns:a16="http://schemas.microsoft.com/office/drawing/2014/main" id="{D1B0D3FC-F3E4-4EC5-9AA3-99EC6F2E8ED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4709</Words>
  <Application>Microsoft Office PowerPoint</Application>
  <PresentationFormat>Widescreen</PresentationFormat>
  <Paragraphs>208</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vt:lpstr>
      <vt:lpstr>Arial</vt:lpstr>
      <vt:lpstr>Gill Sans</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 Impact Development (LID)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Community Resilience  Through Local Regulations   Presentation Guide to Massachusetts  Bylaws and Best Practices</dc:title>
  <dc:creator>Catherine Dennison</dc:creator>
  <cp:lastModifiedBy>Christina Wiseman</cp:lastModifiedBy>
  <cp:revision>3</cp:revision>
  <dcterms:created xsi:type="dcterms:W3CDTF">2021-06-14T16:51:49Z</dcterms:created>
  <dcterms:modified xsi:type="dcterms:W3CDTF">2023-03-17T20:51:41Z</dcterms:modified>
</cp:coreProperties>
</file>