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embeddedFontLst>
    <p:embeddedFont>
      <p:font typeface="Calibri" panose="020F050202020403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dE2xnZGQrpI4m3sV1DUwuA9Fd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09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massriversalliance.org/climate-resilience-plannin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snepnetwork.org/bylaw-review/" TargetMode="External"/><Relationship Id="rId5" Type="http://schemas.openxmlformats.org/officeDocument/2006/relationships/hyperlink" Target="https://storymaps.arcgis.com/stories/e37dbafd001a401c8f56b99708f25636" TargetMode="External"/><Relationship Id="rId4" Type="http://schemas.openxmlformats.org/officeDocument/2006/relationships/hyperlink" Target="https://www.massaudubon.org/our-conservation-work/policy-advocacy/local-climate-resilient-communitie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mass.gov/guides/municipal-compliance-fact-sheet-stormwater"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nepnetwork.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133e4edf1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n-US"/>
              <a:t>This document is part of a comprehensive curriculum program, </a:t>
            </a:r>
            <a:r>
              <a:rPr lang="en-US" i="1"/>
              <a:t>Building Climate Resilience Through Local Regulations</a:t>
            </a:r>
            <a:r>
              <a:rPr lang="en-US"/>
              <a:t>, developed by Mass Audubon in collaboration  with other nonprofit organizations and federal, state and regional agencies. The curriculum contains 8 modules, each of which guides the user through different components of improving community resilience through local regulations that support green designs and nature-based climate solutions. Each module includes a participant guide (e.g., this document) and a PowerPoint presentation.</a:t>
            </a:r>
            <a:endParaRPr/>
          </a:p>
          <a:p>
            <a:pPr marL="0" lvl="0" indent="0" algn="l" rtl="0">
              <a:spcBef>
                <a:spcPts val="1200"/>
              </a:spcBef>
              <a:spcAft>
                <a:spcPts val="0"/>
              </a:spcAft>
              <a:buSzPts val="1100"/>
              <a:buNone/>
            </a:pPr>
            <a:r>
              <a:rPr lang="en-US">
                <a:highlight>
                  <a:srgbClr val="FFFFFF"/>
                </a:highlight>
              </a:rPr>
              <a:t>The full curriculum, supplemental resources and additional information on bylaw review and best practices are available through the Mass Rivers Alliance and Mass Audubon websites (</a:t>
            </a:r>
            <a:r>
              <a:rPr lang="en-US" sz="1100" u="sng">
                <a:solidFill>
                  <a:schemeClr val="hlink"/>
                </a:solidFill>
                <a:latin typeface="Arial"/>
                <a:ea typeface="Arial"/>
                <a:cs typeface="Arial"/>
                <a:sym typeface="Arial"/>
                <a:hlinkClick r:id="rId3"/>
              </a:rPr>
              <a:t>https://www.massriversalliance.org/climate-resilience-planning</a:t>
            </a:r>
            <a:r>
              <a:rPr lang="en-US"/>
              <a:t> &amp; </a:t>
            </a:r>
            <a:r>
              <a:rPr lang="en-US" sz="1100" u="sng">
                <a:solidFill>
                  <a:schemeClr val="hlink"/>
                </a:solidFill>
                <a:latin typeface="Arial"/>
                <a:ea typeface="Arial"/>
                <a:cs typeface="Arial"/>
                <a:sym typeface="Arial"/>
                <a:hlinkClick r:id="rId4"/>
              </a:rPr>
              <a:t>https://www.massaudubon.org/our-conservation-work/policy-advocacy/local-climate-resilient-communities</a:t>
            </a:r>
            <a:r>
              <a:rPr lang="en-US">
                <a:solidFill>
                  <a:srgbClr val="0000FF"/>
                </a:solidFill>
                <a:highlight>
                  <a:srgbClr val="FFFFFF"/>
                </a:highlight>
              </a:rPr>
              <a:t>). </a:t>
            </a:r>
            <a:r>
              <a:rPr lang="en-US"/>
              <a:t>The SNEP Network’s website </a:t>
            </a:r>
            <a:r>
              <a:rPr lang="en-US">
                <a:uFill>
                  <a:noFill/>
                </a:uFill>
                <a:hlinkClick r:id="rId5"/>
              </a:rPr>
              <a:t>provides </a:t>
            </a:r>
            <a:r>
              <a:rPr lang="en-US"/>
              <a:t>additional resources including an interactive virtual storymap and  webinar recordings (</a:t>
            </a:r>
            <a:r>
              <a:rPr lang="en-US" sz="1100" u="sng">
                <a:solidFill>
                  <a:schemeClr val="hlink"/>
                </a:solidFill>
                <a:latin typeface="Arial"/>
                <a:ea typeface="Arial"/>
                <a:cs typeface="Arial"/>
                <a:sym typeface="Arial"/>
                <a:hlinkClick r:id="rId6"/>
              </a:rPr>
              <a:t>https://snepnetwork.org/bylaw-review/</a:t>
            </a:r>
            <a:r>
              <a:rPr lang="en-US"/>
              <a:t>). </a:t>
            </a:r>
            <a:endParaRPr/>
          </a:p>
          <a:p>
            <a:pPr marL="0" lvl="0" indent="0" algn="just" rtl="0">
              <a:spcBef>
                <a:spcPts val="1200"/>
              </a:spcBef>
              <a:spcAft>
                <a:spcPts val="0"/>
              </a:spcAft>
              <a:buSzPts val="1100"/>
              <a:buNone/>
            </a:pPr>
            <a:endParaRPr/>
          </a:p>
          <a:p>
            <a:pPr marL="0" lvl="0" indent="0" algn="just" rtl="0">
              <a:spcBef>
                <a:spcPts val="0"/>
              </a:spcBef>
              <a:spcAft>
                <a:spcPts val="0"/>
              </a:spcAft>
              <a:buClr>
                <a:schemeClr val="dk1"/>
              </a:buClr>
              <a:buSzPts val="1100"/>
              <a:buFont typeface="Arial"/>
              <a:buNone/>
            </a:pPr>
            <a:endParaRPr/>
          </a:p>
        </p:txBody>
      </p:sp>
      <p:sp>
        <p:nvSpPr>
          <p:cNvPr id="127" name="Google Shape;127;g2133e4edf16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There is another section of a municipality’s bylaws where LID regulations might be located: a dedicated Low Impact Development Bylaw. This is the route taken by the Town of Westminster back in 2006, with updates through 2020. As stated in the introduction of Westminster’s LID bylaw:</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a:t>
            </a:r>
            <a:r>
              <a:rPr lang="en-US" sz="1200" i="1">
                <a:solidFill>
                  <a:schemeClr val="dk1"/>
                </a:solidFill>
                <a:latin typeface="Calibri"/>
                <a:ea typeface="Calibri"/>
                <a:cs typeface="Calibri"/>
                <a:sym typeface="Calibri"/>
              </a:rPr>
              <a:t>the Town of Westminster enacts this Low Impact Development bylaw to provide guidance that will prevent harmful impacts from land development activities”</a:t>
            </a:r>
            <a:endParaRPr sz="1200" i="1">
              <a:solidFill>
                <a:schemeClr val="dk1"/>
              </a:solidFill>
              <a:latin typeface="Calibri"/>
              <a:ea typeface="Calibri"/>
              <a:cs typeface="Calibri"/>
              <a:sym typeface="Calibri"/>
            </a:endParaRPr>
          </a:p>
          <a:p>
            <a:pPr marL="0" lvl="0" indent="0" algn="l" rtl="0">
              <a:spcBef>
                <a:spcPts val="0"/>
              </a:spcBef>
              <a:spcAft>
                <a:spcPts val="0"/>
              </a:spcAft>
              <a:buNone/>
            </a:pPr>
            <a:endParaRPr i="1"/>
          </a:p>
          <a:p>
            <a:pPr marL="0" lvl="0" indent="0" algn="l" rtl="0">
              <a:spcBef>
                <a:spcPts val="0"/>
              </a:spcBef>
              <a:spcAft>
                <a:spcPts val="0"/>
              </a:spcAft>
              <a:buNone/>
            </a:pPr>
            <a:r>
              <a:rPr lang="en-US"/>
              <a:t>However, as we’ll see later, it is important that other aspects of your local land use rules also align with a bylaw like this.  Consistency across the regulatory scheme is important to ensure LID is actually employed fully.</a:t>
            </a:r>
            <a:endParaRPr/>
          </a:p>
        </p:txBody>
      </p:sp>
      <p:sp>
        <p:nvSpPr>
          <p:cNvPr id="232" name="Google Shape;23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The dimensional regulations found in Zoning Bylaws can either limit or encourage the use of LID principles in a community’s development patterns and site design.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For example, flexibility in terms of allowable frontage and setbacks allow for more creative design that can push development away from environmentally sensitive areas. Stormwater systems such as rain gardens or bioretention areas might be permitted within required setbacks, or the extent of lawns might be limited.</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There are many opportunities in a ZBL to limit the amount of impervious area in a municipality. For example, parking requirements should be minimized to require the least possible amount of impervious pavement while ensuring safe and adequate parking. Permeable paving could also be added as a permissible material for parking areas.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Framingham Example: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City of Framingham includes a robust set of special regulations in its zoning bylaw to minimize land disturbance, including tree protection. The bylaw states that: “the removal of trees shall not be permitted within the side/rear setbacks… unless identified by the Town’s Tree Warden to be hazardous and/or diseased.” Applicants are also required to retain trees above a certain size in their front setback and replace any removed trees of significant size, or if that</a:t>
            </a:r>
            <a:r>
              <a:rPr lang="en-US"/>
              <a:t> is infeasible, to contribute to a local tree planting program</a:t>
            </a:r>
            <a:r>
              <a:rPr lang="en-US" sz="1200">
                <a:solidFill>
                  <a:schemeClr val="dk1"/>
                </a:solidFill>
                <a:latin typeface="Calibri"/>
                <a:ea typeface="Calibri"/>
                <a:cs typeface="Calibri"/>
                <a:sym typeface="Calibri"/>
              </a:rPr>
              <a:t>.</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242" name="Google Shape;24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A major responsibility of the planning board in carrying out the Subdivision Control Act is to regulate the design of a subdivision’s roads and ways. Opportunities to incorporate LID in this area include reducing street length and minimizing total paved area. Beyond roadway requirements, planning boards should consider limiting clearing, reducing lawn size, and requiring retention or planting of native vegetation.</a:t>
            </a:r>
            <a:endParaRPr/>
          </a:p>
          <a:p>
            <a:pPr marL="0" lvl="0" indent="0" algn="l" rtl="0">
              <a:spcBef>
                <a:spcPts val="0"/>
              </a:spcBef>
              <a:spcAft>
                <a:spcPts val="0"/>
              </a:spcAft>
              <a:buNone/>
            </a:pPr>
            <a:endParaRPr/>
          </a:p>
          <a:p>
            <a:pPr marL="0" lvl="0" indent="0" algn="l" rtl="0">
              <a:spcBef>
                <a:spcPts val="0"/>
              </a:spcBef>
              <a:spcAft>
                <a:spcPts val="0"/>
              </a:spcAft>
              <a:buNone/>
            </a:pPr>
            <a:r>
              <a:rPr lang="en-US"/>
              <a:t>Northampton Example: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City of Northampton’s subdivision rules and regulations heavily incorporate a suite of LID concepts, including definitions and illustrations of ideas such as green roofs, rain gardens, and shared streets. Developers are encouraged to include LID techniques in their subdivision plans (for example, “Developers should consider ‘green alley’ and ‘shared streets’ options”), otherwise they must “show that LID techniques are not feasible from a design perspective,” based on specific standards.</a:t>
            </a:r>
            <a:endParaRPr/>
          </a:p>
          <a:p>
            <a:pPr marL="0" lvl="0" indent="0" algn="l" rtl="0">
              <a:spcBef>
                <a:spcPts val="0"/>
              </a:spcBef>
              <a:spcAft>
                <a:spcPts val="0"/>
              </a:spcAft>
              <a:buNone/>
            </a:pPr>
            <a:endParaRPr/>
          </a:p>
        </p:txBody>
      </p:sp>
      <p:sp>
        <p:nvSpPr>
          <p:cNvPr id="252" name="Google Shape;252;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Site Plan Review is found in the zoning bylaw and can be applied to projects that reach a certain size threshold or can be applied to certain uses regardless of size. Subdivision Rules and Regulations and Site Plan Review can incorporate LID principles in very similar ways: both are reviews of a site design carried out by the planning board in which a board may require developers to follow certain standards in landscaping, construction of roads, and site layout.</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Franklin Example: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Town of Franklin created a “Best Development Practices Guidebook” that serves as a set of standards for Site Plan Review, as well as subdivision review and a host of other projects.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i="0">
                <a:solidFill>
                  <a:schemeClr val="dk1"/>
                </a:solidFill>
                <a:latin typeface="Calibri"/>
                <a:ea typeface="Calibri"/>
                <a:cs typeface="Calibri"/>
                <a:sym typeface="Calibri"/>
              </a:rPr>
              <a:t>To meet these goals, Franklin’s guidebook provides criteria for site plans to:</a:t>
            </a:r>
            <a:endParaRPr sz="1200" b="1" i="1">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“Preserve views and vistas both into and out of the site”</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“Minimize cut and fill”</a:t>
            </a:r>
            <a:endParaRPr/>
          </a:p>
          <a:p>
            <a:pPr marL="171450" lvl="0" indent="-171450" algn="l" rtl="0">
              <a:spcBef>
                <a:spcPts val="0"/>
              </a:spcBef>
              <a:spcAft>
                <a:spcPts val="0"/>
              </a:spcAft>
              <a:buClr>
                <a:schemeClr val="dk1"/>
              </a:buClr>
              <a:buSzPts val="1200"/>
              <a:buFont typeface="Arial"/>
              <a:buChar char="•"/>
            </a:pPr>
            <a:r>
              <a:rPr lang="en-US" sz="1200">
                <a:solidFill>
                  <a:schemeClr val="dk1"/>
                </a:solidFill>
                <a:latin typeface="Calibri"/>
                <a:ea typeface="Calibri"/>
                <a:cs typeface="Calibri"/>
                <a:sym typeface="Calibri"/>
              </a:rPr>
              <a:t>“Conserve energy by orienting buildings to the sun and wind for maximum efficiency”</a:t>
            </a:r>
            <a:endParaRPr/>
          </a:p>
          <a:p>
            <a:pPr marL="0" lvl="0" indent="0" algn="l" rtl="0">
              <a:spcBef>
                <a:spcPts val="0"/>
              </a:spcBef>
              <a:spcAft>
                <a:spcPts val="0"/>
              </a:spcAft>
              <a:buNone/>
            </a:pPr>
            <a:endParaRPr/>
          </a:p>
        </p:txBody>
      </p:sp>
      <p:sp>
        <p:nvSpPr>
          <p:cNvPr id="263" name="Google Shape;26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Pollution from stormwater runoff is the single largest contributor to the high levels of water quality impairment in Massachusetts.  The EPA requires many communities to address this problem by undertaking a series of measures through the MS4 permit.</a:t>
            </a:r>
            <a:endParaRPr/>
          </a:p>
          <a:p>
            <a:pPr marL="0" lvl="0" indent="0" algn="l" rtl="0">
              <a:spcBef>
                <a:spcPts val="0"/>
              </a:spcBef>
              <a:spcAft>
                <a:spcPts val="0"/>
              </a:spcAft>
              <a:buNone/>
            </a:pPr>
            <a:endParaRPr/>
          </a:p>
          <a:p>
            <a:pPr marL="0" lvl="0" indent="0" algn="l" rtl="0">
              <a:spcBef>
                <a:spcPts val="0"/>
              </a:spcBef>
              <a:spcAft>
                <a:spcPts val="0"/>
              </a:spcAft>
              <a:buNone/>
            </a:pPr>
            <a:r>
              <a:rPr lang="en-US"/>
              <a:t>There are 6 main components the MS4 permit.</a:t>
            </a:r>
            <a:endParaRPr/>
          </a:p>
          <a:p>
            <a:pPr marL="0" lvl="0" indent="0" algn="l" rtl="0">
              <a:spcBef>
                <a:spcPts val="0"/>
              </a:spcBef>
              <a:spcAft>
                <a:spcPts val="0"/>
              </a:spcAft>
              <a:buNone/>
            </a:pPr>
            <a:endParaRPr/>
          </a:p>
          <a:p>
            <a:pPr marL="0" lvl="0" indent="0" algn="l" rtl="0">
              <a:spcBef>
                <a:spcPts val="0"/>
              </a:spcBef>
              <a:spcAft>
                <a:spcPts val="0"/>
              </a:spcAft>
              <a:buNone/>
            </a:pPr>
            <a:r>
              <a:rPr lang="en-US"/>
              <a:t>1.</a:t>
            </a:r>
            <a:r>
              <a:rPr lang="en-US" sz="1200" b="0" i="0" u="none" strike="noStrike">
                <a:solidFill>
                  <a:schemeClr val="dk1"/>
                </a:solidFill>
                <a:latin typeface="Calibri"/>
                <a:ea typeface="Calibri"/>
                <a:cs typeface="Calibri"/>
                <a:sym typeface="Calibri"/>
              </a:rPr>
              <a:t> addresses runoff from municipal operations such as DPW yards</a:t>
            </a:r>
            <a:endParaRPr/>
          </a:p>
          <a:p>
            <a:pPr marL="0" lvl="0" indent="0" algn="l" rtl="0">
              <a:spcBef>
                <a:spcPts val="0"/>
              </a:spcBef>
              <a:spcAft>
                <a:spcPts val="0"/>
              </a:spcAft>
              <a:buNone/>
            </a:pPr>
            <a:r>
              <a:rPr lang="en-US"/>
              <a:t>2. </a:t>
            </a:r>
            <a:r>
              <a:rPr lang="en-US" sz="1200" b="0" i="0" u="none" strike="noStrike">
                <a:solidFill>
                  <a:schemeClr val="dk1"/>
                </a:solidFill>
                <a:latin typeface="Calibri"/>
                <a:ea typeface="Calibri"/>
                <a:cs typeface="Calibri"/>
                <a:sym typeface="Calibri"/>
              </a:rPr>
              <a:t>Illicit discharges are non-stormwater discharges to the storm drain system, typically containing bacteria and other pollutants</a:t>
            </a:r>
            <a:endParaRPr/>
          </a:p>
          <a:p>
            <a:pPr marL="0" lvl="0" indent="0" algn="l" rtl="0">
              <a:spcBef>
                <a:spcPts val="0"/>
              </a:spcBef>
              <a:spcAft>
                <a:spcPts val="0"/>
              </a:spcAft>
              <a:buNone/>
            </a:pPr>
            <a:r>
              <a:rPr lang="en-US"/>
              <a:t>3. </a:t>
            </a:r>
            <a:r>
              <a:rPr lang="en-US" sz="1200" b="0" i="0" u="none" strike="noStrike">
                <a:solidFill>
                  <a:schemeClr val="dk1"/>
                </a:solidFill>
                <a:latin typeface="Calibri"/>
                <a:ea typeface="Calibri"/>
                <a:cs typeface="Calibri"/>
                <a:sym typeface="Calibri"/>
              </a:rPr>
              <a:t>ongoing stormwater management after construction is completed, and monitoring</a:t>
            </a:r>
            <a:endParaRPr/>
          </a:p>
          <a:p>
            <a:pPr marL="0" lvl="0" indent="0" algn="l" rtl="0">
              <a:spcBef>
                <a:spcPts val="0"/>
              </a:spcBef>
              <a:spcAft>
                <a:spcPts val="0"/>
              </a:spcAft>
              <a:buNone/>
            </a:pPr>
            <a:r>
              <a:rPr lang="en-US"/>
              <a:t>4. </a:t>
            </a:r>
            <a:r>
              <a:rPr lang="en-US" sz="1200" b="0" i="0" u="none" strike="noStrike">
                <a:solidFill>
                  <a:schemeClr val="dk1"/>
                </a:solidFill>
                <a:latin typeface="Calibri"/>
                <a:ea typeface="Calibri"/>
                <a:cs typeface="Calibri"/>
                <a:sym typeface="Calibri"/>
              </a:rPr>
              <a:t>The federal Construction General Permit already requires owners/operators to file a Notice Of Intent for construction activity disturbing more than one acre of land. Towns may wish to adopt stricter local rules.</a:t>
            </a:r>
            <a:endParaRPr/>
          </a:p>
          <a:p>
            <a:pPr marL="0" lvl="0" indent="0" algn="l" rtl="0">
              <a:spcBef>
                <a:spcPts val="0"/>
              </a:spcBef>
              <a:spcAft>
                <a:spcPts val="0"/>
              </a:spcAft>
              <a:buNone/>
            </a:pPr>
            <a:r>
              <a:rPr lang="en-US"/>
              <a:t>5. </a:t>
            </a:r>
            <a:r>
              <a:rPr lang="en-US" sz="1200" b="0" i="0" u="none" strike="noStrike">
                <a:solidFill>
                  <a:schemeClr val="dk1"/>
                </a:solidFill>
                <a:latin typeface="Calibri"/>
                <a:ea typeface="Calibri"/>
                <a:cs typeface="Calibri"/>
                <a:sym typeface="Calibri"/>
              </a:rPr>
              <a:t>Towns are encouraged to form partnerships to distribute educational materials to diverse local audiences</a:t>
            </a:r>
            <a:endParaRPr/>
          </a:p>
          <a:p>
            <a:pPr marL="0" lvl="0" indent="0" algn="l" rtl="0">
              <a:spcBef>
                <a:spcPts val="0"/>
              </a:spcBef>
              <a:spcAft>
                <a:spcPts val="0"/>
              </a:spcAft>
              <a:buNone/>
            </a:pPr>
            <a:r>
              <a:rPr lang="en-US"/>
              <a:t>6. </a:t>
            </a:r>
            <a:r>
              <a:rPr lang="en-US" sz="1200" b="0" i="0" u="none" strike="noStrike">
                <a:solidFill>
                  <a:schemeClr val="dk1"/>
                </a:solidFill>
                <a:latin typeface="Calibri"/>
                <a:ea typeface="Calibri"/>
                <a:cs typeface="Calibri"/>
                <a:sym typeface="Calibri"/>
              </a:rPr>
              <a:t>EPA suggests that communities give the public the opportunity to play an active role in developing and implementing the MS4 program.</a:t>
            </a:r>
            <a:endParaRPr/>
          </a:p>
          <a:p>
            <a:pPr marL="0" lvl="0" indent="0" algn="l" rtl="0">
              <a:spcBef>
                <a:spcPts val="0"/>
              </a:spcBef>
              <a:spcAft>
                <a:spcPts val="0"/>
              </a:spcAft>
              <a:buNone/>
            </a:pPr>
            <a:endParaRPr/>
          </a:p>
          <a:p>
            <a:pPr marL="0" lvl="0" indent="0" algn="l" rtl="0">
              <a:spcBef>
                <a:spcPts val="0"/>
              </a:spcBef>
              <a:spcAft>
                <a:spcPts val="0"/>
              </a:spcAft>
              <a:buNone/>
            </a:pPr>
            <a:r>
              <a:rPr lang="en-US"/>
              <a:t>(from: </a:t>
            </a:r>
            <a:r>
              <a:rPr lang="en-US" u="sng">
                <a:solidFill>
                  <a:schemeClr val="hlink"/>
                </a:solidFill>
                <a:hlinkClick r:id="rId3"/>
              </a:rPr>
              <a:t>https://www.mass.gov/guides/municipal-compliance-fact-sheet-stormwater</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Font typeface="Arial"/>
              <a:buNone/>
            </a:pPr>
            <a:r>
              <a:rPr lang="en-US"/>
              <a:t>The EPA MS4 permit for Massachusetts includes requirements for communities to review and update their local land use bylaws and regulations in several respects.  The bylaw review tool includes several of those elements, so undertaking a review using the tool will help your community with its MS4 compliance efforts.</a:t>
            </a:r>
            <a:endParaRPr/>
          </a:p>
        </p:txBody>
      </p:sp>
      <p:sp>
        <p:nvSpPr>
          <p:cNvPr id="273" name="Google Shape;27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fbf4435991_0_1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This module helps inform you about where LID may be incorporated into local land use rules.  Subsequent modules will examine more about how to review existing local rules in relation to best practices, and using the bylaw review tool to identify priorities for updates and to ensure consistency across all regulations.</a:t>
            </a:r>
            <a:endParaRPr/>
          </a:p>
        </p:txBody>
      </p:sp>
      <p:sp>
        <p:nvSpPr>
          <p:cNvPr id="280" name="Google Shape;280;g1fbf4435991_0_1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fc9040af1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1fc9040af1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87" name="Google Shape;287;g1fc9040af1b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Let’s pause here. Are there any questions?</a:t>
            </a:r>
            <a:endParaRPr/>
          </a:p>
          <a:p>
            <a:pPr marL="0" lvl="0" indent="0" algn="l" rtl="0">
              <a:spcBef>
                <a:spcPts val="0"/>
              </a:spcBef>
              <a:spcAft>
                <a:spcPts val="0"/>
              </a:spcAft>
              <a:buNone/>
            </a:pPr>
            <a:r>
              <a:rPr lang="en-US"/>
              <a:t>Are there aspects of LID in local bylaws that you would want more clarification on?</a:t>
            </a:r>
            <a:endParaRPr/>
          </a:p>
          <a:p>
            <a:pPr marL="0" lvl="0" indent="0" algn="l" rtl="0">
              <a:spcBef>
                <a:spcPts val="0"/>
              </a:spcBef>
              <a:spcAft>
                <a:spcPts val="0"/>
              </a:spcAft>
              <a:buNone/>
            </a:pPr>
            <a:r>
              <a:rPr lang="en-US"/>
              <a:t>Did you find any of the examples in this module relevant to your own town?</a:t>
            </a:r>
            <a:endParaRPr/>
          </a:p>
        </p:txBody>
      </p:sp>
      <p:sp>
        <p:nvSpPr>
          <p:cNvPr id="296" name="Google Shape;29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133e4edf16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2133e4edf16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Many people and organizations contributed to this curriculum.</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This bylaw curriculum has been developed by SNEP Network Partners Mass Audubon, Cape Cod Commission, the Southeast Regional Planning and Economic Development District, and the Blackstone Watershed Collaborative</a:t>
            </a:r>
            <a:r>
              <a:rPr lang="en-US" b="1"/>
              <a:t> </a:t>
            </a:r>
            <a:r>
              <a:rPr lang="en-US"/>
              <a:t>in partnership with the Massachusetts Rivers Alliance and Citizen Planner Training Collaborative, and financial support from the SNEP Network.  The Barrett Planning Group, LLC assisted with planning content.</a:t>
            </a:r>
            <a:endParaRPr/>
          </a:p>
          <a:p>
            <a:pPr marL="0" lvl="0" indent="0" algn="l" rtl="0">
              <a:lnSpc>
                <a:spcPct val="100000"/>
              </a:lnSpc>
              <a:spcBef>
                <a:spcPts val="1200"/>
              </a:spcBef>
              <a:spcAft>
                <a:spcPts val="0"/>
              </a:spcAft>
              <a:buSzPts val="1100"/>
              <a:buNone/>
            </a:pPr>
            <a:r>
              <a:rPr lang="en-US"/>
              <a:t>The Southeast New England Program (SNEP) Network brings together local environmental organizations, academic institutions, regional planners, and consultants who collaborate to provide municipalities, tribes and organizations in Rhode Island and Southeast Massachusetts access to free training and technical assistance to advance stormwater management, ecological restoration, and sustainable financing goals across the region. The SNEP Network is administered through EPA’s partnership with the New England Environmental Finance Center, a non-profit technical assistance provider for EPA Region. </a:t>
            </a:r>
            <a:endParaRPr/>
          </a:p>
          <a:p>
            <a:pPr marL="0" lvl="0" indent="0" algn="l" rtl="0">
              <a:lnSpc>
                <a:spcPct val="100000"/>
              </a:lnSpc>
              <a:spcBef>
                <a:spcPts val="1200"/>
              </a:spcBef>
              <a:spcAft>
                <a:spcPts val="0"/>
              </a:spcAft>
              <a:buSzPts val="1100"/>
              <a:buNone/>
            </a:pPr>
            <a:r>
              <a:rPr lang="en-US"/>
              <a:t>The SNEP Network supports this bylaw review curriculum as a key resource for communities to update their local regulations for improved nature-based climate solution implementation. Find out more about the SNEP Network at </a:t>
            </a:r>
            <a:r>
              <a:rPr lang="en-US" u="sng">
                <a:solidFill>
                  <a:schemeClr val="hlink"/>
                </a:solidFill>
                <a:hlinkClick r:id="rId3"/>
              </a:rPr>
              <a:t>www.snepnetwork.org</a:t>
            </a:r>
            <a:r>
              <a:rPr lang="en-US"/>
              <a:t>.</a:t>
            </a:r>
            <a:endParaRPr>
              <a:highlight>
                <a:srgbClr val="FFFFFF"/>
              </a:highlight>
            </a:endParaRPr>
          </a:p>
          <a:p>
            <a:pPr marL="0" lvl="0" indent="0" algn="l" rtl="0">
              <a:lnSpc>
                <a:spcPct val="115000"/>
              </a:lnSpc>
              <a:spcBef>
                <a:spcPts val="1200"/>
              </a:spcBef>
              <a:spcAft>
                <a:spcPts val="0"/>
              </a:spcAft>
              <a:buSzPts val="1100"/>
              <a:buNone/>
            </a:pPr>
            <a:r>
              <a:rPr lang="en-US"/>
              <a:t>This product has been funded wholly or in part by the United States Environmental Protection Agency under Assistance Agreement SE- 00A00655-0 to the recipient. The contents of this document do not necessarily reflect the views and policies of the U.S. Environmental Protection Agency, nor does the U.S. EPA endorses trade names or recommends the use of any products, services or enterprises mentioned in this document.</a:t>
            </a:r>
            <a:endParaRPr/>
          </a:p>
          <a:p>
            <a:pPr marL="0" lvl="0" indent="0" algn="l" rtl="0">
              <a:spcBef>
                <a:spcPts val="1200"/>
              </a:spcBef>
              <a:spcAft>
                <a:spcPts val="0"/>
              </a:spcAft>
              <a:buSzPts val="1100"/>
              <a:buNone/>
            </a:pPr>
            <a:r>
              <a:rPr lang="en-US"/>
              <a:t>This project also received funding from the Lookout Foundation.</a:t>
            </a:r>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0" lvl="0" indent="0" algn="l" rtl="0">
              <a:lnSpc>
                <a:spcPct val="115000"/>
              </a:lnSpc>
              <a:spcBef>
                <a:spcPts val="1200"/>
              </a:spcBef>
              <a:spcAft>
                <a:spcPts val="0"/>
              </a:spcAft>
              <a:buSzPts val="1100"/>
              <a:buNone/>
            </a:pPr>
            <a:endParaRPr sz="1100">
              <a:latin typeface="Times New Roman"/>
              <a:ea typeface="Times New Roman"/>
              <a:cs typeface="Times New Roman"/>
              <a:sym typeface="Times New Roman"/>
            </a:endParaRPr>
          </a:p>
          <a:p>
            <a:pPr marL="457200" lvl="0" indent="0" algn="l" rtl="0">
              <a:lnSpc>
                <a:spcPct val="115000"/>
              </a:lnSpc>
              <a:spcBef>
                <a:spcPts val="1200"/>
              </a:spcBef>
              <a:spcAft>
                <a:spcPts val="0"/>
              </a:spcAft>
              <a:buSzPts val="1100"/>
              <a:buNone/>
            </a:pPr>
            <a:endParaRPr sz="1100" i="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endParaRPr sz="1100" i="1">
              <a:latin typeface="Times New Roman"/>
              <a:ea typeface="Times New Roman"/>
              <a:cs typeface="Times New Roman"/>
              <a:sym typeface="Times New Roman"/>
            </a:endParaRPr>
          </a:p>
          <a:p>
            <a:pPr marL="0" lvl="0" indent="0" algn="l" rtl="0">
              <a:spcBef>
                <a:spcPts val="1200"/>
              </a:spcBef>
              <a:spcAft>
                <a:spcPts val="0"/>
              </a:spcAft>
              <a:buNone/>
            </a:pPr>
            <a:endParaRPr/>
          </a:p>
        </p:txBody>
      </p:sp>
      <p:sp>
        <p:nvSpPr>
          <p:cNvPr id="134" name="Google Shape;134;g2133e4edf16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 name="Google Shape;15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1fbf443599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1fbf443599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 you’ll recall from the introductory module, both natural and built green infrastructure provide many valuable functions including capturing, filtering, and infiltrating stormwater.  </a:t>
            </a:r>
            <a:endParaRPr/>
          </a:p>
          <a:p>
            <a:pPr marL="0" lvl="0" indent="0" algn="l" rtl="0">
              <a:spcBef>
                <a:spcPts val="0"/>
              </a:spcBef>
              <a:spcAft>
                <a:spcPts val="0"/>
              </a:spcAft>
              <a:buNone/>
            </a:pPr>
            <a:r>
              <a:rPr lang="en-US" b="0"/>
              <a:t> </a:t>
            </a:r>
            <a:endParaRPr/>
          </a:p>
          <a:p>
            <a:pPr marL="0" lvl="0" indent="0" algn="l" rtl="0">
              <a:spcBef>
                <a:spcPts val="0"/>
              </a:spcBef>
              <a:spcAft>
                <a:spcPts val="0"/>
              </a:spcAft>
              <a:buNone/>
            </a:pPr>
            <a:r>
              <a:rPr lang="en-US" b="0"/>
              <a:t>Integrating </a:t>
            </a:r>
            <a:r>
              <a:rPr lang="en-US"/>
              <a:t>nature and natural functions of plants and soils</a:t>
            </a:r>
            <a:r>
              <a:rPr lang="en-US" b="0"/>
              <a:t> into our built environment is what we refer to as “low impact development.” A great thing about low impact development is its diversity – it can really be done at any scale, from the most rural communities to urban.</a:t>
            </a:r>
            <a:endParaRPr/>
          </a:p>
          <a:p>
            <a:pPr marL="0" lvl="0" indent="0" algn="l" rtl="0">
              <a:spcBef>
                <a:spcPts val="0"/>
              </a:spcBef>
              <a:spcAft>
                <a:spcPts val="0"/>
              </a:spcAft>
              <a:buNone/>
            </a:pPr>
            <a:endParaRPr/>
          </a:p>
          <a:p>
            <a:pPr marL="0" lvl="0" indent="0" algn="l" rtl="0">
              <a:spcBef>
                <a:spcPts val="0"/>
              </a:spcBef>
              <a:spcAft>
                <a:spcPts val="0"/>
              </a:spcAft>
              <a:buNone/>
            </a:pPr>
            <a:r>
              <a:rPr lang="en-US"/>
              <a:t>Communities </a:t>
            </a:r>
            <a:r>
              <a:rPr lang="en-US" b="0"/>
              <a:t> often come up across barriers when trying to encourage more widespread adoption of these techniques, however, because their local zoning and subdivision regulations reflect the conventional development practices and discourage or, oftentimes, prohibit LID techniques, and we will be discussing those barriers later on.</a:t>
            </a:r>
            <a:endParaRPr b="0"/>
          </a:p>
          <a:p>
            <a:pPr marL="0" lvl="0" indent="0" algn="l" rtl="0">
              <a:spcBef>
                <a:spcPts val="0"/>
              </a:spcBef>
              <a:spcAft>
                <a:spcPts val="0"/>
              </a:spcAft>
              <a:buNone/>
            </a:pPr>
            <a:endParaRPr/>
          </a:p>
          <a:p>
            <a:pPr marL="0" lvl="0" indent="0" algn="l" rtl="0">
              <a:spcBef>
                <a:spcPts val="0"/>
              </a:spcBef>
              <a:spcAft>
                <a:spcPts val="0"/>
              </a:spcAft>
              <a:buNone/>
            </a:pPr>
            <a:r>
              <a:rPr lang="en-US" b="0"/>
              <a:t>Restoring ecosystems where they have been lost introduces natural resilience back into communities.</a:t>
            </a:r>
            <a:endParaRPr/>
          </a:p>
        </p:txBody>
      </p:sp>
      <p:sp>
        <p:nvSpPr>
          <p:cNvPr id="187" name="Google Shape;187;g1fbf443599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Reviewing and updating your local bylaws and regulations can be a daunting task.  But there are many resources available to assist you, including state grant programs.</a:t>
            </a:r>
            <a:endParaRPr/>
          </a:p>
          <a:p>
            <a:pPr marL="0" lvl="0" indent="0" algn="l" rtl="0">
              <a:spcBef>
                <a:spcPts val="0"/>
              </a:spcBef>
              <a:spcAft>
                <a:spcPts val="0"/>
              </a:spcAft>
              <a:buNone/>
            </a:pPr>
            <a:endParaRPr/>
          </a:p>
          <a:p>
            <a:pPr marL="0" lvl="0" indent="0" algn="l" rtl="0">
              <a:spcBef>
                <a:spcPts val="0"/>
              </a:spcBef>
              <a:spcAft>
                <a:spcPts val="0"/>
              </a:spcAft>
              <a:buNone/>
            </a:pPr>
            <a:r>
              <a:rPr lang="en-US"/>
              <a:t>Protecting our most important natural green infrastructure like forests, farmlands, wetlands and buffer zones is accomplished through many measures like acquisition through state grants or the Community Preservation Act.  But it’s important to keep in mind that Zoning and other land use regulations can also play a key role in protecting these most precious features on parcels that do get developed.</a:t>
            </a:r>
            <a:endParaRPr/>
          </a:p>
          <a:p>
            <a:pPr marL="0" lvl="0" indent="0" algn="l" rtl="0">
              <a:spcBef>
                <a:spcPts val="0"/>
              </a:spcBef>
              <a:spcAft>
                <a:spcPts val="0"/>
              </a:spcAft>
              <a:buNone/>
            </a:pPr>
            <a:endParaRPr/>
          </a:p>
          <a:p>
            <a:pPr marL="0" lvl="0" indent="0" algn="l" rtl="0">
              <a:spcBef>
                <a:spcPts val="0"/>
              </a:spcBef>
              <a:spcAft>
                <a:spcPts val="0"/>
              </a:spcAft>
              <a:buNone/>
            </a:pPr>
            <a:r>
              <a:rPr lang="en-US"/>
              <a:t>Open Space Design, Natural Resource Protection Zoning or similar approaches by other names such as Conservation Subdivision can be powerful tools for protecting important natural assets when development takes place.</a:t>
            </a:r>
            <a:endParaRPr/>
          </a:p>
          <a:p>
            <a:pPr marL="0" lvl="0" indent="0" algn="l" rtl="0">
              <a:spcBef>
                <a:spcPts val="0"/>
              </a:spcBef>
              <a:spcAft>
                <a:spcPts val="0"/>
              </a:spcAft>
              <a:buNone/>
            </a:pPr>
            <a:endParaRPr/>
          </a:p>
          <a:p>
            <a:pPr marL="0" lvl="0" indent="0" algn="l" rtl="0">
              <a:spcBef>
                <a:spcPts val="0"/>
              </a:spcBef>
              <a:spcAft>
                <a:spcPts val="0"/>
              </a:spcAft>
              <a:buNone/>
            </a:pPr>
            <a:r>
              <a:rPr lang="en-US"/>
              <a:t>Other local regulations such as stormwater bylaws or general LID bylaws should be designed to work in concert with zoning and subdivision rules.</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Executive Office of Energy and Environmental Affairs (EEA) provides a set of model bylaws as a part of its Smart Growth/Smart Energy Toolkit, many of which relate to LID principles such as OSRD. Some of the examples we will discuss in this module make use of these models, and we recommend looking at these models as a starting point when developing regulations for your community.</a:t>
            </a:r>
            <a:r>
              <a:rPr lang="en-US"/>
              <a:t> </a:t>
            </a:r>
            <a:endParaRPr/>
          </a:p>
        </p:txBody>
      </p:sp>
      <p:sp>
        <p:nvSpPr>
          <p:cNvPr id="199" name="Google Shape;19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Open Space Residential Design is an alternative to traditional subdivision design that seeks to reduce the environmental impacts of development while providing cost-saving incentives to developers.</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OSRD clusters development into only a small portion of a site, leaving more open space undisturbed while also reducing the amount of impervious roadway needed to serve the same number of units.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State guidelines recommend adopting OSRD as the standard form of subdivision development, or at least allowing it as a by-right alternative. Many communities already have some form of cluster development in their bylaws, but it often requires a special permit process that does not adequately offset the added time and expense so, developers do not end up taking advantage of it.</a:t>
            </a:r>
            <a:endParaRPr/>
          </a:p>
          <a:p>
            <a:pPr marL="0" lvl="0" indent="0" algn="l" rtl="0">
              <a:spcBef>
                <a:spcPts val="0"/>
              </a:spcBef>
              <a:spcAft>
                <a:spcPts val="0"/>
              </a:spcAft>
              <a:buNone/>
            </a:pPr>
            <a:endParaRPr/>
          </a:p>
          <a:p>
            <a:pPr marL="0" lvl="0" indent="0" algn="l" rtl="0">
              <a:spcBef>
                <a:spcPts val="0"/>
              </a:spcBef>
              <a:spcAft>
                <a:spcPts val="0"/>
              </a:spcAft>
              <a:buNone/>
            </a:pPr>
            <a:r>
              <a:rPr lang="en-US"/>
              <a:t>Sherborn Example:</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 Town of Sherborn established OSRD as a “preferred alternative” to conventional subdivision design, allowing it by right in all three of their residential districts. Sherborn’s requirement that “developed areas and protected open space shall be placed within the parcel in a manner that best fits the characteristics of the land and the purposes of this bylaw, in particular the protection of clean groundwater resources and environmental resiliency” is a good illustration of OSRD to tailor development to the natural resources of a specific location. </a:t>
            </a:r>
            <a:endParaRPr/>
          </a:p>
          <a:p>
            <a:pPr marL="0" lvl="0" indent="0" algn="l" rtl="0">
              <a:spcBef>
                <a:spcPts val="0"/>
              </a:spcBef>
              <a:spcAft>
                <a:spcPts val="0"/>
              </a:spcAft>
              <a:buNone/>
            </a:pPr>
            <a:endParaRPr/>
          </a:p>
        </p:txBody>
      </p:sp>
      <p:sp>
        <p:nvSpPr>
          <p:cNvPr id="214" name="Google Shape;21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One of the main aspect of local land use regulation where LID comes into play is through stormwater management.</a:t>
            </a:r>
            <a:endParaRPr/>
          </a:p>
          <a:p>
            <a:pPr marL="0" lvl="0" indent="0" algn="l" rtl="0">
              <a:spcBef>
                <a:spcPts val="0"/>
              </a:spcBef>
              <a:spcAft>
                <a:spcPts val="0"/>
              </a:spcAft>
              <a:buNone/>
            </a:pP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There are several locations in your municipality’s General Bylaws where LID regulations might be found, such as a wetlands bylaw or stormwater management bylaw.</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a:t>For example, a</a:t>
            </a:r>
            <a:r>
              <a:rPr lang="en-US" sz="1200">
                <a:solidFill>
                  <a:schemeClr val="dk1"/>
                </a:solidFill>
                <a:latin typeface="Calibri"/>
                <a:ea typeface="Calibri"/>
                <a:cs typeface="Calibri"/>
                <a:sym typeface="Calibri"/>
              </a:rPr>
              <a:t> wetlands bylaw might “permit the use of low impact stormwater structures within the buffer zone of wetland resource areas” as long as this does not conflict with any other regulations. </a:t>
            </a:r>
            <a:r>
              <a:rPr lang="en-US"/>
              <a:t> </a:t>
            </a:r>
            <a:r>
              <a:rPr lang="en-US" sz="1200">
                <a:solidFill>
                  <a:schemeClr val="dk1"/>
                </a:solidFill>
                <a:latin typeface="Calibri"/>
                <a:ea typeface="Calibri"/>
                <a:cs typeface="Calibri"/>
                <a:sym typeface="Calibri"/>
              </a:rPr>
              <a:t>Similarly, stormwater management bylaws may encourage or require any number of LID stormwater techniques</a:t>
            </a:r>
            <a:r>
              <a:rPr lang="en-US" sz="1200" baseline="30000">
                <a:solidFill>
                  <a:schemeClr val="dk1"/>
                </a:solidFill>
                <a:latin typeface="Calibri"/>
                <a:ea typeface="Calibri"/>
                <a:cs typeface="Calibri"/>
                <a:sym typeface="Calibri"/>
              </a:rPr>
              <a:t> </a:t>
            </a: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Westwood Example:</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Town of Westwood’s stormwater management bylaw “stipulates land disturbance review processes for nearly all new development consistent with LID stormwater standards for best practice. The bylaw mandates compliance with performance and design guidelines emphasizing LID techniques and conservation, with permit requirements for development disturbing more than one-half acre of land and administrative review stipulated for all projects disturbing at least 5,000 square feet”</a:t>
            </a:r>
            <a:endParaRPr/>
          </a:p>
        </p:txBody>
      </p:sp>
      <p:sp>
        <p:nvSpPr>
          <p:cNvPr id="223" name="Google Shape;223;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2"/>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86"/>
        <p:cNvGrpSpPr/>
        <p:nvPr/>
      </p:nvGrpSpPr>
      <p:grpSpPr>
        <a:xfrm>
          <a:off x="0" y="0"/>
          <a:ext cx="0" cy="0"/>
          <a:chOff x="0" y="0"/>
          <a:chExt cx="0" cy="0"/>
        </a:xfrm>
      </p:grpSpPr>
      <p:sp>
        <p:nvSpPr>
          <p:cNvPr id="87" name="Google Shape;87;p26"/>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93" name="Google Shape;93;p26"/>
          <p:cNvSpPr>
            <a:spLocks noGrp="1"/>
          </p:cNvSpPr>
          <p:nvPr>
            <p:ph type="pic" idx="2"/>
          </p:nvPr>
        </p:nvSpPr>
        <p:spPr>
          <a:xfrm>
            <a:off x="5180012" y="995363"/>
            <a:ext cx="6172200" cy="4873625"/>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94"/>
        <p:cNvGrpSpPr/>
        <p:nvPr/>
      </p:nvGrpSpPr>
      <p:grpSpPr>
        <a:xfrm>
          <a:off x="0" y="0"/>
          <a:ext cx="0" cy="0"/>
          <a:chOff x="0" y="0"/>
          <a:chExt cx="0" cy="0"/>
        </a:xfrm>
      </p:grpSpPr>
      <p:sp>
        <p:nvSpPr>
          <p:cNvPr id="95" name="Google Shape;95;p27"/>
          <p:cNvSpPr/>
          <p:nvPr/>
        </p:nvSpPr>
        <p:spPr>
          <a:xfrm>
            <a:off x="721360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6" name="Google Shape;96;p27"/>
          <p:cNvSpPr txBox="1">
            <a:spLocks noGrp="1"/>
          </p:cNvSpPr>
          <p:nvPr>
            <p:ph type="title"/>
          </p:nvPr>
        </p:nvSpPr>
        <p:spPr>
          <a:xfrm>
            <a:off x="7419975" y="495299"/>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7"/>
          <p:cNvSpPr txBox="1">
            <a:spLocks noGrp="1"/>
          </p:cNvSpPr>
          <p:nvPr>
            <p:ph type="body" idx="1"/>
          </p:nvPr>
        </p:nvSpPr>
        <p:spPr>
          <a:xfrm>
            <a:off x="838200" y="105727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8" name="Google Shape;98;p27"/>
          <p:cNvSpPr txBox="1">
            <a:spLocks noGrp="1"/>
          </p:cNvSpPr>
          <p:nvPr>
            <p:ph type="body" idx="2"/>
          </p:nvPr>
        </p:nvSpPr>
        <p:spPr>
          <a:xfrm>
            <a:off x="7419975" y="2119312"/>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9" name="Google Shape;9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2"/>
        <p:cNvGrpSpPr/>
        <p:nvPr/>
      </p:nvGrpSpPr>
      <p:grpSpPr>
        <a:xfrm>
          <a:off x="0" y="0"/>
          <a:ext cx="0" cy="0"/>
          <a:chOff x="0" y="0"/>
          <a:chExt cx="0" cy="0"/>
        </a:xfrm>
      </p:grpSpPr>
      <p:sp>
        <p:nvSpPr>
          <p:cNvPr id="103" name="Google Shape;10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4"/>
        <p:cNvGrpSpPr/>
        <p:nvPr/>
      </p:nvGrpSpPr>
      <p:grpSpPr>
        <a:xfrm>
          <a:off x="0" y="0"/>
          <a:ext cx="0" cy="0"/>
          <a:chOff x="0" y="0"/>
          <a:chExt cx="0" cy="0"/>
        </a:xfrm>
      </p:grpSpPr>
      <p:sp>
        <p:nvSpPr>
          <p:cNvPr id="115" name="Google Shape;115;p30"/>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2"/>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6" name="Google Shape;116;p30"/>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117" name="Google Shape;117;p3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1pPr>
            <a:lvl2pPr marL="0" lvl="1"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2pPr>
            <a:lvl3pPr marL="0" lvl="2"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3pPr>
            <a:lvl4pPr marL="0" lvl="3"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4pPr>
            <a:lvl5pPr marL="0" lvl="4"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5pPr>
            <a:lvl6pPr marL="0" lvl="5"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6pPr>
            <a:lvl7pPr marL="0" lvl="6"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7pPr>
            <a:lvl8pPr marL="0" lvl="7"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8pPr>
            <a:lvl9pPr marL="0" lvl="8" indent="0" algn="r">
              <a:buClr>
                <a:schemeClr val="dk2"/>
              </a:buClr>
              <a:buSzPts val="1200"/>
              <a:buFont typeface="Calibri"/>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8"/>
        <p:cNvGrpSpPr/>
        <p:nvPr/>
      </p:nvGrpSpPr>
      <p:grpSpPr>
        <a:xfrm>
          <a:off x="0" y="0"/>
          <a:ext cx="0" cy="0"/>
          <a:chOff x="0" y="0"/>
          <a:chExt cx="0" cy="0"/>
        </a:xfrm>
      </p:grpSpPr>
      <p:sp>
        <p:nvSpPr>
          <p:cNvPr id="119" name="Google Shape;119;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1"/>
          <p:cNvSpPr>
            <a:spLocks noGrp="1"/>
          </p:cNvSpPr>
          <p:nvPr>
            <p:ph type="pic" idx="2"/>
          </p:nvPr>
        </p:nvSpPr>
        <p:spPr>
          <a:xfrm>
            <a:off x="5183188" y="987425"/>
            <a:ext cx="6172200" cy="4873625"/>
          </a:xfrm>
          <a:prstGeom prst="rect">
            <a:avLst/>
          </a:prstGeom>
          <a:noFill/>
          <a:ln>
            <a:noFill/>
          </a:ln>
        </p:spPr>
      </p:sp>
      <p:sp>
        <p:nvSpPr>
          <p:cNvPr id="121" name="Google Shape;121;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2" name="Google Shape;12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A8E92"/>
                </a:solidFill>
              </a:defRPr>
            </a:lvl1pPr>
            <a:lvl2pPr marL="0" lvl="1" indent="0" algn="r">
              <a:spcBef>
                <a:spcPts val="0"/>
              </a:spcBef>
              <a:buNone/>
              <a:defRPr>
                <a:solidFill>
                  <a:srgbClr val="8A8E92"/>
                </a:solidFill>
              </a:defRPr>
            </a:lvl2pPr>
            <a:lvl3pPr marL="0" lvl="2" indent="0" algn="r">
              <a:spcBef>
                <a:spcPts val="0"/>
              </a:spcBef>
              <a:buNone/>
              <a:defRPr>
                <a:solidFill>
                  <a:srgbClr val="8A8E92"/>
                </a:solidFill>
              </a:defRPr>
            </a:lvl3pPr>
            <a:lvl4pPr marL="0" lvl="3" indent="0" algn="r">
              <a:spcBef>
                <a:spcPts val="0"/>
              </a:spcBef>
              <a:buNone/>
              <a:defRPr>
                <a:solidFill>
                  <a:srgbClr val="8A8E92"/>
                </a:solidFill>
              </a:defRPr>
            </a:lvl4pPr>
            <a:lvl5pPr marL="0" lvl="4" indent="0" algn="r">
              <a:spcBef>
                <a:spcPts val="0"/>
              </a:spcBef>
              <a:buNone/>
              <a:defRPr>
                <a:solidFill>
                  <a:srgbClr val="8A8E92"/>
                </a:solidFill>
              </a:defRPr>
            </a:lvl5pPr>
            <a:lvl6pPr marL="0" lvl="5" indent="0" algn="r">
              <a:spcBef>
                <a:spcPts val="0"/>
              </a:spcBef>
              <a:buNone/>
              <a:defRPr>
                <a:solidFill>
                  <a:srgbClr val="8A8E92"/>
                </a:solidFill>
              </a:defRPr>
            </a:lvl6pPr>
            <a:lvl7pPr marL="0" lvl="6" indent="0" algn="r">
              <a:spcBef>
                <a:spcPts val="0"/>
              </a:spcBef>
              <a:buNone/>
              <a:defRPr>
                <a:solidFill>
                  <a:srgbClr val="8A8E92"/>
                </a:solidFill>
              </a:defRPr>
            </a:lvl7pPr>
            <a:lvl8pPr marL="0" lvl="7" indent="0" algn="r">
              <a:spcBef>
                <a:spcPts val="0"/>
              </a:spcBef>
              <a:buNone/>
              <a:defRPr>
                <a:solidFill>
                  <a:srgbClr val="8A8E92"/>
                </a:solidFill>
              </a:defRPr>
            </a:lvl8pPr>
            <a:lvl9pPr marL="0" lvl="8" indent="0" algn="r">
              <a:spcBef>
                <a:spcPts val="0"/>
              </a:spcBef>
              <a:buNone/>
              <a:defRPr>
                <a:solidFill>
                  <a:srgbClr val="8A8E9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17"/>
          <p:cNvSpPr/>
          <p:nvPr/>
        </p:nvSpPr>
        <p:spPr>
          <a:xfrm>
            <a:off x="0" y="0"/>
            <a:ext cx="49784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81000" algn="l">
              <a:lnSpc>
                <a:spcPct val="90000"/>
              </a:lnSpc>
              <a:spcBef>
                <a:spcPts val="500"/>
              </a:spcBef>
              <a:spcAft>
                <a:spcPts val="0"/>
              </a:spcAft>
              <a:buClr>
                <a:schemeClr val="dk1"/>
              </a:buClr>
              <a:buSzPts val="2400"/>
              <a:buChar char="•"/>
              <a:defRPr sz="2400"/>
            </a:lvl2pPr>
            <a:lvl3pPr marL="1371600" lvl="2" indent="-381000" algn="l">
              <a:lnSpc>
                <a:spcPct val="90000"/>
              </a:lnSpc>
              <a:spcBef>
                <a:spcPts val="500"/>
              </a:spcBef>
              <a:spcAft>
                <a:spcPts val="0"/>
              </a:spcAft>
              <a:buClr>
                <a:schemeClr val="dk1"/>
              </a:buClr>
              <a:buSzPts val="2400"/>
              <a:buChar char="•"/>
              <a:defRPr sz="2400"/>
            </a:lvl3pPr>
            <a:lvl4pPr marL="1828800" lvl="3" indent="-381000" algn="l">
              <a:lnSpc>
                <a:spcPct val="90000"/>
              </a:lnSpc>
              <a:spcBef>
                <a:spcPts val="500"/>
              </a:spcBef>
              <a:spcAft>
                <a:spcPts val="0"/>
              </a:spcAft>
              <a:buClr>
                <a:schemeClr val="dk1"/>
              </a:buClr>
              <a:buSzPts val="2400"/>
              <a:buChar char="•"/>
              <a:defRPr sz="2400"/>
            </a:lvl4pPr>
            <a:lvl5pPr marL="2286000" lvl="4" indent="-381000" algn="l">
              <a:lnSpc>
                <a:spcPct val="90000"/>
              </a:lnSpc>
              <a:spcBef>
                <a:spcPts val="500"/>
              </a:spcBef>
              <a:spcAft>
                <a:spcPts val="0"/>
              </a:spcAft>
              <a:buClr>
                <a:schemeClr val="dk1"/>
              </a:buClr>
              <a:buSzPts val="2400"/>
              <a:buChar char="•"/>
              <a:defRPr sz="2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 name="Google Shape;31;p1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35"/>
        <p:cNvGrpSpPr/>
        <p:nvPr/>
      </p:nvGrpSpPr>
      <p:grpSpPr>
        <a:xfrm>
          <a:off x="0" y="0"/>
          <a:ext cx="0" cy="0"/>
          <a:chOff x="0" y="0"/>
          <a:chExt cx="0" cy="0"/>
        </a:xfrm>
      </p:grpSpPr>
      <p:sp>
        <p:nvSpPr>
          <p:cNvPr id="36" name="Google Shape;36;p18"/>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dk2"/>
        </a:solidFill>
        <a:effectLst/>
      </p:bgPr>
    </p:bg>
    <p:spTree>
      <p:nvGrpSpPr>
        <p:cNvPr id="1" name="Shape 43"/>
        <p:cNvGrpSpPr/>
        <p:nvPr/>
      </p:nvGrpSpPr>
      <p:grpSpPr>
        <a:xfrm>
          <a:off x="0" y="0"/>
          <a:ext cx="0" cy="0"/>
          <a:chOff x="0" y="0"/>
          <a:chExt cx="0" cy="0"/>
        </a:xfrm>
      </p:grpSpPr>
      <p:sp>
        <p:nvSpPr>
          <p:cNvPr id="44" name="Google Shape;4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lt1"/>
              </a:buClr>
              <a:buSzPts val="2400"/>
              <a:buChar char="•"/>
              <a:defRPr>
                <a:solidFill>
                  <a:schemeClr val="lt1"/>
                </a:solidFill>
              </a:defRPr>
            </a:lvl1pPr>
            <a:lvl2pPr marL="914400" lvl="1" indent="-381000" algn="l">
              <a:lnSpc>
                <a:spcPct val="90000"/>
              </a:lnSpc>
              <a:spcBef>
                <a:spcPts val="500"/>
              </a:spcBef>
              <a:spcAft>
                <a:spcPts val="0"/>
              </a:spcAft>
              <a:buClr>
                <a:schemeClr val="lt1"/>
              </a:buClr>
              <a:buSzPts val="2400"/>
              <a:buChar char="•"/>
              <a:defRPr>
                <a:solidFill>
                  <a:schemeClr val="lt1"/>
                </a:solidFill>
              </a:defRPr>
            </a:lvl2pPr>
            <a:lvl3pPr marL="1371600" lvl="2" indent="-381000" algn="l">
              <a:lnSpc>
                <a:spcPct val="90000"/>
              </a:lnSpc>
              <a:spcBef>
                <a:spcPts val="500"/>
              </a:spcBef>
              <a:spcAft>
                <a:spcPts val="0"/>
              </a:spcAft>
              <a:buClr>
                <a:schemeClr val="lt1"/>
              </a:buClr>
              <a:buSzPts val="2400"/>
              <a:buChar char="•"/>
              <a:defRPr>
                <a:solidFill>
                  <a:schemeClr val="lt1"/>
                </a:solidFill>
              </a:defRPr>
            </a:lvl3pPr>
            <a:lvl4pPr marL="1828800" lvl="3" indent="-381000" algn="l">
              <a:lnSpc>
                <a:spcPct val="90000"/>
              </a:lnSpc>
              <a:spcBef>
                <a:spcPts val="500"/>
              </a:spcBef>
              <a:spcAft>
                <a:spcPts val="0"/>
              </a:spcAft>
              <a:buClr>
                <a:schemeClr val="lt1"/>
              </a:buClr>
              <a:buSzPts val="2400"/>
              <a:buChar char="•"/>
              <a:defRPr>
                <a:solidFill>
                  <a:schemeClr val="lt1"/>
                </a:solidFill>
              </a:defRPr>
            </a:lvl4pPr>
            <a:lvl5pPr marL="2286000" lvl="4" indent="-381000" algn="l">
              <a:lnSpc>
                <a:spcPct val="90000"/>
              </a:lnSpc>
              <a:spcBef>
                <a:spcPts val="500"/>
              </a:spcBef>
              <a:spcAft>
                <a:spcPts val="0"/>
              </a:spcAft>
              <a:buClr>
                <a:schemeClr val="lt1"/>
              </a:buClr>
              <a:buSzPts val="2400"/>
              <a:buChar char="•"/>
              <a:defRPr>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wo Content">
  <p:cSld name="2_Two Content">
    <p:spTree>
      <p:nvGrpSpPr>
        <p:cNvPr id="1" name="Shape 49"/>
        <p:cNvGrpSpPr/>
        <p:nvPr/>
      </p:nvGrpSpPr>
      <p:grpSpPr>
        <a:xfrm>
          <a:off x="0" y="0"/>
          <a:ext cx="0" cy="0"/>
          <a:chOff x="0" y="0"/>
          <a:chExt cx="0" cy="0"/>
        </a:xfrm>
      </p:grpSpPr>
      <p:sp>
        <p:nvSpPr>
          <p:cNvPr id="50" name="Google Shape;50;p20"/>
          <p:cNvSpPr/>
          <p:nvPr/>
        </p:nvSpPr>
        <p:spPr>
          <a:xfrm>
            <a:off x="0" y="0"/>
            <a:ext cx="12192000" cy="1690688"/>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20"/>
          <p:cNvSpPr txBox="1">
            <a:spLocks noGrp="1"/>
          </p:cNvSpPr>
          <p:nvPr>
            <p:ph type="body" idx="1"/>
          </p:nvPr>
        </p:nvSpPr>
        <p:spPr>
          <a:xfrm>
            <a:off x="838200" y="1825625"/>
            <a:ext cx="10515600" cy="44010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dk2"/>
        </a:solidFill>
        <a:effectLst/>
      </p:bgPr>
    </p:bg>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838200" y="5181600"/>
            <a:ext cx="10515600" cy="103380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2"/>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2"/>
              </a:buClr>
              <a:buSzPts val="2400"/>
              <a:buNone/>
              <a:defRPr sz="2400" b="1">
                <a:solidFill>
                  <a:schemeClr val="dk2"/>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2"/>
              </a:buClr>
              <a:buSzPts val="4400"/>
              <a:buFont typeface="Calibri"/>
              <a:buNone/>
              <a:defRPr sz="44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dk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dk2"/>
                </a:solidFill>
                <a:latin typeface="Calibri"/>
                <a:ea typeface="Calibri"/>
                <a:cs typeface="Calibri"/>
                <a:sym typeface="Calibri"/>
              </a:defRPr>
            </a:lvl1pPr>
            <a:lvl2pPr marL="0" marR="0" lvl="1" indent="0" algn="r" rtl="0">
              <a:spcBef>
                <a:spcPts val="0"/>
              </a:spcBef>
              <a:buNone/>
              <a:defRPr sz="1200" b="0" i="0" u="none" strike="noStrike" cap="none">
                <a:solidFill>
                  <a:schemeClr val="dk2"/>
                </a:solidFill>
                <a:latin typeface="Calibri"/>
                <a:ea typeface="Calibri"/>
                <a:cs typeface="Calibri"/>
                <a:sym typeface="Calibri"/>
              </a:defRPr>
            </a:lvl2pPr>
            <a:lvl3pPr marL="0" marR="0" lvl="2" indent="0" algn="r" rtl="0">
              <a:spcBef>
                <a:spcPts val="0"/>
              </a:spcBef>
              <a:buNone/>
              <a:defRPr sz="1200" b="0" i="0" u="none" strike="noStrike" cap="none">
                <a:solidFill>
                  <a:schemeClr val="dk2"/>
                </a:solidFill>
                <a:latin typeface="Calibri"/>
                <a:ea typeface="Calibri"/>
                <a:cs typeface="Calibri"/>
                <a:sym typeface="Calibri"/>
              </a:defRPr>
            </a:lvl3pPr>
            <a:lvl4pPr marL="0" marR="0" lvl="3" indent="0" algn="r" rtl="0">
              <a:spcBef>
                <a:spcPts val="0"/>
              </a:spcBef>
              <a:buNone/>
              <a:defRPr sz="1200" b="0" i="0" u="none" strike="noStrike" cap="none">
                <a:solidFill>
                  <a:schemeClr val="dk2"/>
                </a:solidFill>
                <a:latin typeface="Calibri"/>
                <a:ea typeface="Calibri"/>
                <a:cs typeface="Calibri"/>
                <a:sym typeface="Calibri"/>
              </a:defRPr>
            </a:lvl4pPr>
            <a:lvl5pPr marL="0" marR="0" lvl="4" indent="0" algn="r" rtl="0">
              <a:spcBef>
                <a:spcPts val="0"/>
              </a:spcBef>
              <a:buNone/>
              <a:defRPr sz="1200" b="0" i="0" u="none" strike="noStrike" cap="none">
                <a:solidFill>
                  <a:schemeClr val="dk2"/>
                </a:solidFill>
                <a:latin typeface="Calibri"/>
                <a:ea typeface="Calibri"/>
                <a:cs typeface="Calibri"/>
                <a:sym typeface="Calibri"/>
              </a:defRPr>
            </a:lvl5pPr>
            <a:lvl6pPr marL="0" marR="0" lvl="5" indent="0" algn="r" rtl="0">
              <a:spcBef>
                <a:spcPts val="0"/>
              </a:spcBef>
              <a:buNone/>
              <a:defRPr sz="1200" b="0" i="0" u="none" strike="noStrike" cap="none">
                <a:solidFill>
                  <a:schemeClr val="dk2"/>
                </a:solidFill>
                <a:latin typeface="Calibri"/>
                <a:ea typeface="Calibri"/>
                <a:cs typeface="Calibri"/>
                <a:sym typeface="Calibri"/>
              </a:defRPr>
            </a:lvl6pPr>
            <a:lvl7pPr marL="0" marR="0" lvl="6" indent="0" algn="r" rtl="0">
              <a:spcBef>
                <a:spcPts val="0"/>
              </a:spcBef>
              <a:buNone/>
              <a:defRPr sz="1200" b="0" i="0" u="none" strike="noStrike" cap="none">
                <a:solidFill>
                  <a:schemeClr val="dk2"/>
                </a:solidFill>
                <a:latin typeface="Calibri"/>
                <a:ea typeface="Calibri"/>
                <a:cs typeface="Calibri"/>
                <a:sym typeface="Calibri"/>
              </a:defRPr>
            </a:lvl7pPr>
            <a:lvl8pPr marL="0" marR="0" lvl="7" indent="0" algn="r" rtl="0">
              <a:spcBef>
                <a:spcPts val="0"/>
              </a:spcBef>
              <a:buNone/>
              <a:defRPr sz="1200" b="0" i="0" u="none" strike="noStrike" cap="none">
                <a:solidFill>
                  <a:schemeClr val="dk2"/>
                </a:solidFill>
                <a:latin typeface="Calibri"/>
                <a:ea typeface="Calibri"/>
                <a:cs typeface="Calibri"/>
                <a:sym typeface="Calibri"/>
              </a:defRPr>
            </a:lvl8pPr>
            <a:lvl9pPr marL="0" marR="0" lvl="8" indent="0" algn="r" rtl="0">
              <a:spcBef>
                <a:spcPts val="0"/>
              </a:spcBef>
              <a:buNone/>
              <a:defRPr sz="12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maccweb.org/page/ElecResLibrary" TargetMode="External"/><Relationship Id="rId13" Type="http://schemas.openxmlformats.org/officeDocument/2006/relationships/hyperlink" Target="http://www.uri.edu/nemo/" TargetMode="External"/><Relationship Id="rId3" Type="http://schemas.openxmlformats.org/officeDocument/2006/relationships/hyperlink" Target="https://www.massaudubon.org/our-conservation-work/policy-advocacy/local-climate-resilient-communities/land-use-rules" TargetMode="External"/><Relationship Id="rId7" Type="http://schemas.openxmlformats.org/officeDocument/2006/relationships/hyperlink" Target="https://masscptc.org/" TargetMode="External"/><Relationship Id="rId12" Type="http://schemas.openxmlformats.org/officeDocument/2006/relationships/hyperlink" Target="http://www.unh.edu/unhsc/" TargetMode="External"/><Relationship Id="rId17" Type="http://schemas.openxmlformats.org/officeDocument/2006/relationships/hyperlink" Target="https://docs.wixstatic.com/ugd/914645_b42c75a0b5b3400882249aa62e28fbb0.pdf" TargetMode="External"/><Relationship Id="rId2" Type="http://schemas.openxmlformats.org/officeDocument/2006/relationships/notesSlide" Target="../notesSlides/notesSlide16.xml"/><Relationship Id="rId16"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s://www.mapc.org/resource-library/climate-resilient-land-use-strategies/" TargetMode="External"/><Relationship Id="rId11" Type="http://schemas.openxmlformats.org/officeDocument/2006/relationships/hyperlink" Target="http://www.mass.gov/municipal-law-review" TargetMode="External"/><Relationship Id="rId5" Type="http://schemas.openxmlformats.org/officeDocument/2006/relationships/hyperlink" Target="http://www.mass.gov/smart-growth-smart-energy-toolkit-information-and-resources" TargetMode="External"/><Relationship Id="rId15" Type="http://schemas.openxmlformats.org/officeDocument/2006/relationships/hyperlink" Target="http://www.snepnetwork.org/" TargetMode="External"/><Relationship Id="rId10" Type="http://schemas.openxmlformats.org/officeDocument/2006/relationships/hyperlink" Target="https://www.mass.gov/service-details/mvp-action-grant" TargetMode="External"/><Relationship Id="rId4" Type="http://schemas.openxmlformats.org/officeDocument/2006/relationships/hyperlink" Target="http://www.massaudubon.org/valueofnature" TargetMode="External"/><Relationship Id="rId9" Type="http://schemas.openxmlformats.org/officeDocument/2006/relationships/hyperlink" Target="http://www.mass.gov/service-details/planning-assistance-grants" TargetMode="External"/><Relationship Id="rId14" Type="http://schemas.openxmlformats.org/officeDocument/2006/relationships/hyperlink" Target="http://www.greeninfrastructureri.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7" name="Picture 6">
            <a:extLst>
              <a:ext uri="{FF2B5EF4-FFF2-40B4-BE49-F238E27FC236}">
                <a16:creationId xmlns:a16="http://schemas.microsoft.com/office/drawing/2014/main" id="{80DC20D8-BDE0-4889-8E4D-9AD4A4482B4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7" name="Picture 6">
            <a:extLst>
              <a:ext uri="{FF2B5EF4-FFF2-40B4-BE49-F238E27FC236}">
                <a16:creationId xmlns:a16="http://schemas.microsoft.com/office/drawing/2014/main" id="{F03C5932-2719-4A13-A319-8408213B53F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7" name="Picture 6">
            <a:extLst>
              <a:ext uri="{FF2B5EF4-FFF2-40B4-BE49-F238E27FC236}">
                <a16:creationId xmlns:a16="http://schemas.microsoft.com/office/drawing/2014/main" id="{A7BEBFA6-7862-4539-B424-8E81DF360F9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7" name="Picture 6">
            <a:extLst>
              <a:ext uri="{FF2B5EF4-FFF2-40B4-BE49-F238E27FC236}">
                <a16:creationId xmlns:a16="http://schemas.microsoft.com/office/drawing/2014/main" id="{70E84DA1-B29F-4E78-A826-E709607474F0}"/>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7" name="Picture 6">
            <a:extLst>
              <a:ext uri="{FF2B5EF4-FFF2-40B4-BE49-F238E27FC236}">
                <a16:creationId xmlns:a16="http://schemas.microsoft.com/office/drawing/2014/main" id="{4CE7E501-2F37-47B7-8A79-13CD8302E17C}"/>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5" name="Picture 4">
            <a:extLst>
              <a:ext uri="{FF2B5EF4-FFF2-40B4-BE49-F238E27FC236}">
                <a16:creationId xmlns:a16="http://schemas.microsoft.com/office/drawing/2014/main" id="{042968F5-3D1F-41FC-826B-FEB67132A63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5" name="Picture 4">
            <a:extLst>
              <a:ext uri="{FF2B5EF4-FFF2-40B4-BE49-F238E27FC236}">
                <a16:creationId xmlns:a16="http://schemas.microsoft.com/office/drawing/2014/main" id="{189867F3-489A-4086-B6C9-741591DCCB7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g1fc9040af1b_0_0"/>
          <p:cNvSpPr txBox="1">
            <a:spLocks noGrp="1"/>
          </p:cNvSpPr>
          <p:nvPr>
            <p:ph type="title"/>
          </p:nvPr>
        </p:nvSpPr>
        <p:spPr>
          <a:xfrm>
            <a:off x="8681249" y="303950"/>
            <a:ext cx="3255900" cy="7581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b="1"/>
              <a:t>Resources</a:t>
            </a:r>
            <a:endParaRPr sz="5400"/>
          </a:p>
        </p:txBody>
      </p:sp>
      <p:sp>
        <p:nvSpPr>
          <p:cNvPr id="290" name="Google Shape;290;g1fc9040af1b_0_0"/>
          <p:cNvSpPr txBox="1">
            <a:spLocks noGrp="1"/>
          </p:cNvSpPr>
          <p:nvPr>
            <p:ph type="body" idx="1"/>
          </p:nvPr>
        </p:nvSpPr>
        <p:spPr>
          <a:xfrm>
            <a:off x="0" y="-367200"/>
            <a:ext cx="8794800" cy="72252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SzPct val="26470"/>
              <a:buNone/>
            </a:pPr>
            <a:endParaRPr sz="8000"/>
          </a:p>
          <a:p>
            <a:pPr marL="228600" lvl="0" indent="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Mass Audubon LID fact sheets and bylaw tool: </a:t>
            </a:r>
            <a:r>
              <a:rPr lang="en-US" sz="8000" u="sng">
                <a:solidFill>
                  <a:schemeClr val="hlink"/>
                </a:solidFill>
                <a:hlinkClick r:id="rId3"/>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massaudubon.org/lidcost</a:t>
            </a:r>
            <a:endParaRPr sz="8000"/>
          </a:p>
          <a:p>
            <a:pPr marL="0" lvl="0" indent="0" algn="l" rtl="0">
              <a:lnSpc>
                <a:spcPct val="90000"/>
              </a:lnSpc>
              <a:spcBef>
                <a:spcPts val="0"/>
              </a:spcBef>
              <a:spcAft>
                <a:spcPts val="0"/>
              </a:spcAft>
              <a:buNone/>
            </a:pPr>
            <a:endParaRPr sz="8000"/>
          </a:p>
          <a:p>
            <a:pPr marL="457200" lvl="0" indent="-355600" algn="l" rtl="0">
              <a:lnSpc>
                <a:spcPct val="90000"/>
              </a:lnSpc>
              <a:spcBef>
                <a:spcPts val="0"/>
              </a:spcBef>
              <a:spcAft>
                <a:spcPts val="0"/>
              </a:spcAft>
              <a:buSzPct val="100000"/>
              <a:buChar char="•"/>
            </a:pPr>
            <a:r>
              <a:rPr lang="en-US" sz="8000"/>
              <a:t>Mass Audubon </a:t>
            </a:r>
            <a:r>
              <a:rPr lang="en-US" sz="8000" i="1"/>
              <a:t>Losing Ground </a:t>
            </a:r>
            <a:r>
              <a:rPr lang="en-US" sz="8000"/>
              <a:t>and Value of Nature factsheets: </a:t>
            </a:r>
            <a:r>
              <a:rPr lang="en-US" sz="8000" u="sng">
                <a:solidFill>
                  <a:schemeClr val="dk2"/>
                </a:solidFill>
                <a:hlinkClick r:id="rId4">
                  <a:extLst>
                    <a:ext uri="{A12FA001-AC4F-418D-AE19-62706E023703}">
                      <ahyp:hlinkClr xmlns:ahyp="http://schemas.microsoft.com/office/drawing/2018/hyperlinkcolor" val="tx"/>
                    </a:ext>
                  </a:extLst>
                </a:hlinkClick>
              </a:rPr>
              <a:t>www.massaudubon.org/valueofnature</a:t>
            </a:r>
            <a:endParaRPr sz="8000"/>
          </a:p>
          <a:p>
            <a:pPr marL="228600" lvl="0" indent="0" algn="l" rtl="0">
              <a:lnSpc>
                <a:spcPct val="90000"/>
              </a:lnSpc>
              <a:spcBef>
                <a:spcPts val="0"/>
              </a:spcBef>
              <a:spcAft>
                <a:spcPts val="0"/>
              </a:spcAft>
              <a:buNone/>
            </a:pPr>
            <a:endParaRPr sz="8000"/>
          </a:p>
          <a:p>
            <a:pPr marL="457200" lvl="0" indent="-355600" algn="l" rtl="0">
              <a:lnSpc>
                <a:spcPct val="90000"/>
              </a:lnSpc>
              <a:spcBef>
                <a:spcPts val="0"/>
              </a:spcBef>
              <a:spcAft>
                <a:spcPts val="0"/>
              </a:spcAft>
              <a:buSzPct val="100000"/>
              <a:buChar char="•"/>
            </a:pPr>
            <a:r>
              <a:rPr lang="en-US" sz="8000"/>
              <a:t>EEA Smart Growth </a:t>
            </a:r>
            <a:r>
              <a:rPr lang="en-US" sz="80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Toolkit: </a:t>
            </a:r>
            <a:r>
              <a:rPr lang="en-US" sz="8000" u="sng">
                <a:solidFill>
                  <a:schemeClr val="hlink"/>
                </a:solidFill>
                <a:hlinkClick r:id="rId5"/>
              </a:rPr>
              <a:t>mass.gov/smart-growth-smart-energy-toolkit-information-and-resources</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MAPC’s Climate Resilience: Toolkit </a:t>
            </a:r>
            <a:r>
              <a:rPr lang="en-US" sz="8000" u="sng">
                <a:solidFill>
                  <a:schemeClr val="hlink"/>
                </a:solidFill>
                <a:hlinkClick r:id="rId6"/>
              </a:rPr>
              <a:t>mapc.org/resource-library/climate-resilient-land-use-strategies/</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Citizen Planner Training Collaborative: </a:t>
            </a:r>
            <a:r>
              <a:rPr lang="en-US" sz="8000" u="sng">
                <a:solidFill>
                  <a:schemeClr val="hlink"/>
                </a:solidFill>
                <a:hlinkClick r:id="rId7"/>
              </a:rPr>
              <a:t>masscptc.org/</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Massachusetts Association of Conservation Commissions Electronic Resource Library: </a:t>
            </a:r>
            <a:r>
              <a:rPr lang="en-US" sz="8000" u="sng">
                <a:solidFill>
                  <a:schemeClr val="hlink"/>
                </a:solidFill>
                <a:hlinkClick r:id="rId8"/>
              </a:rPr>
              <a:t>maccweb.org/page/ElecResLibrary</a:t>
            </a:r>
            <a:endParaRPr sz="8000"/>
          </a:p>
          <a:p>
            <a:pPr marL="114300" lvl="0" indent="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EEA Planning Assistance Grants:  </a:t>
            </a:r>
            <a:r>
              <a:rPr lang="en-US" sz="8000" u="sng">
                <a:solidFill>
                  <a:schemeClr val="hlink"/>
                </a:solidFill>
                <a:hlinkClick r:id="rId9"/>
              </a:rPr>
              <a:t>mass.gov/service-details/planning-assistance-grants</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MVP Action Grants </a:t>
            </a:r>
            <a:r>
              <a:rPr lang="en-US" sz="8000" u="sng">
                <a:solidFill>
                  <a:schemeClr val="hlink"/>
                </a:solidFill>
                <a:hlinkClick r:id="rId10"/>
              </a:rPr>
              <a:t>mass.gov/service-details/mvp-action-grant</a:t>
            </a:r>
            <a:endParaRPr sz="8000"/>
          </a:p>
          <a:p>
            <a:pPr marL="114300" lvl="0" indent="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MA Office of the Attorney General Municipal Law Unit: </a:t>
            </a:r>
            <a:r>
              <a:rPr lang="en-US" sz="8000" u="sng">
                <a:solidFill>
                  <a:schemeClr val="hlink"/>
                </a:solidFill>
                <a:hlinkClick r:id="rId11"/>
              </a:rPr>
              <a:t>mass.gov/municipal-law-review</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UNH Stormwater Center: </a:t>
            </a:r>
            <a:r>
              <a:rPr lang="en-US" sz="8000" u="sng">
                <a:solidFill>
                  <a:schemeClr val="hlink"/>
                </a:solidFill>
                <a:hlinkClick r:id="rId12"/>
              </a:rPr>
              <a:t>unh.edu/unhsc/</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URI NEMO Program: </a:t>
            </a:r>
            <a:r>
              <a:rPr lang="en-US" sz="8000" u="sng">
                <a:solidFill>
                  <a:schemeClr val="hlink"/>
                </a:solidFill>
                <a:hlinkClick r:id="rId13"/>
              </a:rPr>
              <a:t>uri.edu/nemo/</a:t>
            </a:r>
            <a:endParaRPr sz="8000"/>
          </a:p>
          <a:p>
            <a:pPr marL="457200" lvl="0" indent="-228600" algn="l" rtl="0">
              <a:lnSpc>
                <a:spcPct val="90000"/>
              </a:lnSpc>
              <a:spcBef>
                <a:spcPts val="0"/>
              </a:spcBef>
              <a:spcAft>
                <a:spcPts val="0"/>
              </a:spcAft>
              <a:buSzPct val="26470"/>
              <a:buNone/>
            </a:pPr>
            <a:endParaRPr sz="8000"/>
          </a:p>
          <a:p>
            <a:pPr marL="457200" lvl="0" indent="-355600" algn="l" rtl="0">
              <a:lnSpc>
                <a:spcPct val="90000"/>
              </a:lnSpc>
              <a:spcBef>
                <a:spcPts val="0"/>
              </a:spcBef>
              <a:spcAft>
                <a:spcPts val="0"/>
              </a:spcAft>
              <a:buSzPct val="100000"/>
              <a:buChar char="•"/>
            </a:pPr>
            <a:r>
              <a:rPr lang="en-US" sz="8000"/>
              <a:t>RI Green Infrastructure Coalition: </a:t>
            </a:r>
            <a:r>
              <a:rPr lang="en-US" sz="8000" u="sng">
                <a:solidFill>
                  <a:schemeClr val="hlink"/>
                </a:solidFill>
                <a:hlinkClick r:id="rId14"/>
              </a:rPr>
              <a:t>greeninfrastructureri.org</a:t>
            </a:r>
            <a:endParaRPr sz="8000"/>
          </a:p>
          <a:p>
            <a:pPr marL="457200" lvl="0" indent="-228600" algn="l" rtl="0">
              <a:lnSpc>
                <a:spcPct val="90000"/>
              </a:lnSpc>
              <a:spcBef>
                <a:spcPts val="0"/>
              </a:spcBef>
              <a:spcAft>
                <a:spcPts val="0"/>
              </a:spcAft>
              <a:buSzPct val="26470"/>
              <a:buNone/>
            </a:pPr>
            <a:endParaRPr sz="8000"/>
          </a:p>
          <a:p>
            <a:pPr marL="457200" lvl="0" indent="-355598" algn="l" rtl="0">
              <a:lnSpc>
                <a:spcPct val="90000"/>
              </a:lnSpc>
              <a:spcBef>
                <a:spcPts val="0"/>
              </a:spcBef>
              <a:spcAft>
                <a:spcPts val="0"/>
              </a:spcAft>
              <a:buSzPct val="100000"/>
              <a:buChar char="•"/>
            </a:pPr>
            <a:r>
              <a:rPr lang="en-US" sz="8000"/>
              <a:t>SNEP Network: </a:t>
            </a:r>
            <a:r>
              <a:rPr lang="en-US" sz="8000" u="sng">
                <a:solidFill>
                  <a:schemeClr val="hlink"/>
                </a:solidFill>
                <a:hlinkClick r:id="rId15"/>
              </a:rPr>
              <a:t>snepnetwork.org</a:t>
            </a:r>
            <a:endParaRPr sz="8000"/>
          </a:p>
          <a:p>
            <a:pPr marL="457200" lvl="0" indent="-228600" algn="l" rtl="0">
              <a:lnSpc>
                <a:spcPct val="90000"/>
              </a:lnSpc>
              <a:spcBef>
                <a:spcPts val="0"/>
              </a:spcBef>
              <a:spcAft>
                <a:spcPts val="0"/>
              </a:spcAft>
              <a:buSzPct val="26470"/>
              <a:buNone/>
            </a:pPr>
            <a:endParaRPr sz="8000"/>
          </a:p>
          <a:p>
            <a:pPr marL="457200" lvl="0" indent="-228600" algn="l" rtl="0">
              <a:lnSpc>
                <a:spcPct val="90000"/>
              </a:lnSpc>
              <a:spcBef>
                <a:spcPts val="0"/>
              </a:spcBef>
              <a:spcAft>
                <a:spcPts val="0"/>
              </a:spcAft>
              <a:buSzPct val="105882"/>
              <a:buNone/>
            </a:pPr>
            <a:endParaRPr sz="2000"/>
          </a:p>
          <a:p>
            <a:pPr marL="457200" lvl="0" indent="-228600" algn="l" rtl="0">
              <a:lnSpc>
                <a:spcPct val="90000"/>
              </a:lnSpc>
              <a:spcBef>
                <a:spcPts val="0"/>
              </a:spcBef>
              <a:spcAft>
                <a:spcPts val="0"/>
              </a:spcAft>
              <a:buSzPct val="105882"/>
              <a:buNone/>
            </a:pPr>
            <a:endParaRPr sz="2000"/>
          </a:p>
          <a:p>
            <a:pPr marL="457200" lvl="0" indent="-228600" algn="l" rtl="0">
              <a:lnSpc>
                <a:spcPct val="90000"/>
              </a:lnSpc>
              <a:spcBef>
                <a:spcPts val="0"/>
              </a:spcBef>
              <a:spcAft>
                <a:spcPts val="0"/>
              </a:spcAft>
              <a:buSzPct val="105882"/>
              <a:buNone/>
            </a:pPr>
            <a:endParaRPr sz="2000"/>
          </a:p>
          <a:p>
            <a:pPr marL="457200" lvl="0" indent="-228600" algn="l" rtl="0">
              <a:lnSpc>
                <a:spcPct val="90000"/>
              </a:lnSpc>
              <a:spcBef>
                <a:spcPts val="0"/>
              </a:spcBef>
              <a:spcAft>
                <a:spcPts val="0"/>
              </a:spcAft>
              <a:buSzPct val="124567"/>
              <a:buNone/>
            </a:pPr>
            <a:endParaRPr sz="1700"/>
          </a:p>
          <a:p>
            <a:pPr marL="457200" lvl="0" indent="-228600" algn="l" rtl="0">
              <a:lnSpc>
                <a:spcPct val="90000"/>
              </a:lnSpc>
              <a:spcBef>
                <a:spcPts val="1000"/>
              </a:spcBef>
              <a:spcAft>
                <a:spcPts val="0"/>
              </a:spcAft>
              <a:buClr>
                <a:schemeClr val="dk1"/>
              </a:buClr>
              <a:buSzPct val="124567"/>
              <a:buNone/>
            </a:pPr>
            <a:endParaRPr sz="1700"/>
          </a:p>
        </p:txBody>
      </p:sp>
      <p:pic>
        <p:nvPicPr>
          <p:cNvPr id="291" name="Google Shape;291;g1fc9040af1b_0_0"/>
          <p:cNvPicPr preferRelativeResize="0"/>
          <p:nvPr/>
        </p:nvPicPr>
        <p:blipFill rotWithShape="1">
          <a:blip r:embed="rId16">
            <a:alphaModFix/>
          </a:blip>
          <a:srcRect/>
          <a:stretch/>
        </p:blipFill>
        <p:spPr>
          <a:xfrm>
            <a:off x="8794900" y="1560700"/>
            <a:ext cx="3142249" cy="4051725"/>
          </a:xfrm>
          <a:prstGeom prst="rect">
            <a:avLst/>
          </a:prstGeom>
          <a:noFill/>
          <a:ln>
            <a:noFill/>
          </a:ln>
        </p:spPr>
      </p:pic>
      <p:sp>
        <p:nvSpPr>
          <p:cNvPr id="292" name="Google Shape;292;g1fc9040af1b_0_0"/>
          <p:cNvSpPr txBox="1"/>
          <p:nvPr/>
        </p:nvSpPr>
        <p:spPr>
          <a:xfrm>
            <a:off x="9014825" y="5786475"/>
            <a:ext cx="27024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2000" b="0" i="0" u="sng" strike="noStrike" cap="none">
                <a:solidFill>
                  <a:schemeClr val="hlink"/>
                </a:solidFill>
                <a:latin typeface="Calibri"/>
                <a:ea typeface="Calibri"/>
                <a:cs typeface="Calibri"/>
                <a:sym typeface="Calibri"/>
                <a:hlinkClick r:id="rId17"/>
              </a:rPr>
              <a:t>Find more info in our Resource Guide! </a:t>
            </a:r>
            <a:endParaRPr sz="2000" b="0" i="0" u="none" strike="noStrike" cap="none">
              <a:solidFill>
                <a:srgbClr val="00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2DF"/>
        </a:solidFill>
        <a:effectLst/>
      </p:bgPr>
    </p:bg>
    <p:spTree>
      <p:nvGrpSpPr>
        <p:cNvPr id="1" name="Shape 297"/>
        <p:cNvGrpSpPr/>
        <p:nvPr/>
      </p:nvGrpSpPr>
      <p:grpSpPr>
        <a:xfrm>
          <a:off x="0" y="0"/>
          <a:ext cx="0" cy="0"/>
          <a:chOff x="0" y="0"/>
          <a:chExt cx="0" cy="0"/>
        </a:xfrm>
      </p:grpSpPr>
      <p:pic>
        <p:nvPicPr>
          <p:cNvPr id="5" name="Picture 4">
            <a:extLst>
              <a:ext uri="{FF2B5EF4-FFF2-40B4-BE49-F238E27FC236}">
                <a16:creationId xmlns:a16="http://schemas.microsoft.com/office/drawing/2014/main" id="{EE5084F3-EC04-461C-B632-2A91515C2E7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5" name="Picture 4">
            <a:extLst>
              <a:ext uri="{FF2B5EF4-FFF2-40B4-BE49-F238E27FC236}">
                <a16:creationId xmlns:a16="http://schemas.microsoft.com/office/drawing/2014/main" id="{C6E462EB-C0AF-41E5-8303-7EB7905A3FB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7" name="Picture 6">
            <a:extLst>
              <a:ext uri="{FF2B5EF4-FFF2-40B4-BE49-F238E27FC236}">
                <a16:creationId xmlns:a16="http://schemas.microsoft.com/office/drawing/2014/main" id="{51C5ACE0-9222-46C1-9A57-28227CD6CFF3}"/>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3" name="Picture 2">
            <a:extLst>
              <a:ext uri="{FF2B5EF4-FFF2-40B4-BE49-F238E27FC236}">
                <a16:creationId xmlns:a16="http://schemas.microsoft.com/office/drawing/2014/main" id="{24555AFB-40F4-4AF0-9720-C68B9E1A9E3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5" name="Picture 4">
            <a:extLst>
              <a:ext uri="{FF2B5EF4-FFF2-40B4-BE49-F238E27FC236}">
                <a16:creationId xmlns:a16="http://schemas.microsoft.com/office/drawing/2014/main" id="{3804F75B-8577-4308-B9D6-BE475060D13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5" name="Picture 4">
            <a:extLst>
              <a:ext uri="{FF2B5EF4-FFF2-40B4-BE49-F238E27FC236}">
                <a16:creationId xmlns:a16="http://schemas.microsoft.com/office/drawing/2014/main" id="{6A52B44E-46B6-41BC-81D6-D6B2E80A85DB}"/>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3" name="Picture 2">
            <a:extLst>
              <a:ext uri="{FF2B5EF4-FFF2-40B4-BE49-F238E27FC236}">
                <a16:creationId xmlns:a16="http://schemas.microsoft.com/office/drawing/2014/main" id="{D3436B5B-F524-4F85-81B8-2CD7EA55B6B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7" name="Picture 6">
            <a:extLst>
              <a:ext uri="{FF2B5EF4-FFF2-40B4-BE49-F238E27FC236}">
                <a16:creationId xmlns:a16="http://schemas.microsoft.com/office/drawing/2014/main" id="{B6D0437F-2020-426E-945D-B14ADD6CC637}"/>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9" name="Picture 8">
            <a:extLst>
              <a:ext uri="{FF2B5EF4-FFF2-40B4-BE49-F238E27FC236}">
                <a16:creationId xmlns:a16="http://schemas.microsoft.com/office/drawing/2014/main" id="{56312190-BA59-44D0-8B62-6FD9A5D28DE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Mass Audubon">
      <a:dk1>
        <a:srgbClr val="253746"/>
      </a:dk1>
      <a:lt1>
        <a:srgbClr val="F0EEE2"/>
      </a:lt1>
      <a:dk2>
        <a:srgbClr val="4F758B"/>
      </a:dk2>
      <a:lt2>
        <a:srgbClr val="F0EEE2"/>
      </a:lt2>
      <a:accent1>
        <a:srgbClr val="D8AB25"/>
      </a:accent1>
      <a:accent2>
        <a:srgbClr val="5D7F71"/>
      </a:accent2>
      <a:accent3>
        <a:srgbClr val="43695B"/>
      </a:accent3>
      <a:accent4>
        <a:srgbClr val="B7B09C"/>
      </a:accent4>
      <a:accent5>
        <a:srgbClr val="71B2C9"/>
      </a:accent5>
      <a:accent6>
        <a:srgbClr val="81312F"/>
      </a:accent6>
      <a:hlink>
        <a:srgbClr val="4F758B"/>
      </a:hlink>
      <a:folHlink>
        <a:srgbClr val="2537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2400</Words>
  <Application>Microsoft Office PowerPoint</Application>
  <PresentationFormat>Widescreen</PresentationFormat>
  <Paragraphs>137</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Calibri</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Dennison</dc:creator>
  <cp:lastModifiedBy>Christina Wiseman</cp:lastModifiedBy>
  <cp:revision>1</cp:revision>
  <dcterms:created xsi:type="dcterms:W3CDTF">2021-06-14T16:51:49Z</dcterms:created>
  <dcterms:modified xsi:type="dcterms:W3CDTF">2023-03-20T15:11:20Z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0x010100ED8B1D823825DE4F931ED186AB07F741</vt:lpwstr>
  </property>
</Properties>
</file>