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Gill San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k1s3FAwKnJTL3NuZd7eO0viDO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ssaudubon.org/our-conservation-work/policy-advocacy/local-climate-resilient-communities/guidebook-to-involvement-in-your-communi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eb0ee7541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43" name="Google Shape;143;g1eb0ee7541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Building community understanding and support for updates is important, whether or not a vote of Town Meeting or the City Council is required.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r</a:t>
            </a:r>
            <a:r>
              <a:rPr lang="en-US" sz="1200">
                <a:solidFill>
                  <a:schemeClr val="dk1"/>
                </a:solidFill>
                <a:latin typeface="Calibri"/>
                <a:ea typeface="Calibri"/>
                <a:cs typeface="Calibri"/>
                <a:sym typeface="Calibri"/>
              </a:rPr>
              <a:t>equires outreach and education, as </a:t>
            </a:r>
            <a:r>
              <a:rPr lang="en-US"/>
              <a:t>well as gathering input on what is most important to your community</a:t>
            </a:r>
            <a:r>
              <a:rPr lang="en-US" sz="1200">
                <a:solidFill>
                  <a:schemeClr val="dk1"/>
                </a:solidFill>
                <a:latin typeface="Calibri"/>
                <a:ea typeface="Calibri"/>
                <a:cs typeface="Calibri"/>
                <a:sym typeface="Calibri"/>
              </a:rPr>
              <a:t>. You will need to get </a:t>
            </a:r>
            <a:r>
              <a:rPr lang="en-US"/>
              <a:t>the</a:t>
            </a:r>
            <a:r>
              <a:rPr lang="en-US" sz="1200">
                <a:solidFill>
                  <a:schemeClr val="dk1"/>
                </a:solidFill>
                <a:latin typeface="Calibri"/>
                <a:ea typeface="Calibri"/>
                <a:cs typeface="Calibri"/>
                <a:sym typeface="Calibri"/>
              </a:rPr>
              <a:t> community on the same page</a:t>
            </a:r>
            <a:r>
              <a:rPr lang="en-US"/>
              <a:t>.  V</a:t>
            </a:r>
            <a:r>
              <a:rPr lang="en-US" sz="1200">
                <a:solidFill>
                  <a:schemeClr val="dk1"/>
                </a:solidFill>
                <a:latin typeface="Calibri"/>
                <a:ea typeface="Calibri"/>
                <a:cs typeface="Calibri"/>
                <a:sym typeface="Calibri"/>
              </a:rPr>
              <a:t>oters who understand how changes to land use rules wi</a:t>
            </a:r>
            <a:r>
              <a:rPr lang="en-US"/>
              <a:t>ll </a:t>
            </a:r>
            <a:r>
              <a:rPr lang="en-US" sz="1200">
                <a:solidFill>
                  <a:schemeClr val="dk1"/>
                </a:solidFill>
                <a:latin typeface="Calibri"/>
                <a:ea typeface="Calibri"/>
                <a:cs typeface="Calibri"/>
                <a:sym typeface="Calibri"/>
              </a:rPr>
              <a:t>benefit to the residents, businesses, and the environment will be much more likely to support proposed up</a:t>
            </a:r>
            <a:r>
              <a:rPr lang="en-US"/>
              <a:t>dates</a:t>
            </a:r>
            <a:r>
              <a:rPr lang="en-US" sz="1200">
                <a:solidFill>
                  <a:schemeClr val="dk1"/>
                </a:solidFill>
                <a:latin typeface="Calibri"/>
                <a:ea typeface="Calibri"/>
                <a:cs typeface="Calibri"/>
                <a:sym typeface="Calibri"/>
              </a:rPr>
              <a:t>. You want to be clear in introducing these new ideas and what they will mean for your city or town</a:t>
            </a:r>
            <a:r>
              <a:rPr lang="en-US"/>
              <a:t>.  O</a:t>
            </a:r>
            <a:r>
              <a:rPr lang="en-US" sz="1200">
                <a:solidFill>
                  <a:schemeClr val="dk1"/>
                </a:solidFill>
                <a:latin typeface="Calibri"/>
                <a:ea typeface="Calibri"/>
                <a:cs typeface="Calibri"/>
                <a:sym typeface="Calibri"/>
              </a:rPr>
              <a:t>ne of the biggest mistakes you can make is assuming that your audience already knows what you mean while you introduce new policy ideas and options.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Change is always difficult.  People will naturally want to know why the systems they’ve relied on for many years need to be revised, and why it is in their best interest.</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For many communities, one of the most effective early steps they can take is partnering with and engaging local stakeholders to get them to understand, promote, and invest in these techniques. Low Impact Development (LID) solutions are cost-effective stormwater best management practices (BMPs), and a key part of bringing these techniques to your community will be outreach and education, for industry professionals and residents alike!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Public participation in the regulatory update process may yield insight into the skepticism or concerns that exist within your community, but engaging the public means having the opportunity to address those questions. If possible, it can be in your interest to anticipate these issues so that you have a well-considered (or perhaps well-researched!) answer or solution ready, but hearing and acknowledging the viewpoints of stakeholders can help to build better bylaws and to earn public support. There be many different perspectives on development in your community, but all of your neighbors each have a vested interest in seeing their hometown thrive.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Members of your community can also be key resources when you are met with resistance. If you have developers, builders, and other industry professionals who have engineered or installed LID features in their recent work, their hands-on experience can make them valuable partners, trainers, and advocates. Similarly, garden clubs, horticulture organizations, and outdoor enthusiasts may have planted or maintained rain gardens and bioswales, and they can attest to the simplicity of caring for these landscape features. Building a base of support can take different forms between community contexts, and these examples aren’t the only people whose voices may amplify the message. The efficacy and cost-effectiveness of LID measures are being felt in more and more communities, particularly because so many cities and towns throughout the Commonwealth are subject to MS4 requirements (Module 3), so potential allies to LID adoption may be even nearer and more numerous than you realize.</a:t>
            </a:r>
            <a:endParaRPr/>
          </a:p>
          <a:p>
            <a:pPr marL="0" lvl="0" indent="0" algn="l" rtl="0">
              <a:spcBef>
                <a:spcPts val="0"/>
              </a:spcBef>
              <a:spcAft>
                <a:spcPts val="0"/>
              </a:spcAft>
              <a:buNone/>
            </a:pPr>
            <a:endParaRPr/>
          </a:p>
          <a:p>
            <a:pPr marL="0" lvl="0" indent="0" algn="l" rtl="0">
              <a:spcBef>
                <a:spcPts val="0"/>
              </a:spcBef>
              <a:spcAft>
                <a:spcPts val="0"/>
              </a:spcAft>
              <a:buNone/>
            </a:pPr>
            <a:r>
              <a:rPr lang="en-US"/>
              <a:t>Benefits like protecting water quality, avoiding flood damage, and reducing municipal cost burdens can be motivating factors for change.  The resources guide at the end of this presentation has links to many resources on the benefits of green infrastructure and LID.</a:t>
            </a:r>
            <a:endParaRPr/>
          </a:p>
          <a:p>
            <a:pPr marL="0" lvl="0" indent="0" algn="l" rtl="0">
              <a:spcBef>
                <a:spcPts val="0"/>
              </a:spcBef>
              <a:spcAft>
                <a:spcPts val="0"/>
              </a:spcAft>
              <a:buNone/>
            </a:pPr>
            <a:endParaRPr/>
          </a:p>
        </p:txBody>
      </p:sp>
      <p:sp>
        <p:nvSpPr>
          <p:cNvPr id="236" name="Google Shape;2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An </a:t>
            </a:r>
            <a:r>
              <a:rPr lang="en-US"/>
              <a:t>Bylaw Review</a:t>
            </a:r>
            <a:r>
              <a:rPr lang="en-US" sz="1200">
                <a:solidFill>
                  <a:schemeClr val="dk1"/>
                </a:solidFill>
                <a:latin typeface="Calibri"/>
                <a:ea typeface="Calibri"/>
                <a:cs typeface="Calibri"/>
                <a:sym typeface="Calibri"/>
              </a:rPr>
              <a:t> team may look different from community to community. A team may be primarily made up of municipal staff </a:t>
            </a:r>
            <a:r>
              <a:rPr lang="en-US"/>
              <a:t>and local officials from various departments.  If resources are available and the review is complex</a:t>
            </a:r>
            <a:r>
              <a:rPr lang="en-US" sz="1200">
                <a:solidFill>
                  <a:schemeClr val="dk1"/>
                </a:solidFill>
                <a:latin typeface="Calibri"/>
                <a:ea typeface="Calibri"/>
                <a:cs typeface="Calibri"/>
                <a:sym typeface="Calibri"/>
              </a:rPr>
              <a:t>, you may wish to populate a working group with a coalition of public- and private- sector partners and stakeholders as well as community members at-large. You want your community to see that your updates and efforts are inclusive and transparent.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Modules 3 and 4 introduced the types of bylaws and ordinances that you may wish to consider, as well as the processes you’re your team will undertake to get them adopted. If you are drafting a zoning bylaw or a zoning amendment, the Planning Board will be holding a hearing to discuss the bylaw, so it will be in your interest to get the Planning Board involved sooner rather than later to ensure that your initiative has its support. The Planning Board will decide whether your zoning update will go to Town Meeting. In the case of general bylaws, local officials can be a tremendous resource, and their support can be invaluable to winning over voters at Town Meeting, but they do not necessarily have to be as involved in the drafting process, and resident signatures can get your bylaw on the Town Meeting warrant (Module 3).</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7" name="Google Shape;2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Once you’ve built a solid base of support, you can bring changes to your Town Meeting or City Council.</a:t>
            </a:r>
            <a:endParaRPr/>
          </a:p>
          <a:p>
            <a:pPr marL="0" lvl="0" indent="0" algn="l" rtl="0">
              <a:spcBef>
                <a:spcPts val="0"/>
              </a:spcBef>
              <a:spcAft>
                <a:spcPts val="0"/>
              </a:spcAft>
              <a:buNone/>
            </a:pPr>
            <a:endParaRPr/>
          </a:p>
          <a:p>
            <a:pPr marL="0" lvl="0" indent="0" algn="l" rtl="0">
              <a:spcBef>
                <a:spcPts val="0"/>
              </a:spcBef>
              <a:spcAft>
                <a:spcPts val="0"/>
              </a:spcAft>
              <a:buNone/>
            </a:pPr>
            <a:r>
              <a:rPr lang="en-US"/>
              <a:t>In general, it is better and more effective to work collaboratively with local officials and staff on land use regulatory updates, rather than to propose revisions by citizen petition.  There may be situations where the latter is necessary, but a cooperative approach led by local officials is more likely to be successful, and to minimize any divisiveness.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If you are a citizen seeking improvements in local land use and find that your officials are not receptive to considering updates even when presented with evidence that the current rules do not meet state-recommended best standards, then you may need to take a step back.  Consider other steps like running for a seat on the Planning or Select Board or convening a local citizens groups to discuss where the town’s development trends are headed and build support for a more sustainable future.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Mass Audubon’s Guide to Citizen Involvement has many tips on effective local advocacy.  </a:t>
            </a:r>
            <a:endParaRPr/>
          </a:p>
          <a:p>
            <a:pPr marL="0" lvl="0" indent="0" algn="l" rtl="0">
              <a:spcBef>
                <a:spcPts val="0"/>
              </a:spcBef>
              <a:spcAft>
                <a:spcPts val="0"/>
              </a:spcAft>
              <a:buClr>
                <a:schemeClr val="dk1"/>
              </a:buClr>
              <a:buFont typeface="Arial"/>
              <a:buNone/>
            </a:pPr>
            <a:r>
              <a:rPr lang="en-US" u="sng">
                <a:hlinkClick r:id="rId3"/>
              </a:rPr>
              <a:t>https://www.massaudubon.org/our-conservation-work/policy-advocacy/local-climate-resilient-communities/guidebook-to-involvement-in-your-community</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sz="1200">
                <a:latin typeface="Calibri"/>
                <a:ea typeface="Calibri"/>
                <a:cs typeface="Calibri"/>
                <a:sym typeface="Calibri"/>
              </a:rPr>
              <a:t>supportive. Make sure voters know where your updates are in the Town Meeting warrant.</a:t>
            </a:r>
            <a:endParaRPr/>
          </a:p>
          <a:p>
            <a:pPr marL="0" lvl="0" indent="0" algn="l" rtl="0">
              <a:spcBef>
                <a:spcPts val="0"/>
              </a:spcBef>
              <a:spcAft>
                <a:spcPts val="0"/>
              </a:spcAft>
              <a:buNone/>
            </a:pPr>
            <a:r>
              <a:rPr lang="en-US" sz="1200">
                <a:latin typeface="Calibri"/>
                <a:ea typeface="Calibri"/>
                <a:cs typeface="Calibri"/>
                <a:sym typeface="Calibri"/>
              </a:rPr>
              <a:t>Feel free to be creative in driving out the vote! </a:t>
            </a:r>
            <a:endParaRPr/>
          </a:p>
          <a:p>
            <a:pPr marL="0" lvl="0" indent="0" algn="l" rtl="0">
              <a:spcBef>
                <a:spcPts val="0"/>
              </a:spcBef>
              <a:spcAft>
                <a:spcPts val="0"/>
              </a:spcAft>
              <a:buNone/>
            </a:pPr>
            <a:r>
              <a:rPr lang="en-US" sz="1200">
                <a:latin typeface="Calibri"/>
                <a:ea typeface="Calibri"/>
                <a:cs typeface="Calibri"/>
                <a:sym typeface="Calibri"/>
              </a:rPr>
              <a:t>From yard signs to social media pages, and from bumper stickers to t-shirts, think of the techniques that you have seen succeed in your community in the past or may strike a chord with residents. </a:t>
            </a:r>
            <a:endParaRPr/>
          </a:p>
          <a:p>
            <a:pPr marL="0" lvl="0" indent="0" algn="l" rtl="0">
              <a:spcBef>
                <a:spcPts val="0"/>
              </a:spcBef>
              <a:spcAft>
                <a:spcPts val="0"/>
              </a:spcAft>
              <a:buNone/>
            </a:pPr>
            <a:r>
              <a:rPr lang="en-US" sz="1200">
                <a:latin typeface="Calibri"/>
                <a:ea typeface="Calibri"/>
                <a:cs typeface="Calibri"/>
                <a:sym typeface="Calibri"/>
              </a:rPr>
              <a:t>Think of past campaigns that yielded results:</a:t>
            </a:r>
            <a:endParaRPr/>
          </a:p>
          <a:p>
            <a:pPr marL="171450" lvl="0" indent="-171450" algn="l" rtl="0">
              <a:spcBef>
                <a:spcPts val="0"/>
              </a:spcBef>
              <a:spcAft>
                <a:spcPts val="0"/>
              </a:spcAft>
              <a:buClr>
                <a:schemeClr val="dk1"/>
              </a:buClr>
              <a:buSzPts val="1200"/>
              <a:buFont typeface="Arial"/>
              <a:buChar char="•"/>
            </a:pPr>
            <a:r>
              <a:rPr lang="en-US" sz="1200">
                <a:latin typeface="Calibri"/>
                <a:ea typeface="Calibri"/>
                <a:cs typeface="Calibri"/>
                <a:sym typeface="Calibri"/>
              </a:rPr>
              <a:t>What did they have in common? </a:t>
            </a:r>
            <a:endParaRPr/>
          </a:p>
          <a:p>
            <a:pPr marL="171450" lvl="0" indent="-171450" algn="l" rtl="0">
              <a:spcBef>
                <a:spcPts val="0"/>
              </a:spcBef>
              <a:spcAft>
                <a:spcPts val="0"/>
              </a:spcAft>
              <a:buClr>
                <a:schemeClr val="dk1"/>
              </a:buClr>
              <a:buSzPts val="1200"/>
              <a:buFont typeface="Arial"/>
              <a:buChar char="•"/>
            </a:pPr>
            <a:r>
              <a:rPr lang="en-US" sz="1200">
                <a:latin typeface="Calibri"/>
                <a:ea typeface="Calibri"/>
                <a:cs typeface="Calibri"/>
                <a:sym typeface="Calibri"/>
              </a:rPr>
              <a:t>What made them compelling? </a:t>
            </a:r>
            <a:endParaRPr/>
          </a:p>
          <a:p>
            <a:pPr marL="171450" lvl="0" indent="-171450" algn="l" rtl="0">
              <a:spcBef>
                <a:spcPts val="0"/>
              </a:spcBef>
              <a:spcAft>
                <a:spcPts val="0"/>
              </a:spcAft>
              <a:buClr>
                <a:schemeClr val="dk1"/>
              </a:buClr>
              <a:buSzPts val="1200"/>
              <a:buFont typeface="Arial"/>
              <a:buChar char="•"/>
            </a:pPr>
            <a:r>
              <a:rPr lang="en-US" sz="1200">
                <a:latin typeface="Calibri"/>
                <a:ea typeface="Calibri"/>
                <a:cs typeface="Calibri"/>
                <a:sym typeface="Calibri"/>
              </a:rPr>
              <a:t>Are there local businesses or other partners that share your interest in getting the word out?</a:t>
            </a:r>
            <a:endParaRPr/>
          </a:p>
          <a:p>
            <a:pPr marL="0" lvl="0" indent="0" algn="l" rtl="0">
              <a:spcBef>
                <a:spcPts val="0"/>
              </a:spcBef>
              <a:spcAft>
                <a:spcPts val="0"/>
              </a:spcAft>
              <a:buNone/>
            </a:pPr>
            <a:r>
              <a:rPr lang="en-US" sz="1200">
                <a:latin typeface="Calibri"/>
                <a:ea typeface="Calibri"/>
                <a:cs typeface="Calibri"/>
                <a:sym typeface="Calibri"/>
              </a:rPr>
              <a:t> </a:t>
            </a:r>
            <a:endParaRPr/>
          </a:p>
          <a:p>
            <a:pPr marL="0" lvl="0" indent="0" algn="l" rtl="0">
              <a:spcBef>
                <a:spcPts val="0"/>
              </a:spcBef>
              <a:spcAft>
                <a:spcPts val="0"/>
              </a:spcAft>
              <a:buNone/>
            </a:pPr>
            <a:r>
              <a:rPr lang="en-US" sz="1200">
                <a:latin typeface="Calibri"/>
                <a:ea typeface="Calibri"/>
                <a:cs typeface="Calibri"/>
                <a:sym typeface="Calibri"/>
              </a:rPr>
              <a:t>Make sure that voters also know the stakes! Adopting LID is about climate resilience and sustainable growth, as well as tax dollars saved in costs avoided from inaction. Planning for climate resilience has implications across the community.</a:t>
            </a:r>
            <a:endParaRPr/>
          </a:p>
          <a:p>
            <a:pPr marL="0" lvl="0" indent="0" algn="l" rtl="0">
              <a:spcBef>
                <a:spcPts val="0"/>
              </a:spcBef>
              <a:spcAft>
                <a:spcPts val="0"/>
              </a:spcAft>
              <a:buNone/>
            </a:pPr>
            <a:endParaRPr/>
          </a:p>
        </p:txBody>
      </p:sp>
      <p:sp>
        <p:nvSpPr>
          <p:cNvPr id="255" name="Google Shape;25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many of you are feeling better equipped to bring LlD techniques to your communities?</a:t>
            </a:r>
            <a:endParaRPr/>
          </a:p>
        </p:txBody>
      </p:sp>
      <p:sp>
        <p:nvSpPr>
          <p:cNvPr id="265" name="Google Shape;2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fc98c887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fc98c887d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5" name="Google Shape;275;g1fc98c887d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fb25ad4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0fb25ad4f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hlinkClick r:id="rId3"/>
              </a:rPr>
              <a:t>www.snepnetwork.org</a:t>
            </a:r>
            <a:r>
              <a:rPr lang="en-US"/>
              <a:t>.</a:t>
            </a:r>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50" name="Google Shape;150;g20fb25ad4f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Calibri"/>
                <a:ea typeface="Calibri"/>
                <a:cs typeface="Calibri"/>
                <a:sym typeface="Calibri"/>
              </a:rPr>
              <a:t>Where do we start?</a:t>
            </a:r>
            <a:endParaRPr/>
          </a:p>
          <a:p>
            <a:pPr marL="0" lvl="0" indent="0" algn="l" rtl="0">
              <a:spcBef>
                <a:spcPts val="0"/>
              </a:spcBef>
              <a:spcAft>
                <a:spcPts val="0"/>
              </a:spcAft>
              <a:buNone/>
            </a:pPr>
            <a:r>
              <a:rPr lang="en-US" sz="1200">
                <a:latin typeface="Calibri"/>
                <a:ea typeface="Calibri"/>
                <a:cs typeface="Calibri"/>
                <a:sym typeface="Calibri"/>
              </a:rPr>
              <a:t>This training has equipped you with the tools and resources you will need to begin a bylaw review and update, but what are the first steps?</a:t>
            </a:r>
            <a:endParaRPr/>
          </a:p>
          <a:p>
            <a:pPr marL="0" lvl="0" indent="0" algn="l" rtl="0">
              <a:spcBef>
                <a:spcPts val="0"/>
              </a:spcBef>
              <a:spcAft>
                <a:spcPts val="0"/>
              </a:spcAft>
              <a:buNone/>
            </a:pPr>
            <a:r>
              <a:rPr lang="en-US" sz="1200">
                <a:latin typeface="Calibri"/>
                <a:ea typeface="Calibri"/>
                <a:cs typeface="Calibri"/>
                <a:sym typeface="Calibri"/>
              </a:rPr>
              <a:t>As you begin to undertake this process, you will need to build community support for the successful adoption and implementation of LID updates. As we have discussed throughout this training, LID measures work best when they are in place and well-maintained throughout a community, so community outreach and education will be critical to the success of your new initiatives.</a:t>
            </a:r>
            <a:endParaRPr/>
          </a:p>
          <a:p>
            <a:pPr marL="0" lvl="0" indent="0" algn="l" rtl="0">
              <a:spcBef>
                <a:spcPts val="0"/>
              </a:spcBef>
              <a:spcAft>
                <a:spcPts val="0"/>
              </a:spcAft>
              <a:buNone/>
            </a:pPr>
            <a:r>
              <a:rPr lang="en-US" sz="1200">
                <a:latin typeface="Calibri"/>
                <a:ea typeface="Calibri"/>
                <a:cs typeface="Calibri"/>
                <a:sym typeface="Calibri"/>
              </a:rPr>
              <a:t>Whether the primary concerns in your community are flooding (as in many coastal, low-lying, or densely developed communities), water quality protection (as in many vulnerable watersheds or environmentally-sensitive communities), or natural area conservation, you can tailor your primary message to community context and concerns. </a:t>
            </a:r>
            <a:endParaRPr/>
          </a:p>
          <a:p>
            <a:pPr marL="0" lvl="0" indent="0" algn="l" rtl="0">
              <a:spcBef>
                <a:spcPts val="0"/>
              </a:spcBef>
              <a:spcAft>
                <a:spcPts val="0"/>
              </a:spcAft>
              <a:buNone/>
            </a:pPr>
            <a:r>
              <a:rPr lang="en-US" sz="1200">
                <a:latin typeface="Calibri"/>
                <a:ea typeface="Calibri"/>
                <a:cs typeface="Calibri"/>
                <a:sym typeface="Calibri"/>
              </a:rPr>
              <a:t>Leverage these community priorities to get people involved and interested!</a:t>
            </a:r>
            <a:endParaRPr/>
          </a:p>
        </p:txBody>
      </p:sp>
      <p:sp>
        <p:nvSpPr>
          <p:cNvPr id="202" name="Google Shape;20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12605379e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12605379e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r>
              <a:rPr lang="en-US"/>
              <a:t>Whenever undertaking an effort to support positive change in a community’s approach to development, the first step is to gather information and assess current conditions.  Look for opportunities to leverage existing plans, leadership and community interests into next steps toward implementation.</a:t>
            </a:r>
            <a:endParaRPr/>
          </a:p>
          <a:p>
            <a:pPr marL="0" lvl="0" indent="0" algn="l" rtl="0">
              <a:spcBef>
                <a:spcPts val="0"/>
              </a:spcBef>
              <a:spcAft>
                <a:spcPts val="0"/>
              </a:spcAft>
              <a:buSzPts val="1200"/>
              <a:buNone/>
            </a:pPr>
            <a:endParaRPr/>
          </a:p>
          <a:p>
            <a:pPr marL="0" lvl="0" indent="0" algn="l" rtl="0">
              <a:spcBef>
                <a:spcPts val="0"/>
              </a:spcBef>
              <a:spcAft>
                <a:spcPts val="0"/>
              </a:spcAft>
              <a:buClr>
                <a:schemeClr val="dk1"/>
              </a:buClr>
              <a:buSzPts val="1200"/>
              <a:buFont typeface="Gill Sans"/>
              <a:buNone/>
            </a:pPr>
            <a:r>
              <a:rPr lang="en-US"/>
              <a:t>There are lots of opportunities and choices when it comes to climate-smart development. There is no one-size-fits all approach, so conversations should focus on what is the best fit for YOUR community (or the community you’re working in if you are providing technical assistance).</a:t>
            </a:r>
            <a:endParaRPr/>
          </a:p>
          <a:p>
            <a:pPr marL="0" lvl="0" indent="0" algn="l" rtl="0">
              <a:spcBef>
                <a:spcPts val="0"/>
              </a:spcBef>
              <a:spcAft>
                <a:spcPts val="0"/>
              </a:spcAft>
              <a:buClr>
                <a:schemeClr val="dk1"/>
              </a:buClr>
              <a:buSzPts val="1200"/>
              <a:buFont typeface="Gill Sans"/>
              <a:buNone/>
            </a:pPr>
            <a:endParaRPr/>
          </a:p>
          <a:p>
            <a:pPr marL="0" lvl="0" indent="0" algn="l" rtl="0">
              <a:spcBef>
                <a:spcPts val="0"/>
              </a:spcBef>
              <a:spcAft>
                <a:spcPts val="0"/>
              </a:spcAft>
              <a:buClr>
                <a:schemeClr val="dk1"/>
              </a:buClr>
              <a:buSzPts val="1200"/>
              <a:buFont typeface="Gill Sans"/>
              <a:buNone/>
            </a:pPr>
            <a:r>
              <a:rPr lang="en-US"/>
              <a:t>You can use the Bylaw Review tool and public engagement processes to determine local priorities if those aren’t already apparent.</a:t>
            </a:r>
            <a:endParaRPr/>
          </a:p>
          <a:p>
            <a:pPr marL="0" lvl="0" indent="0" algn="l" rtl="0">
              <a:spcBef>
                <a:spcPts val="0"/>
              </a:spcBef>
              <a:spcAft>
                <a:spcPts val="0"/>
              </a:spcAft>
              <a:buClr>
                <a:schemeClr val="dk1"/>
              </a:buClr>
              <a:buSzPts val="1200"/>
              <a:buFont typeface="Gill Sans"/>
              <a:buNone/>
            </a:pPr>
            <a:endParaRPr/>
          </a:p>
          <a:p>
            <a:pPr marL="0" lvl="0" indent="0" algn="l" rtl="0">
              <a:spcBef>
                <a:spcPts val="0"/>
              </a:spcBef>
              <a:spcAft>
                <a:spcPts val="0"/>
              </a:spcAft>
              <a:buClr>
                <a:schemeClr val="dk1"/>
              </a:buClr>
              <a:buSzPts val="1200"/>
              <a:buFont typeface="Gill Sans"/>
              <a:buNone/>
            </a:pPr>
            <a:r>
              <a:rPr lang="en-US"/>
              <a:t>Look at the  municipality’s existing planning documents and any related efforts, to see if sustainability and climate resilience objectives have already been identified.  Master Plans, Open Space and Recreation Plans, Municipal Vulnerability Preparedness Plans, and Hazard Management Plans are some of the documents that can provide additional insight into the needs and priorities identified through past public engagement efforts.</a:t>
            </a:r>
            <a:endParaRPr/>
          </a:p>
          <a:p>
            <a:pPr marL="0" lvl="0" indent="0" algn="l" rtl="0">
              <a:spcBef>
                <a:spcPts val="0"/>
              </a:spcBef>
              <a:spcAft>
                <a:spcPts val="0"/>
              </a:spcAft>
              <a:buNone/>
            </a:pPr>
            <a:endParaRPr/>
          </a:p>
          <a:p>
            <a:pPr marL="0" lvl="0" indent="0" algn="l" rtl="0">
              <a:spcBef>
                <a:spcPts val="0"/>
              </a:spcBef>
              <a:spcAft>
                <a:spcPts val="0"/>
              </a:spcAft>
              <a:buNone/>
            </a:pPr>
            <a:r>
              <a:rPr lang="en-US"/>
              <a:t>Are there formal Sustainability Committees or other official groups working on related topics?  Are there informal community groups or local leaders who you can connect with?</a:t>
            </a:r>
            <a:endParaRPr/>
          </a:p>
        </p:txBody>
      </p:sp>
      <p:sp>
        <p:nvSpPr>
          <p:cNvPr id="211" name="Google Shape;211;g212605379e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Gill Sans"/>
              <a:buNone/>
            </a:pPr>
            <a:r>
              <a:rPr lang="en-US" sz="1200"/>
              <a:t>You can use th</a:t>
            </a:r>
            <a:r>
              <a:rPr lang="en-US"/>
              <a:t>e Bylaw Review tool and public engagement processes</a:t>
            </a:r>
            <a:r>
              <a:rPr lang="en-US" sz="1200"/>
              <a:t> to determine local priorities if those aren’t already apparent, or to </a:t>
            </a:r>
            <a:r>
              <a:rPr lang="en-US"/>
              <a:t>refine potential areas for action if local plans identify general goals.</a:t>
            </a:r>
            <a:endParaRPr/>
          </a:p>
          <a:p>
            <a:pPr marL="0" marR="0" lvl="0" indent="0" algn="l" rtl="0">
              <a:lnSpc>
                <a:spcPct val="100000"/>
              </a:lnSpc>
              <a:spcBef>
                <a:spcPts val="0"/>
              </a:spcBef>
              <a:spcAft>
                <a:spcPts val="0"/>
              </a:spcAft>
              <a:buClr>
                <a:schemeClr val="dk1"/>
              </a:buClr>
              <a:buSzPts val="1200"/>
              <a:buFont typeface="Gill Sans"/>
              <a:buNone/>
            </a:pPr>
            <a:endParaRPr/>
          </a:p>
          <a:p>
            <a:pPr marL="0" marR="0" lvl="0" indent="0" algn="l" rtl="0">
              <a:lnSpc>
                <a:spcPct val="100000"/>
              </a:lnSpc>
              <a:spcBef>
                <a:spcPts val="0"/>
              </a:spcBef>
              <a:spcAft>
                <a:spcPts val="0"/>
              </a:spcAft>
              <a:buClr>
                <a:schemeClr val="dk1"/>
              </a:buClr>
              <a:buSzPts val="1200"/>
              <a:buFont typeface="Gill Sans"/>
              <a:buNone/>
            </a:pPr>
            <a:r>
              <a:rPr lang="en-US" sz="1200"/>
              <a:t>Bylaw Review and update is an opportunity to ensure zoning and other regulations accurately reflect the vision and priorities for growth, development, and redevelopment in your community.  </a:t>
            </a:r>
            <a:r>
              <a:rPr lang="en-US"/>
              <a:t>Engaging people in the process of utilizing the tool can help build a base of support for actions to implement priorities the tool identifies.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Gill Sans"/>
              <a:buNone/>
            </a:pPr>
            <a:r>
              <a:rPr lang="en-US" sz="1200"/>
              <a:t>Your Bylaw Review may offer clear indications of the actions that may make the biggest difference and have the greatest impact on your community. The image on this slide shows a Bylaw Review workbook in a community that found its cluster development bylaws to be even more restrictive than conventional development standards. This may make these bylaws difficult or impossible to utilize, so updating this family of bylaws could be an area of opportunity for this community.</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Gill Sans"/>
              <a:buNone/>
            </a:pPr>
            <a:r>
              <a:rPr lang="en-US" sz="1200"/>
              <a:t>Alternatively, you may focus your initial efforts bylaws and regulations that shape a greater proportion of development. The actions with greatest impact vary based on the current conditions of your regulatory framework and the development context of your community. </a:t>
            </a:r>
            <a:r>
              <a:rPr lang="en-US" sz="1200">
                <a:solidFill>
                  <a:schemeClr val="dk1"/>
                </a:solidFill>
              </a:rPr>
              <a:t>The scale of these updates can vary between communities, in part because of the types of regulations that may represent barriers to LID. </a:t>
            </a:r>
            <a:endParaRPr sz="1200"/>
          </a:p>
        </p:txBody>
      </p:sp>
      <p:sp>
        <p:nvSpPr>
          <p:cNvPr id="219" name="Google Shape;21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a:latin typeface="Calibri"/>
                <a:ea typeface="Calibri"/>
                <a:cs typeface="Calibri"/>
                <a:sym typeface="Calibri"/>
              </a:rPr>
              <a:t>You’ve identified changes that will make a difference. You’ve prioritized the biggest issues, concerns, and challenges in your community. </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a:t>Now, what is the </a:t>
            </a:r>
            <a:r>
              <a:rPr lang="en-US" sz="1200">
                <a:latin typeface="Calibri"/>
                <a:ea typeface="Calibri"/>
                <a:cs typeface="Calibri"/>
                <a:sym typeface="Calibri"/>
              </a:rPr>
              <a:t>process required to </a:t>
            </a:r>
            <a:r>
              <a:rPr lang="en-US"/>
              <a:t>actually align local land use rules with best practices based on the priority </a:t>
            </a:r>
            <a:r>
              <a:rPr lang="en-US" sz="1200">
                <a:latin typeface="Calibri"/>
                <a:ea typeface="Calibri"/>
                <a:cs typeface="Calibri"/>
                <a:sym typeface="Calibri"/>
              </a:rPr>
              <a:t>updates </a:t>
            </a:r>
            <a:r>
              <a:rPr lang="en-US"/>
              <a:t>identified in the tool?</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n-US" sz="1200">
                <a:latin typeface="Calibri"/>
                <a:ea typeface="Calibri"/>
                <a:cs typeface="Calibri"/>
                <a:sym typeface="Calibri"/>
              </a:rPr>
              <a:t>Regulations that are updated through administrative processes (such as subdivision rules and regs) can be “low-hanging fruit,” or easier changes to accomplish, because they don’t require a Town Meeting vote. Winning over your Planning Board and other local officials to support Low Impact D</a:t>
            </a:r>
            <a:r>
              <a:rPr lang="en-US"/>
              <a:t>evelopment (</a:t>
            </a:r>
            <a:r>
              <a:rPr lang="en-US" sz="1200">
                <a:latin typeface="Calibri"/>
                <a:ea typeface="Calibri"/>
                <a:cs typeface="Calibri"/>
                <a:sym typeface="Calibri"/>
              </a:rPr>
              <a:t>LID) standards can mean that some important updates are adopted and effective on a relatively short time scale.  This can then also form the basis for tackling </a:t>
            </a:r>
            <a:r>
              <a:rPr lang="en-US"/>
              <a:t>updates to zoning and other rules that require broader community support.</a:t>
            </a:r>
            <a:endParaRPr sz="1200">
              <a:solidFill>
                <a:schemeClr val="dk1"/>
              </a:solidFill>
              <a:latin typeface="Calibri"/>
              <a:ea typeface="Calibri"/>
              <a:cs typeface="Calibri"/>
              <a:sym typeface="Calibri"/>
            </a:endParaRPr>
          </a:p>
        </p:txBody>
      </p:sp>
      <p:sp>
        <p:nvSpPr>
          <p:cNvPr id="226" name="Google Shape;2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1"/>
        <p:cNvGrpSpPr/>
        <p:nvPr/>
      </p:nvGrpSpPr>
      <p:grpSpPr>
        <a:xfrm>
          <a:off x="0" y="0"/>
          <a:ext cx="0" cy="0"/>
          <a:chOff x="0" y="0"/>
          <a:chExt cx="0" cy="0"/>
        </a:xfrm>
      </p:grpSpPr>
      <p:sp>
        <p:nvSpPr>
          <p:cNvPr id="92" name="Google Shape;92;p30"/>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30"/>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99"/>
        <p:cNvGrpSpPr/>
        <p:nvPr/>
      </p:nvGrpSpPr>
      <p:grpSpPr>
        <a:xfrm>
          <a:off x="0" y="0"/>
          <a:ext cx="0" cy="0"/>
          <a:chOff x="0" y="0"/>
          <a:chExt cx="0" cy="0"/>
        </a:xfrm>
      </p:grpSpPr>
      <p:sp>
        <p:nvSpPr>
          <p:cNvPr id="100" name="Google Shape;100;p31"/>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31"/>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3" name="Google Shape;103;p31"/>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 name="Google Shape;10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3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1" name="Google Shape;121;p3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22" name="Google Shape;122;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200"/>
              <a:buFont typeface="Calibri"/>
              <a:buNone/>
              <a:defRPr sz="1200">
                <a:solidFill>
                  <a:schemeClr val="dk2"/>
                </a:solidFill>
                <a:latin typeface="Calibri"/>
                <a:ea typeface="Calibri"/>
                <a:cs typeface="Calibri"/>
                <a:sym typeface="Calibri"/>
              </a:defRPr>
            </a:lvl1pPr>
            <a:lvl2pPr marL="0" lvl="1" indent="0" algn="r">
              <a:buClr>
                <a:schemeClr val="dk2"/>
              </a:buClr>
              <a:buSzPts val="1200"/>
              <a:buFont typeface="Calibri"/>
              <a:buNone/>
              <a:defRPr sz="1200">
                <a:solidFill>
                  <a:schemeClr val="dk2"/>
                </a:solidFill>
                <a:latin typeface="Calibri"/>
                <a:ea typeface="Calibri"/>
                <a:cs typeface="Calibri"/>
                <a:sym typeface="Calibri"/>
              </a:defRPr>
            </a:lvl2pPr>
            <a:lvl3pPr marL="0" lvl="2" indent="0" algn="r">
              <a:buClr>
                <a:schemeClr val="dk2"/>
              </a:buClr>
              <a:buSzPts val="1200"/>
              <a:buFont typeface="Calibri"/>
              <a:buNone/>
              <a:defRPr sz="1200">
                <a:solidFill>
                  <a:schemeClr val="dk2"/>
                </a:solidFill>
                <a:latin typeface="Calibri"/>
                <a:ea typeface="Calibri"/>
                <a:cs typeface="Calibri"/>
                <a:sym typeface="Calibri"/>
              </a:defRPr>
            </a:lvl3pPr>
            <a:lvl4pPr marL="0" lvl="3" indent="0" algn="r">
              <a:buClr>
                <a:schemeClr val="dk2"/>
              </a:buClr>
              <a:buSzPts val="1200"/>
              <a:buFont typeface="Calibri"/>
              <a:buNone/>
              <a:defRPr sz="1200">
                <a:solidFill>
                  <a:schemeClr val="dk2"/>
                </a:solidFill>
                <a:latin typeface="Calibri"/>
                <a:ea typeface="Calibri"/>
                <a:cs typeface="Calibri"/>
                <a:sym typeface="Calibri"/>
              </a:defRPr>
            </a:lvl4pPr>
            <a:lvl5pPr marL="0" lvl="4" indent="0" algn="r">
              <a:buClr>
                <a:schemeClr val="dk2"/>
              </a:buClr>
              <a:buSzPts val="1200"/>
              <a:buFont typeface="Calibri"/>
              <a:buNone/>
              <a:defRPr sz="1200">
                <a:solidFill>
                  <a:schemeClr val="dk2"/>
                </a:solidFill>
                <a:latin typeface="Calibri"/>
                <a:ea typeface="Calibri"/>
                <a:cs typeface="Calibri"/>
                <a:sym typeface="Calibri"/>
              </a:defRPr>
            </a:lvl5pPr>
            <a:lvl6pPr marL="0" lvl="5" indent="0" algn="r">
              <a:buClr>
                <a:schemeClr val="dk2"/>
              </a:buClr>
              <a:buSzPts val="1200"/>
              <a:buFont typeface="Calibri"/>
              <a:buNone/>
              <a:defRPr sz="1200">
                <a:solidFill>
                  <a:schemeClr val="dk2"/>
                </a:solidFill>
                <a:latin typeface="Calibri"/>
                <a:ea typeface="Calibri"/>
                <a:cs typeface="Calibri"/>
                <a:sym typeface="Calibri"/>
              </a:defRPr>
            </a:lvl6pPr>
            <a:lvl7pPr marL="0" lvl="6" indent="0" algn="r">
              <a:buClr>
                <a:schemeClr val="dk2"/>
              </a:buClr>
              <a:buSzPts val="1200"/>
              <a:buFont typeface="Calibri"/>
              <a:buNone/>
              <a:defRPr sz="1200">
                <a:solidFill>
                  <a:schemeClr val="dk2"/>
                </a:solidFill>
                <a:latin typeface="Calibri"/>
                <a:ea typeface="Calibri"/>
                <a:cs typeface="Calibri"/>
                <a:sym typeface="Calibri"/>
              </a:defRPr>
            </a:lvl7pPr>
            <a:lvl8pPr marL="0" lvl="7" indent="0" algn="r">
              <a:buClr>
                <a:schemeClr val="dk2"/>
              </a:buClr>
              <a:buSzPts val="1200"/>
              <a:buFont typeface="Calibri"/>
              <a:buNone/>
              <a:defRPr sz="1200">
                <a:solidFill>
                  <a:schemeClr val="dk2"/>
                </a:solidFill>
                <a:latin typeface="Calibri"/>
                <a:ea typeface="Calibri"/>
                <a:cs typeface="Calibri"/>
                <a:sym typeface="Calibri"/>
              </a:defRPr>
            </a:lvl8pPr>
            <a:lvl9pPr marL="0" lvl="8" indent="0" algn="r">
              <a:buClr>
                <a:schemeClr val="dk2"/>
              </a:buClr>
              <a:buSzPts val="1200"/>
              <a:buFont typeface="Calibri"/>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29"/>
        <p:cNvGrpSpPr/>
        <p:nvPr/>
      </p:nvGrpSpPr>
      <p:grpSpPr>
        <a:xfrm>
          <a:off x="0" y="0"/>
          <a:ext cx="0" cy="0"/>
          <a:chOff x="0" y="0"/>
          <a:chExt cx="0" cy="0"/>
        </a:xfrm>
      </p:grpSpPr>
      <p:sp>
        <p:nvSpPr>
          <p:cNvPr id="130" name="Google Shape;130;p20"/>
          <p:cNvSpPr/>
          <p:nvPr/>
        </p:nvSpPr>
        <p:spPr>
          <a:xfrm>
            <a:off x="0" y="0"/>
            <a:ext cx="12192000" cy="169068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0"/>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3" name="Google Shape;1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17"/>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5"/>
        <p:cNvGrpSpPr/>
        <p:nvPr/>
      </p:nvGrpSpPr>
      <p:grpSpPr>
        <a:xfrm>
          <a:off x="0" y="0"/>
          <a:ext cx="0" cy="0"/>
          <a:chOff x="0" y="0"/>
          <a:chExt cx="0" cy="0"/>
        </a:xfrm>
      </p:grpSpPr>
      <p:sp>
        <p:nvSpPr>
          <p:cNvPr id="36" name="Google Shape;36;p19"/>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2"/>
        </a:solidFill>
        <a:effectLst/>
      </p:bgPr>
    </p:bg>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2">
    <p:bg>
      <p:bgPr>
        <a:solidFill>
          <a:schemeClr val="dk2"/>
        </a:solidFill>
        <a:effectLst/>
      </p:bgPr>
    </p:bg>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5"/>
        <p:cNvGrpSpPr/>
        <p:nvPr/>
      </p:nvGrpSpPr>
      <p:grpSpPr>
        <a:xfrm>
          <a:off x="0" y="0"/>
          <a:ext cx="0" cy="0"/>
          <a:chOff x="0" y="0"/>
          <a:chExt cx="0" cy="0"/>
        </a:xfrm>
      </p:grpSpPr>
      <p:sp>
        <p:nvSpPr>
          <p:cNvPr id="66" name="Google Shape;66;p26"/>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4400"/>
              <a:buFont typeface="Calibri"/>
              <a:buNone/>
              <a:defRPr sz="44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6" name="Google Shape;1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7" name="Google Shape;1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28" name="Google Shape;1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2"/>
                </a:solidFill>
                <a:latin typeface="Calibri"/>
                <a:ea typeface="Calibri"/>
                <a:cs typeface="Calibri"/>
                <a:sym typeface="Calibri"/>
              </a:defRPr>
            </a:lvl1pPr>
            <a:lvl2pPr marL="0" marR="0" lvl="1" indent="0" algn="r" rtl="0">
              <a:spcBef>
                <a:spcPts val="0"/>
              </a:spcBef>
              <a:buNone/>
              <a:defRPr sz="1200" b="0" i="0" u="none" strike="noStrike" cap="none">
                <a:solidFill>
                  <a:schemeClr val="lt2"/>
                </a:solidFill>
                <a:latin typeface="Calibri"/>
                <a:ea typeface="Calibri"/>
                <a:cs typeface="Calibri"/>
                <a:sym typeface="Calibri"/>
              </a:defRPr>
            </a:lvl2pPr>
            <a:lvl3pPr marL="0" marR="0" lvl="2" indent="0" algn="r" rtl="0">
              <a:spcBef>
                <a:spcPts val="0"/>
              </a:spcBef>
              <a:buNone/>
              <a:defRPr sz="1200" b="0" i="0" u="none" strike="noStrike" cap="none">
                <a:solidFill>
                  <a:schemeClr val="lt2"/>
                </a:solidFill>
                <a:latin typeface="Calibri"/>
                <a:ea typeface="Calibri"/>
                <a:cs typeface="Calibri"/>
                <a:sym typeface="Calibri"/>
              </a:defRPr>
            </a:lvl3pPr>
            <a:lvl4pPr marL="0" marR="0" lvl="3" indent="0" algn="r" rtl="0">
              <a:spcBef>
                <a:spcPts val="0"/>
              </a:spcBef>
              <a:buNone/>
              <a:defRPr sz="1200" b="0" i="0" u="none" strike="noStrike" cap="none">
                <a:solidFill>
                  <a:schemeClr val="lt2"/>
                </a:solidFill>
                <a:latin typeface="Calibri"/>
                <a:ea typeface="Calibri"/>
                <a:cs typeface="Calibri"/>
                <a:sym typeface="Calibri"/>
              </a:defRPr>
            </a:lvl4pPr>
            <a:lvl5pPr marL="0" marR="0" lvl="4" indent="0" algn="r" rtl="0">
              <a:spcBef>
                <a:spcPts val="0"/>
              </a:spcBef>
              <a:buNone/>
              <a:defRPr sz="1200" b="0" i="0" u="none" strike="noStrike" cap="none">
                <a:solidFill>
                  <a:schemeClr val="lt2"/>
                </a:solidFill>
                <a:latin typeface="Calibri"/>
                <a:ea typeface="Calibri"/>
                <a:cs typeface="Calibri"/>
                <a:sym typeface="Calibri"/>
              </a:defRPr>
            </a:lvl5pPr>
            <a:lvl6pPr marL="0" marR="0" lvl="5" indent="0" algn="r" rtl="0">
              <a:spcBef>
                <a:spcPts val="0"/>
              </a:spcBef>
              <a:buNone/>
              <a:defRPr sz="1200" b="0" i="0" u="none" strike="noStrike" cap="none">
                <a:solidFill>
                  <a:schemeClr val="lt2"/>
                </a:solidFill>
                <a:latin typeface="Calibri"/>
                <a:ea typeface="Calibri"/>
                <a:cs typeface="Calibri"/>
                <a:sym typeface="Calibri"/>
              </a:defRPr>
            </a:lvl6pPr>
            <a:lvl7pPr marL="0" marR="0" lvl="6" indent="0" algn="r" rtl="0">
              <a:spcBef>
                <a:spcPts val="0"/>
              </a:spcBef>
              <a:buNone/>
              <a:defRPr sz="1200" b="0" i="0" u="none" strike="noStrike" cap="none">
                <a:solidFill>
                  <a:schemeClr val="lt2"/>
                </a:solidFill>
                <a:latin typeface="Calibri"/>
                <a:ea typeface="Calibri"/>
                <a:cs typeface="Calibri"/>
                <a:sym typeface="Calibri"/>
              </a:defRPr>
            </a:lvl7pPr>
            <a:lvl8pPr marL="0" marR="0" lvl="7" indent="0" algn="r" rtl="0">
              <a:spcBef>
                <a:spcPts val="0"/>
              </a:spcBef>
              <a:buNone/>
              <a:defRPr sz="1200" b="0" i="0" u="none" strike="noStrike" cap="none">
                <a:solidFill>
                  <a:schemeClr val="lt2"/>
                </a:solidFill>
                <a:latin typeface="Calibri"/>
                <a:ea typeface="Calibri"/>
                <a:cs typeface="Calibri"/>
                <a:sym typeface="Calibri"/>
              </a:defRPr>
            </a:lvl8pPr>
            <a:lvl9pPr marL="0" marR="0" lvl="8" indent="0" algn="r" rtl="0">
              <a:spcBef>
                <a:spcPts val="0"/>
              </a:spcBef>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maccweb.org/page/ElecResLibrary" TargetMode="External"/><Relationship Id="rId13" Type="http://schemas.openxmlformats.org/officeDocument/2006/relationships/hyperlink" Target="http://www.uri.edu/nemo/" TargetMode="External"/><Relationship Id="rId3" Type="http://schemas.openxmlformats.org/officeDocument/2006/relationships/hyperlink" Target="https://www.massaudubon.org/our-conservation-work/policy-advocacy/local-climate-resilient-communities/land-use-rules" TargetMode="External"/><Relationship Id="rId7" Type="http://schemas.openxmlformats.org/officeDocument/2006/relationships/hyperlink" Target="https://masscptc.org/" TargetMode="External"/><Relationship Id="rId12" Type="http://schemas.openxmlformats.org/officeDocument/2006/relationships/hyperlink" Target="http://www.unh.edu/unhsc/" TargetMode="External"/><Relationship Id="rId17" Type="http://schemas.openxmlformats.org/officeDocument/2006/relationships/hyperlink" Target="https://docs.wixstatic.com/ugd/914645_b42c75a0b5b3400882249aa62e28fbb0.pdf" TargetMode="External"/><Relationship Id="rId2" Type="http://schemas.openxmlformats.org/officeDocument/2006/relationships/notesSlide" Target="../notesSlides/notesSlide14.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mapc.org/resource-library/climate-resilient-land-use-strategies/" TargetMode="External"/><Relationship Id="rId11" Type="http://schemas.openxmlformats.org/officeDocument/2006/relationships/hyperlink" Target="http://www.mass.gov/municipal-law-review" TargetMode="External"/><Relationship Id="rId5" Type="http://schemas.openxmlformats.org/officeDocument/2006/relationships/hyperlink" Target="http://www.mass.gov/smart-growth-smart-energy-toolkit-information-and-resources" TargetMode="External"/><Relationship Id="rId15" Type="http://schemas.openxmlformats.org/officeDocument/2006/relationships/hyperlink" Target="http://www.snepnetwork.org/" TargetMode="External"/><Relationship Id="rId10" Type="http://schemas.openxmlformats.org/officeDocument/2006/relationships/hyperlink" Target="https://www.mass.gov/service-details/mvp-action-grant" TargetMode="External"/><Relationship Id="rId4" Type="http://schemas.openxmlformats.org/officeDocument/2006/relationships/hyperlink" Target="http://www.massaudubon.org/valueofnature" TargetMode="External"/><Relationship Id="rId9" Type="http://schemas.openxmlformats.org/officeDocument/2006/relationships/hyperlink" Target="http://www.mass.gov/service-details/planning-assistance-grants" TargetMode="External"/><Relationship Id="rId14" Type="http://schemas.openxmlformats.org/officeDocument/2006/relationships/hyperlink" Target="http://www.greeninfrastructureri.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7" name="Picture 6">
            <a:extLst>
              <a:ext uri="{FF2B5EF4-FFF2-40B4-BE49-F238E27FC236}">
                <a16:creationId xmlns:a16="http://schemas.microsoft.com/office/drawing/2014/main" id="{67874DBD-0934-44A3-A17E-7A5AB362BA3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pic>
        <p:nvPicPr>
          <p:cNvPr id="7" name="Picture 6">
            <a:extLst>
              <a:ext uri="{FF2B5EF4-FFF2-40B4-BE49-F238E27FC236}">
                <a16:creationId xmlns:a16="http://schemas.microsoft.com/office/drawing/2014/main" id="{57796B2F-8F4D-473C-BCC0-1A0A31785CF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7" name="Picture 6">
            <a:extLst>
              <a:ext uri="{FF2B5EF4-FFF2-40B4-BE49-F238E27FC236}">
                <a16:creationId xmlns:a16="http://schemas.microsoft.com/office/drawing/2014/main" id="{29CFE8B3-E91C-47EB-97AC-D3F394311E2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6"/>
        <p:cNvGrpSpPr/>
        <p:nvPr/>
      </p:nvGrpSpPr>
      <p:grpSpPr>
        <a:xfrm>
          <a:off x="0" y="0"/>
          <a:ext cx="0" cy="0"/>
          <a:chOff x="0" y="0"/>
          <a:chExt cx="0" cy="0"/>
        </a:xfrm>
      </p:grpSpPr>
      <p:pic>
        <p:nvPicPr>
          <p:cNvPr id="5" name="Picture 4">
            <a:extLst>
              <a:ext uri="{FF2B5EF4-FFF2-40B4-BE49-F238E27FC236}">
                <a16:creationId xmlns:a16="http://schemas.microsoft.com/office/drawing/2014/main" id="{4B7ADBAE-3918-42DA-8B8F-38C7748C22B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266"/>
        <p:cNvGrpSpPr/>
        <p:nvPr/>
      </p:nvGrpSpPr>
      <p:grpSpPr>
        <a:xfrm>
          <a:off x="0" y="0"/>
          <a:ext cx="0" cy="0"/>
          <a:chOff x="0" y="0"/>
          <a:chExt cx="0" cy="0"/>
        </a:xfrm>
      </p:grpSpPr>
      <p:pic>
        <p:nvPicPr>
          <p:cNvPr id="5" name="Picture 4">
            <a:extLst>
              <a:ext uri="{FF2B5EF4-FFF2-40B4-BE49-F238E27FC236}">
                <a16:creationId xmlns:a16="http://schemas.microsoft.com/office/drawing/2014/main" id="{4C4C5D64-FF78-4F23-8E2E-340985DCE91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fc98c887dc_0_0"/>
          <p:cNvSpPr txBox="1">
            <a:spLocks noGrp="1"/>
          </p:cNvSpPr>
          <p:nvPr>
            <p:ph type="title"/>
          </p:nvPr>
        </p:nvSpPr>
        <p:spPr>
          <a:xfrm>
            <a:off x="8681249" y="303950"/>
            <a:ext cx="3255900" cy="7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a:t>Resources</a:t>
            </a:r>
            <a:endParaRPr sz="5400"/>
          </a:p>
        </p:txBody>
      </p:sp>
      <p:sp>
        <p:nvSpPr>
          <p:cNvPr id="278" name="Google Shape;278;g1fc98c887dc_0_0"/>
          <p:cNvSpPr txBox="1">
            <a:spLocks noGrp="1"/>
          </p:cNvSpPr>
          <p:nvPr>
            <p:ph type="body" idx="1"/>
          </p:nvPr>
        </p:nvSpPr>
        <p:spPr>
          <a:xfrm>
            <a:off x="0" y="-367200"/>
            <a:ext cx="8794800" cy="722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26470"/>
              <a:buNone/>
            </a:pPr>
            <a:endParaRPr sz="8000"/>
          </a:p>
          <a:p>
            <a:pPr marL="2286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 Audubon LID fact sheets and bylaw tool: </a:t>
            </a:r>
            <a:r>
              <a:rPr lang="en-US" sz="80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massaudubon.org/lidcost</a:t>
            </a:r>
            <a:endParaRPr sz="8000"/>
          </a:p>
          <a:p>
            <a:pPr marL="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Mass Audubon </a:t>
            </a:r>
            <a:r>
              <a:rPr lang="en-US" sz="8000" i="1"/>
              <a:t>Losing Ground </a:t>
            </a:r>
            <a:r>
              <a:rPr lang="en-US" sz="8000"/>
              <a:t>and Value of Nature factsheets: </a:t>
            </a:r>
            <a:r>
              <a:rPr lang="en-US" sz="8000" u="sng">
                <a:solidFill>
                  <a:schemeClr val="dk2"/>
                </a:solidFill>
                <a:hlinkClick r:id="rId4">
                  <a:extLst>
                    <a:ext uri="{A12FA001-AC4F-418D-AE19-62706E023703}">
                      <ahyp:hlinkClr xmlns:ahyp="http://schemas.microsoft.com/office/drawing/2018/hyperlinkcolor" val="tx"/>
                    </a:ext>
                  </a:extLst>
                </a:hlinkClick>
              </a:rPr>
              <a:t>www.massaudubon.org/valueofnature</a:t>
            </a:r>
            <a:endParaRPr sz="8000"/>
          </a:p>
          <a:p>
            <a:pPr marL="22860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EEA Smart Growth </a:t>
            </a:r>
            <a:r>
              <a:rPr lang="en-US" sz="8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a:solidFill>
                  <a:schemeClr val="hlink"/>
                </a:solidFill>
                <a:hlinkClick r:id="rId5"/>
              </a:rPr>
              <a:t>mass.gov/smart-growth-smart-energy-toolkit-information-and-resources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MAPC’s Climate Resilience: Toolkit </a:t>
            </a:r>
            <a:r>
              <a:rPr lang="en-US" sz="8000" u="sng">
                <a:solidFill>
                  <a:schemeClr val="hlink"/>
                </a:solidFill>
                <a:hlinkClick r:id="rId6"/>
              </a:rPr>
              <a:t>mapc.org/resource-library/climate-resilient-land-use-strategies/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Citizen Planner Training Collaborative: </a:t>
            </a:r>
            <a:r>
              <a:rPr lang="en-US" sz="8000" u="sng">
                <a:solidFill>
                  <a:schemeClr val="hlink"/>
                </a:solidFill>
                <a:hlinkClick r:id="rId7"/>
              </a:rPr>
              <a:t>masscptc.org/</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Massachusetts Association of Conservation Commissions Electronic Resource Library: </a:t>
            </a:r>
            <a:r>
              <a:rPr lang="en-US" sz="8000" u="sng">
                <a:solidFill>
                  <a:schemeClr val="hlink"/>
                </a:solidFill>
                <a:hlinkClick r:id="rId8"/>
              </a:rPr>
              <a:t>maccweb.org/page/ElecResLibrary</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EEA Planning Assistance Grants:  </a:t>
            </a:r>
            <a:r>
              <a:rPr lang="en-US" sz="8000" u="sng">
                <a:solidFill>
                  <a:schemeClr val="hlink"/>
                </a:solidFill>
                <a:hlinkClick r:id="rId9"/>
              </a:rPr>
              <a:t>mass.gov/service-details/planning-assistance-grants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MVP Action Grants </a:t>
            </a:r>
            <a:r>
              <a:rPr lang="en-US" sz="8000" u="sng">
                <a:solidFill>
                  <a:schemeClr val="hlink"/>
                </a:solidFill>
                <a:hlinkClick r:id="rId10"/>
              </a:rPr>
              <a:t>mass.gov/service-details/mvp-action-grant</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 Office of the Attorney General Municipal Law Unit: </a:t>
            </a:r>
            <a:r>
              <a:rPr lang="en-US" sz="8000" u="sng">
                <a:solidFill>
                  <a:schemeClr val="hlink"/>
                </a:solidFill>
                <a:hlinkClick r:id="rId11"/>
              </a:rPr>
              <a:t>mass.gov/municipal-law-review</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UNH Stormwater Center: </a:t>
            </a:r>
            <a:r>
              <a:rPr lang="en-US" sz="8000" u="sng">
                <a:solidFill>
                  <a:schemeClr val="hlink"/>
                </a:solidFill>
                <a:hlinkClick r:id="rId12"/>
              </a:rPr>
              <a:t>unh.edu/unhsc/</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URI NEMO Program: </a:t>
            </a:r>
            <a:r>
              <a:rPr lang="en-US" sz="8000" u="sng">
                <a:solidFill>
                  <a:schemeClr val="hlink"/>
                </a:solidFill>
                <a:hlinkClick r:id="rId13"/>
              </a:rPr>
              <a:t>uri.edu/nemo/</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RI Green Infrastructure Coalition: </a:t>
            </a:r>
            <a:r>
              <a:rPr lang="en-US" sz="8000" u="sng">
                <a:solidFill>
                  <a:schemeClr val="hlink"/>
                </a:solidFill>
                <a:hlinkClick r:id="rId14"/>
              </a:rPr>
              <a:t>greeninfrastructureri.org</a:t>
            </a:r>
            <a:endParaRPr sz="8000"/>
          </a:p>
          <a:p>
            <a:pPr marL="457200" lvl="0" indent="-228600" algn="l" rtl="0">
              <a:lnSpc>
                <a:spcPct val="90000"/>
              </a:lnSpc>
              <a:spcBef>
                <a:spcPts val="0"/>
              </a:spcBef>
              <a:spcAft>
                <a:spcPts val="0"/>
              </a:spcAft>
              <a:buSzPct val="26470"/>
              <a:buNone/>
            </a:pPr>
            <a:endParaRPr sz="8000"/>
          </a:p>
          <a:p>
            <a:pPr marL="457200" lvl="0" indent="-355598" algn="l" rtl="0">
              <a:lnSpc>
                <a:spcPct val="90000"/>
              </a:lnSpc>
              <a:spcBef>
                <a:spcPts val="0"/>
              </a:spcBef>
              <a:spcAft>
                <a:spcPts val="0"/>
              </a:spcAft>
              <a:buSzPct val="100000"/>
              <a:buChar char="•"/>
            </a:pPr>
            <a:r>
              <a:rPr lang="en-US" sz="8000"/>
              <a:t>SNEP Network: </a:t>
            </a:r>
            <a:r>
              <a:rPr lang="en-US" sz="8000" u="sng">
                <a:solidFill>
                  <a:schemeClr val="hlink"/>
                </a:solidFill>
                <a:hlinkClick r:id="rId15"/>
              </a:rPr>
              <a:t>snepnetwork.org</a:t>
            </a:r>
            <a:endParaRPr sz="8000"/>
          </a:p>
          <a:p>
            <a:pPr marL="457200" lvl="0" indent="-228600" algn="l" rtl="0">
              <a:lnSpc>
                <a:spcPct val="90000"/>
              </a:lnSpc>
              <a:spcBef>
                <a:spcPts val="0"/>
              </a:spcBef>
              <a:spcAft>
                <a:spcPts val="0"/>
              </a:spcAft>
              <a:buSzPct val="26470"/>
              <a:buNone/>
            </a:pPr>
            <a:endParaRPr sz="8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24567"/>
              <a:buNone/>
            </a:pPr>
            <a:endParaRPr sz="1700"/>
          </a:p>
          <a:p>
            <a:pPr marL="457200" lvl="0" indent="-228600" algn="l" rtl="0">
              <a:lnSpc>
                <a:spcPct val="90000"/>
              </a:lnSpc>
              <a:spcBef>
                <a:spcPts val="1000"/>
              </a:spcBef>
              <a:spcAft>
                <a:spcPts val="0"/>
              </a:spcAft>
              <a:buClr>
                <a:schemeClr val="dk1"/>
              </a:buClr>
              <a:buSzPct val="124567"/>
              <a:buNone/>
            </a:pPr>
            <a:endParaRPr sz="1700"/>
          </a:p>
        </p:txBody>
      </p:sp>
      <p:pic>
        <p:nvPicPr>
          <p:cNvPr id="279" name="Google Shape;279;g1fc98c887dc_0_0"/>
          <p:cNvPicPr preferRelativeResize="0"/>
          <p:nvPr/>
        </p:nvPicPr>
        <p:blipFill rotWithShape="1">
          <a:blip r:embed="rId16">
            <a:alphaModFix/>
          </a:blip>
          <a:srcRect/>
          <a:stretch/>
        </p:blipFill>
        <p:spPr>
          <a:xfrm>
            <a:off x="8794900" y="1560700"/>
            <a:ext cx="3142249" cy="4051725"/>
          </a:xfrm>
          <a:prstGeom prst="rect">
            <a:avLst/>
          </a:prstGeom>
          <a:noFill/>
          <a:ln>
            <a:noFill/>
          </a:ln>
        </p:spPr>
      </p:pic>
      <p:sp>
        <p:nvSpPr>
          <p:cNvPr id="280" name="Google Shape;280;g1fc98c887dc_0_0"/>
          <p:cNvSpPr txBox="1"/>
          <p:nvPr/>
        </p:nvSpPr>
        <p:spPr>
          <a:xfrm>
            <a:off x="9014825" y="5786475"/>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17"/>
              </a:rPr>
              <a:t>Find more info in our Resource Guide!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285"/>
        <p:cNvGrpSpPr/>
        <p:nvPr/>
      </p:nvGrpSpPr>
      <p:grpSpPr>
        <a:xfrm>
          <a:off x="0" y="0"/>
          <a:ext cx="0" cy="0"/>
          <a:chOff x="0" y="0"/>
          <a:chExt cx="0" cy="0"/>
        </a:xfrm>
      </p:grpSpPr>
      <p:pic>
        <p:nvPicPr>
          <p:cNvPr id="5" name="Picture 4">
            <a:extLst>
              <a:ext uri="{FF2B5EF4-FFF2-40B4-BE49-F238E27FC236}">
                <a16:creationId xmlns:a16="http://schemas.microsoft.com/office/drawing/2014/main" id="{B4CC4DCC-D659-48F8-99BC-F283869A3C0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5" name="Picture 4">
            <a:extLst>
              <a:ext uri="{FF2B5EF4-FFF2-40B4-BE49-F238E27FC236}">
                <a16:creationId xmlns:a16="http://schemas.microsoft.com/office/drawing/2014/main" id="{D5C743F7-54CD-4DDE-B850-13CE99F596E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7" name="Picture 6">
            <a:extLst>
              <a:ext uri="{FF2B5EF4-FFF2-40B4-BE49-F238E27FC236}">
                <a16:creationId xmlns:a16="http://schemas.microsoft.com/office/drawing/2014/main" id="{A53B2382-6B67-4A19-A5E0-A3FDF773BF3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3" name="Picture 2">
            <a:extLst>
              <a:ext uri="{FF2B5EF4-FFF2-40B4-BE49-F238E27FC236}">
                <a16:creationId xmlns:a16="http://schemas.microsoft.com/office/drawing/2014/main" id="{F0C2446A-256D-4129-AF85-84A3BAB36A0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5" name="Picture 4">
            <a:extLst>
              <a:ext uri="{FF2B5EF4-FFF2-40B4-BE49-F238E27FC236}">
                <a16:creationId xmlns:a16="http://schemas.microsoft.com/office/drawing/2014/main" id="{11B07D2F-F313-46E9-B230-B40E4BF53DB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25162"/>
        </a:solidFill>
        <a:effectLst/>
      </p:bgPr>
    </p:bg>
    <p:spTree>
      <p:nvGrpSpPr>
        <p:cNvPr id="1" name="Shape 203"/>
        <p:cNvGrpSpPr/>
        <p:nvPr/>
      </p:nvGrpSpPr>
      <p:grpSpPr>
        <a:xfrm>
          <a:off x="0" y="0"/>
          <a:ext cx="0" cy="0"/>
          <a:chOff x="0" y="0"/>
          <a:chExt cx="0" cy="0"/>
        </a:xfrm>
      </p:grpSpPr>
      <p:pic>
        <p:nvPicPr>
          <p:cNvPr id="204" name="Google Shape;204;p5"/>
          <p:cNvPicPr preferRelativeResize="0">
            <a:picLocks noGrp="1"/>
          </p:cNvPicPr>
          <p:nvPr>
            <p:ph type="body" idx="1"/>
          </p:nvPr>
        </p:nvPicPr>
        <p:blipFill rotWithShape="1">
          <a:blip r:embed="rId3">
            <a:alphaModFix/>
          </a:blip>
          <a:srcRect r="-1" b="24979"/>
          <a:stretch/>
        </p:blipFill>
        <p:spPr>
          <a:xfrm rot="10800000">
            <a:off x="20" y="10"/>
            <a:ext cx="12188932" cy="6857990"/>
          </a:xfrm>
          <a:prstGeom prst="rect">
            <a:avLst/>
          </a:prstGeom>
          <a:noFill/>
          <a:ln>
            <a:noFill/>
          </a:ln>
        </p:spPr>
      </p:pic>
      <p:sp>
        <p:nvSpPr>
          <p:cNvPr id="205" name="Google Shape;205;p5"/>
          <p:cNvSpPr/>
          <p:nvPr/>
        </p:nvSpPr>
        <p:spPr>
          <a:xfrm>
            <a:off x="0" y="3899334"/>
            <a:ext cx="11016943" cy="2262375"/>
          </a:xfrm>
          <a:custGeom>
            <a:avLst/>
            <a:gdLst/>
            <a:ahLst/>
            <a:cxnLst/>
            <a:rect l="l" t="t" r="r" b="b"/>
            <a:pathLst>
              <a:path w="11016943" h="2262375" extrusionOk="0">
                <a:moveTo>
                  <a:pt x="0" y="0"/>
                </a:moveTo>
                <a:lnTo>
                  <a:pt x="9969166" y="0"/>
                </a:lnTo>
                <a:lnTo>
                  <a:pt x="11016943" y="2262375"/>
                </a:lnTo>
                <a:lnTo>
                  <a:pt x="4942050" y="2262375"/>
                </a:lnTo>
                <a:lnTo>
                  <a:pt x="4582160" y="2262375"/>
                </a:lnTo>
                <a:lnTo>
                  <a:pt x="0" y="2262375"/>
                </a:lnTo>
                <a:close/>
              </a:path>
            </a:pathLst>
          </a:custGeom>
          <a:solidFill>
            <a:srgbClr val="39556D">
              <a:alpha val="8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5"/>
          <p:cNvSpPr txBox="1">
            <a:spLocks noGrp="1"/>
          </p:cNvSpPr>
          <p:nvPr>
            <p:ph type="title"/>
          </p:nvPr>
        </p:nvSpPr>
        <p:spPr>
          <a:xfrm>
            <a:off x="262825" y="4719125"/>
            <a:ext cx="6662100" cy="62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000"/>
              <a:buFont typeface="Calibri"/>
              <a:buNone/>
            </a:pPr>
            <a:r>
              <a:rPr lang="en-US" sz="5400" b="1">
                <a:solidFill>
                  <a:schemeClr val="lt1"/>
                </a:solidFill>
              </a:rPr>
              <a:t>Where Do We Start?</a:t>
            </a:r>
            <a:endParaRPr sz="5400" b="1"/>
          </a:p>
        </p:txBody>
      </p:sp>
      <p:sp>
        <p:nvSpPr>
          <p:cNvPr id="207" name="Google Shape;207;p5"/>
          <p:cNvSpPr txBox="1"/>
          <p:nvPr/>
        </p:nvSpPr>
        <p:spPr>
          <a:xfrm>
            <a:off x="25" y="6161700"/>
            <a:ext cx="9564900" cy="6963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Calibri"/>
                <a:ea typeface="Calibri"/>
                <a:cs typeface="Calibri"/>
                <a:sym typeface="Calibri"/>
              </a:rPr>
              <a:t>Image: Urban flooding in Florence, MA</a:t>
            </a:r>
            <a:endParaRPr sz="1800" b="0" i="1" u="none" strike="noStrike" cap="none">
              <a:solidFill>
                <a:schemeClr val="lt1"/>
              </a:solidFill>
              <a:latin typeface="Calibri"/>
              <a:ea typeface="Calibri"/>
              <a:cs typeface="Calibri"/>
              <a:sym typeface="Calibri"/>
            </a:endParaRPr>
          </a:p>
          <a:p>
            <a:pPr marL="0" marR="0" lvl="0" indent="0" algn="l" rtl="0">
              <a:lnSpc>
                <a:spcPct val="90000"/>
              </a:lnSpc>
              <a:spcBef>
                <a:spcPts val="600"/>
              </a:spcBef>
              <a:spcAft>
                <a:spcPts val="0"/>
              </a:spcAft>
              <a:buNone/>
            </a:pPr>
            <a:r>
              <a:rPr lang="en-US" sz="1200" b="0" i="1" u="none" strike="noStrike" cap="none">
                <a:solidFill>
                  <a:schemeClr val="lt1"/>
                </a:solidFill>
                <a:latin typeface="Calibri"/>
                <a:ea typeface="Calibri"/>
                <a:cs typeface="Calibri"/>
                <a:sym typeface="Calibri"/>
              </a:rPr>
              <a:t>Photo source: Dodson &amp; Flinker, 2021</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5" name="Picture 4">
            <a:extLst>
              <a:ext uri="{FF2B5EF4-FFF2-40B4-BE49-F238E27FC236}">
                <a16:creationId xmlns:a16="http://schemas.microsoft.com/office/drawing/2014/main" id="{193F56BD-9EC1-4693-8489-76537EAB00E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7" name="Picture 6">
            <a:extLst>
              <a:ext uri="{FF2B5EF4-FFF2-40B4-BE49-F238E27FC236}">
                <a16:creationId xmlns:a16="http://schemas.microsoft.com/office/drawing/2014/main" id="{11C7081C-60D0-458C-830C-FFF8DB97FC3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7" name="Picture 6">
            <a:extLst>
              <a:ext uri="{FF2B5EF4-FFF2-40B4-BE49-F238E27FC236}">
                <a16:creationId xmlns:a16="http://schemas.microsoft.com/office/drawing/2014/main" id="{08B5123B-9814-48C8-AB85-5F1C1D11148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2556</Words>
  <Application>Microsoft Office PowerPoint</Application>
  <PresentationFormat>Widescreen</PresentationFormat>
  <Paragraphs>121</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Calibri</vt:lpstr>
      <vt:lpstr>Arial</vt:lpstr>
      <vt:lpstr>Times New Roman</vt:lpstr>
      <vt:lpstr>Gill Sans</vt:lpstr>
      <vt:lpstr>Office Theme</vt:lpstr>
      <vt:lpstr>Office Theme</vt:lpstr>
      <vt:lpstr>PowerPoint Presentation</vt:lpstr>
      <vt:lpstr>PowerPoint Presentation</vt:lpstr>
      <vt:lpstr>PowerPoint Presentation</vt:lpstr>
      <vt:lpstr>PowerPoint Presentation</vt:lpstr>
      <vt:lpstr>PowerPoint Presentation</vt:lpstr>
      <vt:lpstr>Where Do We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Dennison</dc:creator>
  <cp:lastModifiedBy>Christina Wiseman</cp:lastModifiedBy>
  <cp:revision>1</cp:revision>
  <dcterms:created xsi:type="dcterms:W3CDTF">2021-06-14T16:51:49Z</dcterms:created>
  <dcterms:modified xsi:type="dcterms:W3CDTF">2023-03-20T15:28:53Z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0x010100ED8B1D823825DE4F931ED186AB07F741</vt:lpwstr>
  </property>
</Properties>
</file>