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5"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2192000" cy="6858000"/>
  <p:notesSz cx="6858000" cy="9144000"/>
  <p:embeddedFontLst>
    <p:embeddedFont>
      <p:font typeface="Calibri" panose="020F050202020403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hk5uYa5mTzAd/aLtKmhMH9Kzpw6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0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42"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assriversalliance.org/climate-resilience-planning"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snepnetwork.org/bylaw-review/" TargetMode="External"/><Relationship Id="rId5" Type="http://schemas.openxmlformats.org/officeDocument/2006/relationships/hyperlink" Target="https://storymaps.arcgis.com/stories/e37dbafd001a401c8f56b99708f25636" TargetMode="External"/><Relationship Id="rId4" Type="http://schemas.openxmlformats.org/officeDocument/2006/relationships/hyperlink" Target="https://www.massaudubon.org/our-conservation-work/policy-advocacy/local-climate-resilient-communitie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massaudubon.org/valueofnatur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nepnetwork.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1352c20eb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1100"/>
              <a:buNone/>
            </a:pPr>
            <a:r>
              <a:rPr lang="en-US"/>
              <a:t>This document is part of a comprehensive curriculum program, </a:t>
            </a:r>
            <a:r>
              <a:rPr lang="en-US" i="1"/>
              <a:t>Building Climate Resilience Through Local Regulations</a:t>
            </a:r>
            <a:r>
              <a:rPr lang="en-US"/>
              <a:t>, developed by Mass Audubon in collaboration  with other nonprofit organizations and federal, state and regional agencies. The curriculum contains 8 modules, each of which guides the user through different components of improving community resilience through local regulations that support green designs and nature-based climate solutions. Each module includes a participant guide (e.g., this document) and a PowerPoint presentation.</a:t>
            </a:r>
            <a:endParaRPr/>
          </a:p>
          <a:p>
            <a:pPr marL="0" lvl="0" indent="0" algn="l" rtl="0">
              <a:spcBef>
                <a:spcPts val="1200"/>
              </a:spcBef>
              <a:spcAft>
                <a:spcPts val="0"/>
              </a:spcAft>
              <a:buSzPts val="1100"/>
              <a:buNone/>
            </a:pPr>
            <a:r>
              <a:rPr lang="en-US">
                <a:highlight>
                  <a:srgbClr val="FFFFFF"/>
                </a:highlight>
              </a:rPr>
              <a:t>The full curriculum, supplemental resources and additional information on bylaw review and best practices are available through the Mass Rivers Alliance and Mass Audubon websites (</a:t>
            </a:r>
            <a:r>
              <a:rPr lang="en-US" sz="1100" u="sng">
                <a:solidFill>
                  <a:schemeClr val="hlink"/>
                </a:solidFill>
                <a:latin typeface="Arial"/>
                <a:ea typeface="Arial"/>
                <a:cs typeface="Arial"/>
                <a:sym typeface="Arial"/>
                <a:hlinkClick r:id="rId3"/>
              </a:rPr>
              <a:t>https://www.massriversalliance.org/climate-resilience-planning</a:t>
            </a:r>
            <a:r>
              <a:rPr lang="en-US"/>
              <a:t> &amp; </a:t>
            </a:r>
            <a:r>
              <a:rPr lang="en-US" sz="1100" u="sng">
                <a:solidFill>
                  <a:schemeClr val="hlink"/>
                </a:solidFill>
                <a:latin typeface="Arial"/>
                <a:ea typeface="Arial"/>
                <a:cs typeface="Arial"/>
                <a:sym typeface="Arial"/>
                <a:hlinkClick r:id="rId4"/>
              </a:rPr>
              <a:t>https://www.massaudubon.org/our-conservation-work/policy-advocacy/local-climate-resilient-communities</a:t>
            </a:r>
            <a:r>
              <a:rPr lang="en-US">
                <a:solidFill>
                  <a:srgbClr val="0000FF"/>
                </a:solidFill>
                <a:highlight>
                  <a:srgbClr val="FFFFFF"/>
                </a:highlight>
              </a:rPr>
              <a:t>). </a:t>
            </a:r>
            <a:r>
              <a:rPr lang="en-US"/>
              <a:t>The SNEP Network’s website </a:t>
            </a:r>
            <a:r>
              <a:rPr lang="en-US">
                <a:uFill>
                  <a:noFill/>
                </a:uFill>
                <a:hlinkClick r:id="rId5"/>
              </a:rPr>
              <a:t>provides </a:t>
            </a:r>
            <a:r>
              <a:rPr lang="en-US"/>
              <a:t>additional resources including an interactive virtual storymap and  webinar recordings (</a:t>
            </a:r>
            <a:r>
              <a:rPr lang="en-US" sz="1100" u="sng">
                <a:solidFill>
                  <a:schemeClr val="hlink"/>
                </a:solidFill>
                <a:latin typeface="Arial"/>
                <a:ea typeface="Arial"/>
                <a:cs typeface="Arial"/>
                <a:sym typeface="Arial"/>
                <a:hlinkClick r:id="rId6"/>
              </a:rPr>
              <a:t>https://snepnetwork.org/bylaw-review/</a:t>
            </a:r>
            <a:r>
              <a:rPr lang="en-US"/>
              <a:t>). </a:t>
            </a:r>
            <a:endParaRPr/>
          </a:p>
          <a:p>
            <a:pPr marL="0" lvl="0" indent="0" algn="just" rtl="0">
              <a:spcBef>
                <a:spcPts val="1200"/>
              </a:spcBef>
              <a:spcAft>
                <a:spcPts val="0"/>
              </a:spcAft>
              <a:buSzPts val="1100"/>
              <a:buNone/>
            </a:pPr>
            <a:endParaRPr/>
          </a:p>
          <a:p>
            <a:pPr marL="0" lvl="0" indent="0" algn="just" rtl="0">
              <a:spcBef>
                <a:spcPts val="0"/>
              </a:spcBef>
              <a:spcAft>
                <a:spcPts val="0"/>
              </a:spcAft>
              <a:buClr>
                <a:schemeClr val="dk1"/>
              </a:buClr>
              <a:buSzPts val="1100"/>
              <a:buFont typeface="Arial"/>
              <a:buNone/>
            </a:pPr>
            <a:endParaRPr/>
          </a:p>
        </p:txBody>
      </p:sp>
      <p:sp>
        <p:nvSpPr>
          <p:cNvPr id="131" name="Google Shape;131;g21352c20eb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 changes we’re seeing in our environment are have consequences, but if we stay on the course we’re on, the effects of climate change will continue to increase. Projections indicate that more extreme increases in temperature, growing season duration, sea level rise, and strong storms are forthcoming, and these effects will profoundly reshape our communities. </a:t>
            </a:r>
            <a:endParaRPr/>
          </a:p>
          <a:p>
            <a:pPr marL="0" lvl="0" indent="0" algn="l" rtl="0">
              <a:spcBef>
                <a:spcPts val="0"/>
              </a:spcBef>
              <a:spcAft>
                <a:spcPts val="0"/>
              </a:spcAft>
              <a:buNone/>
            </a:pPr>
            <a:endParaRPr/>
          </a:p>
        </p:txBody>
      </p:sp>
      <p:sp>
        <p:nvSpPr>
          <p:cNvPr id="237" name="Google Shape;23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an image of Scituate (on the South Shore of Boston) at the mouth of the North River. This image was generated from satellite imaging by the NOAA Sea Level Rise Viewer. Of course, the tides are always changing, so the MHHW, which stands for “mean higher high water,”  is the average height of the highest tide observed each day over a time interval. That means that the sea level you’re seeing here approximates the current highest-tide level.</a:t>
            </a:r>
            <a:endParaRPr/>
          </a:p>
          <a:p>
            <a:pPr marL="0" lvl="0" indent="0" algn="l" rtl="0">
              <a:spcBef>
                <a:spcPts val="0"/>
              </a:spcBef>
              <a:spcAft>
                <a:spcPts val="0"/>
              </a:spcAft>
              <a:buNone/>
            </a:pPr>
            <a:endParaRPr/>
          </a:p>
          <a:p>
            <a:pPr marL="0" lvl="0" indent="0" algn="l" rtl="0">
              <a:spcBef>
                <a:spcPts val="0"/>
              </a:spcBef>
              <a:spcAft>
                <a:spcPts val="0"/>
              </a:spcAft>
              <a:buNone/>
            </a:pPr>
            <a:r>
              <a:rPr lang="en-US"/>
              <a:t>Like much of the South Shore, Scituate is already seeing erosion here, and the Town is taking action to protect its shoreline because sea level rise will exacerbate these issues. The areas shown in green are low-lying, and according to NOAA’s data, may also flood if mitigation measures are not present or installed in the future. </a:t>
            </a:r>
            <a:endParaRPr/>
          </a:p>
          <a:p>
            <a:pPr marL="0" marR="0" lvl="0" indent="0" algn="l" rtl="0">
              <a:lnSpc>
                <a:spcPct val="100000"/>
              </a:lnSpc>
              <a:spcBef>
                <a:spcPts val="0"/>
              </a:spcBef>
              <a:spcAft>
                <a:spcPts val="0"/>
              </a:spcAft>
              <a:buClr>
                <a:schemeClr val="dk1"/>
              </a:buClr>
              <a:buSzPts val="1200"/>
              <a:buFont typeface="Calibri"/>
              <a:buNone/>
            </a:pPr>
            <a:r>
              <a:rPr lang="en-US"/>
              <a:t>Click to see 3’ sea level rise and again to see 7’ sea level rise.  These are levels we are likely to see by the year 2100</a:t>
            </a:r>
            <a:endParaRPr/>
          </a:p>
          <a:p>
            <a:pPr marL="0" marR="0" lvl="0" indent="0" algn="l" rtl="0">
              <a:lnSpc>
                <a:spcPct val="100000"/>
              </a:lnSpc>
              <a:spcBef>
                <a:spcPts val="0"/>
              </a:spcBef>
              <a:spcAft>
                <a:spcPts val="0"/>
              </a:spcAft>
              <a:buClr>
                <a:schemeClr val="dk1"/>
              </a:buClr>
              <a:buSzPts val="1200"/>
              <a:buFont typeface="Calibri"/>
              <a:buNone/>
            </a:pPr>
            <a:r>
              <a:rPr lang="en-US"/>
              <a:t>As you can see, Scituate looks dramatically different today than it does with these changes in the sea level.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261" name="Google Shape;26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map illustrates a 3’ sea level rise</a:t>
            </a:r>
            <a:endParaRPr/>
          </a:p>
        </p:txBody>
      </p:sp>
      <p:sp>
        <p:nvSpPr>
          <p:cNvPr id="270" name="Google Shape;27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7’ sea level rise. </a:t>
            </a:r>
            <a:endParaRPr/>
          </a:p>
          <a:p>
            <a:pPr marL="0" lvl="0" indent="0" algn="l" rtl="0">
              <a:spcBef>
                <a:spcPts val="0"/>
              </a:spcBef>
              <a:spcAft>
                <a:spcPts val="0"/>
              </a:spcAft>
              <a:buNone/>
            </a:pPr>
            <a:r>
              <a:rPr lang="en-US"/>
              <a:t>You’ll notice significant losses in land area between these images, and other coastal communities can expect to see similarly dire projections. These images show that action is necessary for protecting our natural resources as well as our built environment.</a:t>
            </a:r>
            <a:endParaRPr/>
          </a:p>
        </p:txBody>
      </p:sp>
      <p:sp>
        <p:nvSpPr>
          <p:cNvPr id="280" name="Google Shape;28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While the climate change conversation can sometimes stall when it comes to the impact of human activity versus natural cycles, this graph shows atmospheric carbon dioxide concentrations over time, and it comes from the </a:t>
            </a:r>
            <a:r>
              <a:rPr lang="en-US" sz="1200" b="0" i="0">
                <a:solidFill>
                  <a:schemeClr val="dk1"/>
                </a:solidFill>
                <a:latin typeface="Calibri"/>
                <a:ea typeface="Calibri"/>
                <a:cs typeface="Calibri"/>
                <a:sym typeface="Calibri"/>
              </a:rPr>
              <a:t>National Oceanic and Atmospheric Administration’s website, climate.gov. Atmospheric carbon dioxide levels are part of what we mean when we talk about ”greenhouse gases,” which trap heat from the sun inside the Earth’s atmosphere. </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Takeaway: yes, it’s us.</a:t>
            </a:r>
            <a:endParaRPr/>
          </a:p>
          <a:p>
            <a:pPr marL="0" lvl="0" indent="0" algn="l" rtl="0">
              <a:spcBef>
                <a:spcPts val="0"/>
              </a:spcBef>
              <a:spcAft>
                <a:spcPts val="0"/>
              </a:spcAft>
              <a:buNone/>
            </a:pPr>
            <a:endParaRPr/>
          </a:p>
        </p:txBody>
      </p:sp>
      <p:sp>
        <p:nvSpPr>
          <p:cNvPr id="291" name="Google Shape;29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We know that climate change is real; it’s bad; it’s due to human activity. </a:t>
            </a:r>
            <a:endParaRPr/>
          </a:p>
          <a:p>
            <a:pPr marL="0" marR="0" lvl="0" indent="0" algn="l" rtl="0">
              <a:lnSpc>
                <a:spcPct val="100000"/>
              </a:lnSpc>
              <a:spcBef>
                <a:spcPts val="0"/>
              </a:spcBef>
              <a:spcAft>
                <a:spcPts val="0"/>
              </a:spcAft>
              <a:buClr>
                <a:schemeClr val="dk1"/>
              </a:buClr>
              <a:buSzPts val="1200"/>
              <a:buFont typeface="Calibri"/>
              <a:buNone/>
            </a:pPr>
            <a:r>
              <a:rPr lang="en-US"/>
              <a:t>[If you would like to learn more about the way climate change is affecting Massachusetts communities, Mass Audubon and the MA DEP have many resources available.]</a:t>
            </a:r>
            <a:endParaRPr/>
          </a:p>
          <a:p>
            <a:pPr marL="0" marR="0" lvl="0" indent="0" algn="l" rtl="0">
              <a:lnSpc>
                <a:spcPct val="100000"/>
              </a:lnSpc>
              <a:spcBef>
                <a:spcPts val="0"/>
              </a:spcBef>
              <a:spcAft>
                <a:spcPts val="0"/>
              </a:spcAft>
              <a:buClr>
                <a:schemeClr val="dk1"/>
              </a:buClr>
              <a:buSzPts val="1200"/>
              <a:buFont typeface="Calibri"/>
              <a:buNone/>
            </a:pPr>
            <a:r>
              <a:rPr lang="en-US"/>
              <a:t>[click to reveal]</a:t>
            </a:r>
            <a:endParaRPr/>
          </a:p>
          <a:p>
            <a:pPr marL="0" marR="0" lvl="0" indent="0" algn="l" rtl="0">
              <a:lnSpc>
                <a:spcPct val="100000"/>
              </a:lnSpc>
              <a:spcBef>
                <a:spcPts val="0"/>
              </a:spcBef>
              <a:spcAft>
                <a:spcPts val="0"/>
              </a:spcAft>
              <a:buClr>
                <a:schemeClr val="dk1"/>
              </a:buClr>
              <a:buSzPts val="1200"/>
              <a:buFont typeface="Calibri"/>
              <a:buNone/>
            </a:pPr>
            <a:r>
              <a:rPr lang="en-US"/>
              <a:t>Sometimes the problem can seem so massive that it’s overwhelming (particularly in coastal communities, as we just saw), but there are solutions for mitigating these effects, and they represent local contributions to and protections from a global problem.</a:t>
            </a:r>
            <a:endParaRPr/>
          </a:p>
        </p:txBody>
      </p:sp>
      <p:sp>
        <p:nvSpPr>
          <p:cNvPr id="300" name="Google Shape;30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While the frequency and severity of storms, flooding, erosion, and drought are due to climate change, these “symptoms” are not new. Nature is resilient to these effects, as long as we preserve and protect it. </a:t>
            </a:r>
            <a:r>
              <a:rPr lang="en-US" b="1"/>
              <a:t>Nature-based solutions conserve, enhance, or restore nature to address climate issues (</a:t>
            </a:r>
            <a:r>
              <a:rPr lang="en-US"/>
              <a:t>like flooding, erosion, drought, and extreme heat). Our natural environment is our best resource for mitigating the effects of global climate change, as well as preventing these effects in the future.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Let’s walk through some of these strategies and how they work in nature.</a:t>
            </a:r>
            <a:endParaRPr/>
          </a:p>
        </p:txBody>
      </p:sp>
      <p:sp>
        <p:nvSpPr>
          <p:cNvPr id="308" name="Google Shape;30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Sources for these and other stats:  </a:t>
            </a:r>
            <a:r>
              <a:rPr lang="en-US" b="1" u="sng">
                <a:solidFill>
                  <a:schemeClr val="hlink"/>
                </a:solidFill>
                <a:hlinkClick r:id="rId3"/>
              </a:rPr>
              <a:t>www.massaudubon.org/valueofnature</a:t>
            </a:r>
            <a:endParaRPr b="1"/>
          </a:p>
          <a:p>
            <a:pPr marL="0" lvl="0" indent="0" algn="l" rtl="0">
              <a:spcBef>
                <a:spcPts val="0"/>
              </a:spcBef>
              <a:spcAft>
                <a:spcPts val="0"/>
              </a:spcAft>
              <a:buClr>
                <a:schemeClr val="dk1"/>
              </a:buClr>
              <a:buSzPts val="1200"/>
              <a:buFont typeface="Calibri"/>
              <a:buNone/>
            </a:pPr>
            <a:endParaRPr b="1"/>
          </a:p>
          <a:p>
            <a:pPr marL="0" lvl="0" indent="0" algn="l" rtl="0">
              <a:spcBef>
                <a:spcPts val="0"/>
              </a:spcBef>
              <a:spcAft>
                <a:spcPts val="0"/>
              </a:spcAft>
              <a:buClr>
                <a:schemeClr val="dk1"/>
              </a:buClr>
              <a:buSzPts val="1200"/>
              <a:buFont typeface="Calibri"/>
              <a:buNone/>
            </a:pPr>
            <a:r>
              <a:rPr lang="en-US" sz="1200" b="1" i="0">
                <a:solidFill>
                  <a:schemeClr val="dk1"/>
                </a:solidFill>
                <a:latin typeface="Calibri"/>
                <a:ea typeface="Calibri"/>
                <a:cs typeface="Calibri"/>
                <a:sym typeface="Calibri"/>
              </a:rPr>
              <a:t>Carbon sequestration</a:t>
            </a:r>
            <a:r>
              <a:rPr lang="en-US" sz="1200" b="0" i="0">
                <a:solidFill>
                  <a:schemeClr val="dk1"/>
                </a:solidFill>
                <a:latin typeface="Calibri"/>
                <a:ea typeface="Calibri"/>
                <a:cs typeface="Calibri"/>
                <a:sym typeface="Calibri"/>
              </a:rPr>
              <a:t> is the process of capturing and storing atmospheric carbon dioxide. It is one method of reducing the amount of carbon dioxide in the atmosphere – one of the “greenhouse gases” that trap heat from in the sun in the Earth’s atmosphere – and the ultimate goal is reducing global climate change.</a:t>
            </a:r>
            <a:endParaRPr b="0"/>
          </a:p>
          <a:p>
            <a:pPr marL="0" lvl="0" indent="0" algn="l" rtl="0">
              <a:spcBef>
                <a:spcPts val="0"/>
              </a:spcBef>
              <a:spcAft>
                <a:spcPts val="0"/>
              </a:spcAft>
              <a:buClr>
                <a:schemeClr val="dk1"/>
              </a:buClr>
              <a:buSzPts val="1200"/>
              <a:buFont typeface="Calibri"/>
              <a:buNone/>
            </a:pPr>
            <a:r>
              <a:rPr lang="en-US" b="0" i="1"/>
              <a:t>Forests:</a:t>
            </a:r>
            <a:endParaRPr/>
          </a:p>
          <a:p>
            <a:pPr marL="0" marR="0" lvl="0" indent="0" algn="l" rtl="0">
              <a:lnSpc>
                <a:spcPct val="100000"/>
              </a:lnSpc>
              <a:spcBef>
                <a:spcPts val="0"/>
              </a:spcBef>
              <a:spcAft>
                <a:spcPts val="0"/>
              </a:spcAft>
              <a:buClr>
                <a:schemeClr val="dk1"/>
              </a:buClr>
              <a:buSzPts val="1200"/>
              <a:buFont typeface="Calibri"/>
              <a:buNone/>
            </a:pPr>
            <a:r>
              <a:rPr lang="en-US" b="1"/>
              <a:t>3 million acres </a:t>
            </a:r>
            <a:r>
              <a:rPr lang="en-US"/>
              <a:t>of forest, or about </a:t>
            </a:r>
            <a:r>
              <a:rPr lang="en-US" b="1"/>
              <a:t>60 percent </a:t>
            </a:r>
            <a:r>
              <a:rPr lang="en-US"/>
              <a:t>of the land area of Massachusetts, store an average of </a:t>
            </a:r>
            <a:r>
              <a:rPr lang="en-US" b="1"/>
              <a:t>103 tons of carbon per acre</a:t>
            </a:r>
            <a:r>
              <a:rPr lang="en-US"/>
              <a:t>, and absorb about 7 percent of the Commonwealth’s annual carbon emissions. (Chu, H., et al. 2018. </a:t>
            </a:r>
            <a:r>
              <a:rPr lang="en-US" i="1"/>
              <a:t>Global Warming Solutions Act: 10-Year Progress Report</a:t>
            </a:r>
            <a:r>
              <a:rPr lang="en-US"/>
              <a:t>. The Commonwealth of Massachusetts. 77 pp)</a:t>
            </a:r>
            <a:endParaRPr/>
          </a:p>
          <a:p>
            <a:pPr marL="0" lvl="0" indent="0" algn="l" rtl="0">
              <a:spcBef>
                <a:spcPts val="0"/>
              </a:spcBef>
              <a:spcAft>
                <a:spcPts val="0"/>
              </a:spcAft>
              <a:buNone/>
            </a:pPr>
            <a:r>
              <a:rPr lang="en-US" i="1"/>
              <a:t>Wetlands:</a:t>
            </a:r>
            <a:endParaRPr/>
          </a:p>
          <a:p>
            <a:pPr marL="0" marR="0" lvl="0" indent="0" algn="l" rtl="0">
              <a:lnSpc>
                <a:spcPct val="100000"/>
              </a:lnSpc>
              <a:spcBef>
                <a:spcPts val="0"/>
              </a:spcBef>
              <a:spcAft>
                <a:spcPts val="0"/>
              </a:spcAft>
              <a:buClr>
                <a:schemeClr val="dk1"/>
              </a:buClr>
              <a:buSzPts val="1200"/>
              <a:buFont typeface="Calibri"/>
              <a:buNone/>
            </a:pPr>
            <a:r>
              <a:rPr lang="en-US"/>
              <a:t>Wetlands hold </a:t>
            </a:r>
            <a:r>
              <a:rPr lang="en-US" b="1"/>
              <a:t>20 to 30 percent of global soil carbon</a:t>
            </a:r>
            <a:r>
              <a:rPr lang="en-US"/>
              <a:t> while making up only </a:t>
            </a:r>
            <a:r>
              <a:rPr lang="en-US" b="1"/>
              <a:t>5 to 8 percent of global land area</a:t>
            </a:r>
            <a:r>
              <a:rPr lang="en-US"/>
              <a:t>. The wetlands of the Eastern Mountains and Upper Midwest (includes New England) account for </a:t>
            </a:r>
            <a:r>
              <a:rPr lang="en-US" b="1"/>
              <a:t>nearly half </a:t>
            </a:r>
            <a:r>
              <a:rPr lang="en-US"/>
              <a:t>of the carbon stored in US wetlands.</a:t>
            </a:r>
            <a:endParaRPr/>
          </a:p>
          <a:p>
            <a:pPr marL="0" lvl="0" indent="0" algn="l" rtl="0">
              <a:spcBef>
                <a:spcPts val="0"/>
              </a:spcBef>
              <a:spcAft>
                <a:spcPts val="0"/>
              </a:spcAft>
              <a:buNone/>
            </a:pPr>
            <a:r>
              <a:rPr lang="en-US" i="1"/>
              <a:t>Coasts:</a:t>
            </a:r>
            <a:endParaRPr/>
          </a:p>
          <a:p>
            <a:pPr marL="0" marR="0" lvl="0" indent="0" algn="l" rtl="0">
              <a:lnSpc>
                <a:spcPct val="100000"/>
              </a:lnSpc>
              <a:spcBef>
                <a:spcPts val="0"/>
              </a:spcBef>
              <a:spcAft>
                <a:spcPts val="0"/>
              </a:spcAft>
              <a:buClr>
                <a:schemeClr val="dk1"/>
              </a:buClr>
              <a:buSzPts val="1200"/>
              <a:buFont typeface="Calibri"/>
              <a:buNone/>
            </a:pPr>
            <a:r>
              <a:rPr lang="en-US"/>
              <a:t>The annual carbon sequestration rate of vegetated coastal ecosystems (salt marshes, seagrasses, and mangroves) is </a:t>
            </a:r>
            <a:r>
              <a:rPr lang="en-US" b="1"/>
              <a:t>10 times greater</a:t>
            </a:r>
            <a:r>
              <a:rPr lang="en-US"/>
              <a:t> than that of terrestrial forest systems. Salt marshes are among the most productive ecosystems in the world.</a:t>
            </a:r>
            <a:endParaRPr/>
          </a:p>
        </p:txBody>
      </p:sp>
      <p:sp>
        <p:nvSpPr>
          <p:cNvPr id="315" name="Google Shape;31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i="1" dirty="0"/>
              <a:t>Forests:</a:t>
            </a:r>
            <a:endParaRPr dirty="0"/>
          </a:p>
          <a:p>
            <a:pPr marL="0" marR="0" lvl="0" indent="0" algn="l" rtl="0">
              <a:lnSpc>
                <a:spcPct val="100000"/>
              </a:lnSpc>
              <a:spcBef>
                <a:spcPts val="0"/>
              </a:spcBef>
              <a:spcAft>
                <a:spcPts val="0"/>
              </a:spcAft>
              <a:buClr>
                <a:schemeClr val="dk1"/>
              </a:buClr>
              <a:buSzPts val="1200"/>
              <a:buFont typeface="Calibri"/>
              <a:buNone/>
            </a:pPr>
            <a:r>
              <a:rPr lang="en-US" dirty="0"/>
              <a:t>Forests in New England annually remove an estimated </a:t>
            </a:r>
            <a:r>
              <a:rPr lang="en-US" b="1" dirty="0"/>
              <a:t>760,000 tons of pollutants</a:t>
            </a:r>
            <a:r>
              <a:rPr lang="en-US" dirty="0"/>
              <a:t> that cause smog and ground-level ozone.</a:t>
            </a:r>
            <a:endParaRPr dirty="0"/>
          </a:p>
          <a:p>
            <a:pPr marL="0" lvl="0" indent="0" algn="l" rtl="0">
              <a:spcBef>
                <a:spcPts val="0"/>
              </a:spcBef>
              <a:spcAft>
                <a:spcPts val="0"/>
              </a:spcAft>
              <a:buNone/>
            </a:pPr>
            <a:r>
              <a:rPr lang="en-US" i="1" dirty="0"/>
              <a:t>Urban Green Space: </a:t>
            </a:r>
            <a:endParaRPr dirty="0"/>
          </a:p>
          <a:p>
            <a:pPr marL="0" marR="0" lvl="0" indent="0" algn="l" rtl="0">
              <a:lnSpc>
                <a:spcPct val="100000"/>
              </a:lnSpc>
              <a:spcBef>
                <a:spcPts val="0"/>
              </a:spcBef>
              <a:spcAft>
                <a:spcPts val="0"/>
              </a:spcAft>
              <a:buClr>
                <a:schemeClr val="dk1"/>
              </a:buClr>
              <a:buSzPts val="1200"/>
              <a:buFont typeface="Calibri"/>
              <a:buNone/>
            </a:pPr>
            <a:r>
              <a:rPr lang="en-US" dirty="0"/>
              <a:t>Trees also can serve to reduce urban heat island effects by casting shade and releasing water vapor and filtering particulate matter in the air. A study of roadside street trees indicates that neighboring houses saw a </a:t>
            </a:r>
            <a:r>
              <a:rPr lang="en-US" b="1" dirty="0"/>
              <a:t>50 percent reduction in indoor coarse particulate matter concentrations </a:t>
            </a:r>
            <a:r>
              <a:rPr lang="en-US" dirty="0"/>
              <a:t>in the air. Another study found that </a:t>
            </a:r>
            <a:r>
              <a:rPr lang="en-US" b="1" dirty="0"/>
              <a:t>a single tree lowered concentrations in its vicinity by 15 percent</a:t>
            </a:r>
            <a:r>
              <a:rPr lang="en-US" dirty="0"/>
              <a:t>.</a:t>
            </a:r>
            <a:endParaRPr dirty="0"/>
          </a:p>
          <a:p>
            <a:pPr marL="0" lvl="0" indent="0" algn="l" rtl="0">
              <a:spcBef>
                <a:spcPts val="0"/>
              </a:spcBef>
              <a:spcAft>
                <a:spcPts val="0"/>
              </a:spcAft>
              <a:buNone/>
            </a:pPr>
            <a:endParaRPr dirty="0"/>
          </a:p>
        </p:txBody>
      </p:sp>
      <p:sp>
        <p:nvSpPr>
          <p:cNvPr id="323" name="Google Shape;32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i="1" dirty="0"/>
              <a:t>Forests:</a:t>
            </a:r>
            <a:endParaRPr dirty="0"/>
          </a:p>
          <a:p>
            <a:pPr marL="0" marR="0" lvl="0" indent="0" algn="l" rtl="0">
              <a:lnSpc>
                <a:spcPct val="100000"/>
              </a:lnSpc>
              <a:spcBef>
                <a:spcPts val="0"/>
              </a:spcBef>
              <a:spcAft>
                <a:spcPts val="0"/>
              </a:spcAft>
              <a:buClr>
                <a:schemeClr val="dk1"/>
              </a:buClr>
              <a:buSzPts val="1200"/>
              <a:buFont typeface="Calibri"/>
              <a:buNone/>
            </a:pPr>
            <a:r>
              <a:rPr lang="en-US" dirty="0"/>
              <a:t>Forests are natural water filtration systems. </a:t>
            </a:r>
            <a:r>
              <a:rPr lang="en-US" b="1" dirty="0"/>
              <a:t>Each forested acre</a:t>
            </a:r>
            <a:r>
              <a:rPr lang="en-US" dirty="0"/>
              <a:t> that drains into public water source </a:t>
            </a:r>
            <a:r>
              <a:rPr lang="en-US" b="1" dirty="0"/>
              <a:t>filters 543,000 gallons of drinking water per year. </a:t>
            </a:r>
            <a:r>
              <a:rPr lang="en-US" dirty="0"/>
              <a:t>Meeting the annual needs of 19 people, this filtration has an annual value of $2,500.</a:t>
            </a:r>
            <a:endParaRPr dirty="0"/>
          </a:p>
          <a:p>
            <a:pPr marL="0" lvl="0" indent="0" algn="l" rtl="0">
              <a:spcBef>
                <a:spcPts val="0"/>
              </a:spcBef>
              <a:spcAft>
                <a:spcPts val="0"/>
              </a:spcAft>
              <a:buNone/>
            </a:pPr>
            <a:r>
              <a:rPr lang="en-US" i="1" dirty="0"/>
              <a:t>Wetlands:</a:t>
            </a:r>
            <a:endParaRPr dirty="0"/>
          </a:p>
          <a:p>
            <a:pPr marL="0" marR="0" lvl="0" indent="0" algn="l" rtl="0">
              <a:lnSpc>
                <a:spcPct val="100000"/>
              </a:lnSpc>
              <a:spcBef>
                <a:spcPts val="0"/>
              </a:spcBef>
              <a:spcAft>
                <a:spcPts val="0"/>
              </a:spcAft>
              <a:buClr>
                <a:schemeClr val="dk1"/>
              </a:buClr>
              <a:buSzPts val="1200"/>
              <a:buFont typeface="Calibri"/>
              <a:buNone/>
            </a:pPr>
            <a:r>
              <a:rPr lang="en-US" b="1" dirty="0"/>
              <a:t>Every $1 investment </a:t>
            </a:r>
            <a:r>
              <a:rPr lang="en-US" dirty="0"/>
              <a:t>in source water protection </a:t>
            </a:r>
            <a:r>
              <a:rPr lang="en-US" b="1" dirty="0"/>
              <a:t>yields a savings of $27 </a:t>
            </a:r>
            <a:r>
              <a:rPr lang="en-US" dirty="0"/>
              <a:t>in water treatment costs. New England communities save $157 million annually in water filtration costs because of the region’s wetlands and forests.</a:t>
            </a:r>
            <a:endParaRPr dirty="0"/>
          </a:p>
          <a:p>
            <a:pPr marL="0" lvl="0" indent="0" algn="l" rtl="0">
              <a:spcBef>
                <a:spcPts val="0"/>
              </a:spcBef>
              <a:spcAft>
                <a:spcPts val="0"/>
              </a:spcAft>
              <a:buNone/>
            </a:pPr>
            <a:r>
              <a:rPr lang="en-US" i="1" dirty="0"/>
              <a:t>Coasts:</a:t>
            </a:r>
            <a:endParaRPr dirty="0"/>
          </a:p>
          <a:p>
            <a:pPr marL="0" lvl="0" indent="0" algn="l" rtl="0">
              <a:spcBef>
                <a:spcPts val="0"/>
              </a:spcBef>
              <a:spcAft>
                <a:spcPts val="0"/>
              </a:spcAft>
              <a:buClr>
                <a:schemeClr val="dk1"/>
              </a:buClr>
              <a:buSzPts val="1200"/>
              <a:buFont typeface="Arial"/>
              <a:buNone/>
            </a:pPr>
            <a:r>
              <a:rPr lang="en-US" dirty="0"/>
              <a:t>Vegetated coastal wetlands such as seagrass beds act as a mechanism of water filtration by removing nutrients from sediment and the water column.</a:t>
            </a:r>
            <a:endParaRPr dirty="0"/>
          </a:p>
          <a:p>
            <a:pPr marL="0" lvl="0" indent="0" algn="l" rtl="0">
              <a:spcBef>
                <a:spcPts val="0"/>
              </a:spcBef>
              <a:spcAft>
                <a:spcPts val="0"/>
              </a:spcAft>
              <a:buNone/>
            </a:pPr>
            <a:endParaRPr dirty="0"/>
          </a:p>
        </p:txBody>
      </p:sp>
      <p:sp>
        <p:nvSpPr>
          <p:cNvPr id="332" name="Google Shape;33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1352c20ebe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1352c20ebe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Many people and organizations contributed to this curriculum.</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This bylaw curriculum has been developed by SNEP Network Partners Mass Audubon, Cape Cod Commission, the Southeast Regional Planning and Economic Development District, and the Blackstone Watershed Collaborative</a:t>
            </a:r>
            <a:r>
              <a:rPr lang="en-US" b="1"/>
              <a:t> </a:t>
            </a:r>
            <a:r>
              <a:rPr lang="en-US"/>
              <a:t>in partnership with the Massachusetts Rivers Alliance and Citizen Planner Training Collaborative, and financial support from the SNEP Network.  The Barrett Planning Group, LLC assisted with planning content.</a:t>
            </a:r>
            <a:endParaRPr/>
          </a:p>
          <a:p>
            <a:pPr marL="0" lvl="0" indent="0" algn="l" rtl="0">
              <a:lnSpc>
                <a:spcPct val="100000"/>
              </a:lnSpc>
              <a:spcBef>
                <a:spcPts val="1200"/>
              </a:spcBef>
              <a:spcAft>
                <a:spcPts val="0"/>
              </a:spcAft>
              <a:buSzPts val="1100"/>
              <a:buNone/>
            </a:pPr>
            <a:r>
              <a:rPr lang="en-US"/>
              <a:t>The Southeast New England Program (SNEP) Network brings together local environmental organizations, academic institutions, regional planners, and consultants who collaborate to provide municipalities, tribes and organizations in Rhode Island and Southeast Massachusetts access to free training and technical assistance to advance stormwater management, ecological restoration, and sustainable financing goals across the region. The SNEP Network is administered through EPA’s partnership with the New England Environmental Finance Center, a non-profit technical assistance provider for EPA Region. </a:t>
            </a:r>
            <a:endParaRPr/>
          </a:p>
          <a:p>
            <a:pPr marL="0" lvl="0" indent="0" algn="l" rtl="0">
              <a:lnSpc>
                <a:spcPct val="100000"/>
              </a:lnSpc>
              <a:spcBef>
                <a:spcPts val="1200"/>
              </a:spcBef>
              <a:spcAft>
                <a:spcPts val="0"/>
              </a:spcAft>
              <a:buSzPts val="1100"/>
              <a:buNone/>
            </a:pPr>
            <a:r>
              <a:rPr lang="en-US"/>
              <a:t>The SNEP Network supports this bylaw review curriculum as a key resource for communities to update their local regulations for improved nature-based climate solution implementation. Find out more about the SNEP Network at </a:t>
            </a:r>
            <a:r>
              <a:rPr lang="en-US" u="sng">
                <a:solidFill>
                  <a:schemeClr val="hlink"/>
                </a:solidFill>
                <a:hlinkClick r:id="rId3"/>
              </a:rPr>
              <a:t>www.snepnetwork.org</a:t>
            </a:r>
            <a:r>
              <a:rPr lang="en-US"/>
              <a:t>.</a:t>
            </a:r>
            <a:endParaRPr>
              <a:highlight>
                <a:srgbClr val="FFFFFF"/>
              </a:highlight>
            </a:endParaRPr>
          </a:p>
          <a:p>
            <a:pPr marL="0" lvl="0" indent="0" algn="l" rtl="0">
              <a:lnSpc>
                <a:spcPct val="115000"/>
              </a:lnSpc>
              <a:spcBef>
                <a:spcPts val="1200"/>
              </a:spcBef>
              <a:spcAft>
                <a:spcPts val="0"/>
              </a:spcAft>
              <a:buSzPts val="1100"/>
              <a:buNone/>
            </a:pPr>
            <a:r>
              <a:rPr lang="en-US"/>
              <a:t>This product has been funded wholly or in part by the United States Environmental Protection Agency under Assistance Agreement SE- 00A00655-0 to the recipient. The contents of this document do not necessarily reflect the views and policies of the U.S. Environmental Protection Agency, nor does the U.S. EPA endorses trade names or recommends the use of any products, services or enterprises mentioned in this document.</a:t>
            </a:r>
            <a:endParaRPr/>
          </a:p>
          <a:p>
            <a:pPr marL="0" lvl="0" indent="0" algn="l" rtl="0">
              <a:spcBef>
                <a:spcPts val="1200"/>
              </a:spcBef>
              <a:spcAft>
                <a:spcPts val="0"/>
              </a:spcAft>
              <a:buSzPts val="1100"/>
              <a:buNone/>
            </a:pPr>
            <a:r>
              <a:rPr lang="en-US"/>
              <a:t>This project also received funding from the Lookout Foundation.</a:t>
            </a:r>
            <a:endParaRPr/>
          </a:p>
          <a:p>
            <a:pPr marL="0" lvl="0" indent="0" algn="l" rtl="0">
              <a:lnSpc>
                <a:spcPct val="115000"/>
              </a:lnSpc>
              <a:spcBef>
                <a:spcPts val="1200"/>
              </a:spcBef>
              <a:spcAft>
                <a:spcPts val="0"/>
              </a:spcAft>
              <a:buSzPts val="1100"/>
              <a:buNone/>
            </a:pPr>
            <a:endParaRPr sz="1100">
              <a:latin typeface="Times New Roman"/>
              <a:ea typeface="Times New Roman"/>
              <a:cs typeface="Times New Roman"/>
              <a:sym typeface="Times New Roman"/>
            </a:endParaRPr>
          </a:p>
          <a:p>
            <a:pPr marL="0" lvl="0" indent="0" algn="l" rtl="0">
              <a:lnSpc>
                <a:spcPct val="115000"/>
              </a:lnSpc>
              <a:spcBef>
                <a:spcPts val="1200"/>
              </a:spcBef>
              <a:spcAft>
                <a:spcPts val="0"/>
              </a:spcAft>
              <a:buSzPts val="1100"/>
              <a:buNone/>
            </a:pPr>
            <a:endParaRPr sz="1100">
              <a:latin typeface="Times New Roman"/>
              <a:ea typeface="Times New Roman"/>
              <a:cs typeface="Times New Roman"/>
              <a:sym typeface="Times New Roman"/>
            </a:endParaRPr>
          </a:p>
          <a:p>
            <a:pPr marL="457200" lvl="0" indent="0" algn="l" rtl="0">
              <a:lnSpc>
                <a:spcPct val="115000"/>
              </a:lnSpc>
              <a:spcBef>
                <a:spcPts val="1200"/>
              </a:spcBef>
              <a:spcAft>
                <a:spcPts val="0"/>
              </a:spcAft>
              <a:buSzPts val="1100"/>
              <a:buNone/>
            </a:pPr>
            <a:endParaRPr sz="1100" i="1">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endParaRPr sz="1100" i="1">
              <a:latin typeface="Times New Roman"/>
              <a:ea typeface="Times New Roman"/>
              <a:cs typeface="Times New Roman"/>
              <a:sym typeface="Times New Roman"/>
            </a:endParaRPr>
          </a:p>
          <a:p>
            <a:pPr marL="0" lvl="0" indent="0" algn="l" rtl="0">
              <a:spcBef>
                <a:spcPts val="1200"/>
              </a:spcBef>
              <a:spcAft>
                <a:spcPts val="0"/>
              </a:spcAft>
              <a:buNone/>
            </a:pPr>
            <a:endParaRPr/>
          </a:p>
        </p:txBody>
      </p:sp>
      <p:sp>
        <p:nvSpPr>
          <p:cNvPr id="138" name="Google Shape;138;g21352c20ebe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When a site loses its vegetation, less water is used onsite in plant processes (evapotranspiration), and less water infiltrates into the ground. This generates runoff, or stormwater, and as stormwater travels, it picks up chemicals and pollutants from the surfaces it runs across. Instead of undergoing onsite filtration and recharging groundwater, stormwater brings unwanted contaminants to our waterways.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Stormwater pollution is responsible for more than half of the water quality impairments across the Commonwealth. The Clean Water Act regulates these impaired waters as well as </a:t>
            </a:r>
            <a:r>
              <a:rPr lang="en-US" sz="1200" b="0" i="0">
                <a:solidFill>
                  <a:schemeClr val="dk1"/>
                </a:solidFill>
                <a:latin typeface="Calibri"/>
                <a:ea typeface="Calibri"/>
                <a:cs typeface="Calibri"/>
                <a:sym typeface="Calibri"/>
              </a:rPr>
              <a:t>MS4 (Municipal Separate Storm Sewer System) </a:t>
            </a:r>
            <a:r>
              <a:rPr lang="en-US" sz="1200">
                <a:solidFill>
                  <a:schemeClr val="dk1"/>
                </a:solidFill>
                <a:latin typeface="Calibri"/>
                <a:ea typeface="Calibri"/>
                <a:cs typeface="Calibri"/>
                <a:sym typeface="Calibri"/>
              </a:rPr>
              <a:t>permit areas. This image highlights in red and yellow the impaired water bodies across Massachusetts and illustrates the water quality issues that many of our communities are facing, often but not al</a:t>
            </a:r>
            <a:r>
              <a:rPr lang="en-US"/>
              <a:t>ways corresponding with areas with storm sewer systems</a:t>
            </a:r>
            <a:r>
              <a:rPr lang="en-US" sz="1200">
                <a:solidFill>
                  <a:schemeClr val="dk1"/>
                </a:solidFill>
                <a:latin typeface="Calibri"/>
                <a:ea typeface="Calibri"/>
                <a:cs typeface="Calibri"/>
                <a:sym typeface="Calibri"/>
              </a:rPr>
              <a:t>.</a:t>
            </a:r>
            <a:endParaRPr/>
          </a:p>
        </p:txBody>
      </p:sp>
      <p:sp>
        <p:nvSpPr>
          <p:cNvPr id="340" name="Google Shape;34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i="1"/>
              <a:t>Wetlands:</a:t>
            </a:r>
            <a:endParaRPr/>
          </a:p>
          <a:p>
            <a:pPr marL="0" lvl="0" indent="0" algn="l" rtl="0">
              <a:spcBef>
                <a:spcPts val="0"/>
              </a:spcBef>
              <a:spcAft>
                <a:spcPts val="0"/>
              </a:spcAft>
              <a:buClr>
                <a:schemeClr val="dk1"/>
              </a:buClr>
              <a:buSzPts val="1200"/>
              <a:buFont typeface="Arial"/>
              <a:buNone/>
            </a:pPr>
            <a:r>
              <a:rPr lang="en-US"/>
              <a:t>Wetlands function like sponges in that they store and slowly release water. Over </a:t>
            </a:r>
            <a:r>
              <a:rPr lang="en-US" b="1"/>
              <a:t>1 million gallons of water</a:t>
            </a:r>
            <a:r>
              <a:rPr lang="en-US"/>
              <a:t> can be stored in </a:t>
            </a:r>
            <a:r>
              <a:rPr lang="en-US" b="1"/>
              <a:t>1 acre of wetland, </a:t>
            </a:r>
            <a:r>
              <a:rPr lang="en-US"/>
              <a:t>and the slow release of water </a:t>
            </a:r>
            <a:r>
              <a:rPr lang="en-US" b="1"/>
              <a:t>facilitates groundwater recharge.</a:t>
            </a:r>
            <a:endParaRPr/>
          </a:p>
          <a:p>
            <a:pPr marL="0" lvl="0" indent="0" algn="l" rtl="0">
              <a:spcBef>
                <a:spcPts val="0"/>
              </a:spcBef>
              <a:spcAft>
                <a:spcPts val="0"/>
              </a:spcAft>
              <a:buClr>
                <a:schemeClr val="dk1"/>
              </a:buClr>
              <a:buSzPts val="1200"/>
              <a:buFont typeface="Arial"/>
              <a:buNone/>
            </a:pPr>
            <a:r>
              <a:rPr lang="en-US" i="1"/>
              <a:t>Coasts:</a:t>
            </a:r>
            <a:endParaRPr/>
          </a:p>
          <a:p>
            <a:pPr marL="0" marR="0" lvl="0" indent="0" algn="l" rtl="0">
              <a:lnSpc>
                <a:spcPct val="100000"/>
              </a:lnSpc>
              <a:spcBef>
                <a:spcPts val="0"/>
              </a:spcBef>
              <a:spcAft>
                <a:spcPts val="0"/>
              </a:spcAft>
              <a:buClr>
                <a:schemeClr val="dk1"/>
              </a:buClr>
              <a:buSzPts val="1200"/>
              <a:buFont typeface="Calibri"/>
              <a:buNone/>
            </a:pPr>
            <a:r>
              <a:rPr lang="en-US"/>
              <a:t>High tides threaten more than </a:t>
            </a:r>
            <a:r>
              <a:rPr lang="en-US" b="1"/>
              <a:t>89,000 Massachusetts homes</a:t>
            </a:r>
            <a:r>
              <a:rPr lang="en-US"/>
              <a:t>. By buffering wave height and impact, salt marshes and wetlands </a:t>
            </a:r>
            <a:r>
              <a:rPr lang="en-US" b="1"/>
              <a:t>reduce annual flood losses</a:t>
            </a:r>
            <a:r>
              <a:rPr lang="en-US"/>
              <a:t> in the northeast by </a:t>
            </a:r>
            <a:r>
              <a:rPr lang="en-US" b="1"/>
              <a:t>16 percent annually, </a:t>
            </a:r>
            <a:r>
              <a:rPr lang="en-US"/>
              <a:t>and in major storm events, </a:t>
            </a:r>
            <a:r>
              <a:rPr lang="en-US" b="1"/>
              <a:t>savings potential is even higher.</a:t>
            </a:r>
            <a:r>
              <a:rPr lang="en-US"/>
              <a:t> When Hurricane Sandy hit, coastal wetlands in the northeastern US </a:t>
            </a:r>
            <a:r>
              <a:rPr lang="en-US" b="1"/>
              <a:t>saved $625 million in flooding damages</a:t>
            </a:r>
            <a:r>
              <a:rPr lang="en-US"/>
              <a:t>. (Narayan, S., et al. 2017. The value of coastal wetlands for flood damage reduction in the Northeastern USA. </a:t>
            </a:r>
            <a:r>
              <a:rPr lang="en-US" i="1"/>
              <a:t>Scientific Reports</a:t>
            </a:r>
            <a:r>
              <a:rPr lang="en-US"/>
              <a:t> 7, 9463 (2017).)</a:t>
            </a:r>
            <a:endParaRPr/>
          </a:p>
          <a:p>
            <a:pPr marL="0" lvl="0" indent="0" algn="l" rtl="0">
              <a:spcBef>
                <a:spcPts val="0"/>
              </a:spcBef>
              <a:spcAft>
                <a:spcPts val="0"/>
              </a:spcAft>
              <a:buClr>
                <a:schemeClr val="dk1"/>
              </a:buClr>
              <a:buSzPts val="1200"/>
              <a:buFont typeface="Calibri"/>
              <a:buNone/>
            </a:pPr>
            <a:r>
              <a:rPr lang="en-US" i="1"/>
              <a:t>Forests:</a:t>
            </a:r>
            <a:endParaRPr/>
          </a:p>
          <a:p>
            <a:pPr marL="0" marR="0" lvl="0" indent="0" algn="l" rtl="0">
              <a:lnSpc>
                <a:spcPct val="100000"/>
              </a:lnSpc>
              <a:spcBef>
                <a:spcPts val="0"/>
              </a:spcBef>
              <a:spcAft>
                <a:spcPts val="0"/>
              </a:spcAft>
              <a:buClr>
                <a:schemeClr val="dk1"/>
              </a:buClr>
              <a:buSzPts val="1200"/>
              <a:buFont typeface="Calibri"/>
              <a:buNone/>
            </a:pPr>
            <a:r>
              <a:rPr lang="en-US"/>
              <a:t>Strategic planting and protection of forested floodplains can help to </a:t>
            </a:r>
            <a:r>
              <a:rPr lang="en-US" b="1"/>
              <a:t>control erosion, buffer flooding</a:t>
            </a:r>
            <a:r>
              <a:rPr lang="en-US"/>
              <a:t>, and </a:t>
            </a:r>
            <a:r>
              <a:rPr lang="en-US" b="1"/>
              <a:t>decrease potential flood heights </a:t>
            </a:r>
            <a:r>
              <a:rPr lang="en-US"/>
              <a:t>in towns downstream by up to </a:t>
            </a:r>
            <a:r>
              <a:rPr lang="en-US" b="1"/>
              <a:t>20 percent</a:t>
            </a:r>
            <a:r>
              <a:rPr lang="en-US"/>
              <a:t>.</a:t>
            </a:r>
            <a:endParaRPr/>
          </a:p>
        </p:txBody>
      </p:sp>
      <p:sp>
        <p:nvSpPr>
          <p:cNvPr id="349" name="Google Shape;34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So what do these strategies look like in practice? </a:t>
            </a:r>
            <a:endParaRPr/>
          </a:p>
          <a:p>
            <a:pPr marL="0" lvl="0" indent="0" algn="l" rtl="0">
              <a:spcBef>
                <a:spcPts val="0"/>
              </a:spcBef>
              <a:spcAft>
                <a:spcPts val="0"/>
              </a:spcAft>
              <a:buNone/>
            </a:pPr>
            <a:r>
              <a:rPr lang="en-US" b="0"/>
              <a:t>Natural resource and open space preservation is about conserving the natural resources that exist in your community. The ecosystems in these areas provide the services we’ve talked about at minimal or no additional cost. </a:t>
            </a:r>
            <a:endParaRPr/>
          </a:p>
          <a:p>
            <a:pPr marL="0" lvl="0" indent="0" algn="l" rtl="0">
              <a:spcBef>
                <a:spcPts val="0"/>
              </a:spcBef>
              <a:spcAft>
                <a:spcPts val="0"/>
              </a:spcAft>
              <a:buNone/>
            </a:pPr>
            <a:r>
              <a:rPr lang="en-US" b="0"/>
              <a:t>Integrating these natural strategies into our built environment is what we refer to as “low impact development.” A great thing about low impact development is its diversity – it can really be done at any scale, from the most rural communities to urban. Our work with towns largely focuses on this central idea – integrating LID into development wherever possible. Towns often come up across barriers when trying to encourage more widespread adoption of these techniques, however, because their local zoning and subdivision regulations reflect the conventional development practices and discourage or, oftentimes, prohibit LID techniques, and we will be discussing those barriers later on.</a:t>
            </a:r>
            <a:endParaRPr/>
          </a:p>
          <a:p>
            <a:pPr marL="0" lvl="0" indent="0" algn="l" rtl="0">
              <a:spcBef>
                <a:spcPts val="0"/>
              </a:spcBef>
              <a:spcAft>
                <a:spcPts val="0"/>
              </a:spcAft>
              <a:buNone/>
            </a:pPr>
            <a:r>
              <a:rPr lang="en-US" b="0"/>
              <a:t>Restoring ecosystems where they have been lost introduces natural resilience back into communities.</a:t>
            </a:r>
            <a:endParaRPr/>
          </a:p>
        </p:txBody>
      </p:sp>
      <p:sp>
        <p:nvSpPr>
          <p:cNvPr id="358" name="Google Shape;35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 you’ll see the three types of nature-based solutions: they work together to combat the natural hazards that our communities are facing:</a:t>
            </a:r>
            <a:endParaRPr/>
          </a:p>
          <a:p>
            <a:pPr marL="171450" lvl="0" indent="-171450" algn="l" rtl="0">
              <a:spcBef>
                <a:spcPts val="0"/>
              </a:spcBef>
              <a:spcAft>
                <a:spcPts val="0"/>
              </a:spcAft>
              <a:buClr>
                <a:schemeClr val="dk1"/>
              </a:buClr>
              <a:buSzPts val="1200"/>
              <a:buFont typeface="Arial"/>
              <a:buChar char="•"/>
            </a:pPr>
            <a:r>
              <a:rPr lang="en-US"/>
              <a:t>Coastal and inland flooding</a:t>
            </a:r>
            <a:endParaRPr/>
          </a:p>
          <a:p>
            <a:pPr marL="171450" lvl="0" indent="-171450" algn="l" rtl="0">
              <a:spcBef>
                <a:spcPts val="0"/>
              </a:spcBef>
              <a:spcAft>
                <a:spcPts val="0"/>
              </a:spcAft>
              <a:buClr>
                <a:schemeClr val="dk1"/>
              </a:buClr>
              <a:buSzPts val="1200"/>
              <a:buFont typeface="Arial"/>
              <a:buChar char="•"/>
            </a:pPr>
            <a:r>
              <a:rPr lang="en-US"/>
              <a:t>Storm effects and erosion</a:t>
            </a:r>
            <a:endParaRPr/>
          </a:p>
          <a:p>
            <a:pPr marL="171450" lvl="0" indent="-171450" algn="l" rtl="0">
              <a:spcBef>
                <a:spcPts val="0"/>
              </a:spcBef>
              <a:spcAft>
                <a:spcPts val="0"/>
              </a:spcAft>
              <a:buClr>
                <a:schemeClr val="dk1"/>
              </a:buClr>
              <a:buSzPts val="1200"/>
              <a:buFont typeface="Arial"/>
              <a:buChar char="•"/>
            </a:pPr>
            <a:r>
              <a:rPr lang="en-US"/>
              <a:t>Urban heat islands</a:t>
            </a:r>
            <a:endParaRPr/>
          </a:p>
          <a:p>
            <a:pPr marL="0" lvl="0" indent="0" algn="l" rtl="0">
              <a:spcBef>
                <a:spcPts val="0"/>
              </a:spcBef>
              <a:spcAft>
                <a:spcPts val="0"/>
              </a:spcAft>
              <a:buNone/>
            </a:pPr>
            <a:endParaRPr/>
          </a:p>
          <a:p>
            <a:pPr marL="0" lvl="0" indent="0" algn="l" rtl="0">
              <a:spcBef>
                <a:spcPts val="0"/>
              </a:spcBef>
              <a:spcAft>
                <a:spcPts val="0"/>
              </a:spcAft>
              <a:buNone/>
            </a:pPr>
            <a:r>
              <a:rPr lang="en-US"/>
              <a:t>The benefits of implementing nature-based solutions take many forms, including cost savings from prevented damage, health and safety benefits such as healthier habits, and increased resilience. </a:t>
            </a:r>
            <a:endParaRPr/>
          </a:p>
          <a:p>
            <a:pPr marL="0" lvl="0" indent="0" algn="l" rtl="0">
              <a:spcBef>
                <a:spcPts val="0"/>
              </a:spcBef>
              <a:spcAft>
                <a:spcPts val="0"/>
              </a:spcAft>
              <a:buNone/>
            </a:pPr>
            <a:r>
              <a:rPr lang="en-US" b="0"/>
              <a:t>In action words, we refer to this three-step approach as conserve, integrate, restore</a:t>
            </a:r>
            <a:endParaRPr b="0"/>
          </a:p>
          <a:p>
            <a:pPr marL="0" lvl="0" indent="0" algn="l" rtl="0">
              <a:spcBef>
                <a:spcPts val="0"/>
              </a:spcBef>
              <a:spcAft>
                <a:spcPts val="0"/>
              </a:spcAft>
              <a:buNone/>
            </a:pPr>
            <a:endParaRPr/>
          </a:p>
          <a:p>
            <a:pPr marL="0" lvl="0" indent="0" algn="r" rtl="0">
              <a:spcBef>
                <a:spcPts val="0"/>
              </a:spcBef>
              <a:spcAft>
                <a:spcPts val="0"/>
              </a:spcAft>
              <a:buNone/>
            </a:pPr>
            <a:endParaRPr sz="1400">
              <a:solidFill>
                <a:srgbClr val="000000"/>
              </a:solidFill>
              <a:latin typeface="Arial"/>
              <a:ea typeface="Arial"/>
              <a:cs typeface="Arial"/>
              <a:sym typeface="Arial"/>
            </a:endParaRPr>
          </a:p>
          <a:p>
            <a:pPr marL="0" lvl="0" indent="0" algn="l" rtl="0">
              <a:spcBef>
                <a:spcPts val="0"/>
              </a:spcBef>
              <a:spcAft>
                <a:spcPts val="0"/>
              </a:spcAft>
              <a:buNone/>
            </a:pPr>
            <a:endParaRPr/>
          </a:p>
        </p:txBody>
      </p:sp>
      <p:sp>
        <p:nvSpPr>
          <p:cNvPr id="370" name="Google Shape;37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 hope this module has illustrated that nature works! The natural functions of our environment are valuable, and we can work to conserve what already exists, integrate natural solutions into development, and restore ecosystem services to protect our communities into the future. In the next section, we will explore Low Impact Development (LID), which utilizes nature-based solutions and green infrastructure to offset the local environmental effects of new development, particularly related to surface and groundwater.</a:t>
            </a:r>
            <a:endParaRPr/>
          </a:p>
          <a:p>
            <a:pPr marL="0" lvl="0" indent="0" algn="l" rtl="0">
              <a:spcBef>
                <a:spcPts val="0"/>
              </a:spcBef>
              <a:spcAft>
                <a:spcPts val="0"/>
              </a:spcAft>
              <a:buNone/>
            </a:pPr>
            <a:endParaRPr/>
          </a:p>
        </p:txBody>
      </p:sp>
      <p:sp>
        <p:nvSpPr>
          <p:cNvPr id="416" name="Google Shape;41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8096e71cc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g18096e71cc9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31" name="Google Shape;431;g18096e71cc9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pause here. Are there any questions?</a:t>
            </a:r>
            <a:endParaRPr/>
          </a:p>
        </p:txBody>
      </p:sp>
      <p:sp>
        <p:nvSpPr>
          <p:cNvPr id="440" name="Google Shape;440;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adcb61191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1adcb61191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In this first section, we’ll be addressing the value and benefits of our natural environment, as well as the losses that we’re experiencing because of climate change. </a:t>
            </a:r>
            <a:endParaRPr/>
          </a:p>
          <a:p>
            <a:pPr marL="0" lvl="0" indent="0" algn="l" rtl="0">
              <a:spcBef>
                <a:spcPts val="0"/>
              </a:spcBef>
              <a:spcAft>
                <a:spcPts val="0"/>
              </a:spcAft>
              <a:buNone/>
            </a:pPr>
            <a:endParaRPr/>
          </a:p>
        </p:txBody>
      </p:sp>
      <p:sp>
        <p:nvSpPr>
          <p:cNvPr id="155" name="Google Shape;155;g1adcb61191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Each of these modules will run for about 30 minutes.</a:t>
            </a:r>
            <a:endParaRPr/>
          </a:p>
        </p:txBody>
      </p:sp>
      <p:sp>
        <p:nvSpPr>
          <p:cNvPr id="162" name="Google Shape;16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start with infrastructure. You’ve heard of built, or “gray,” infrastructure, but how many of you are familiar with green infrastructure?</a:t>
            </a:r>
            <a:endParaRPr/>
          </a:p>
        </p:txBody>
      </p:sp>
      <p:sp>
        <p:nvSpPr>
          <p:cNvPr id="191" name="Google Shape;1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Gray infrastructure, or conventional infrastructure of a built environment, refers to systems engineered and constructed by humans, such as dams, seawalls, roads, pipes, or water treatment plants.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Green infrastructure has several definitions, including Mass Audubon’s given here: a network of waterways, wetlands, woodlands, wildlife habitats, and other natural areas that support native species, maintain natural ecological processes, sustain air and water resources, and contribute to health and quality of life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Others references to GI often include designed landscape features like rain gardens that employ natural mechanisms to provide additional benefits for human well-being, such as flood protection and climate regulation. </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201" name="Google Shape;20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Green Infrastructure Network</a:t>
            </a:r>
            <a:endParaRPr/>
          </a:p>
          <a:p>
            <a:pPr marL="0" lvl="0" indent="0" algn="l" rtl="0">
              <a:spcBef>
                <a:spcPts val="0"/>
              </a:spcBef>
              <a:spcAft>
                <a:spcPts val="0"/>
              </a:spcAft>
              <a:buNone/>
            </a:pPr>
            <a:r>
              <a:rPr lang="en-US"/>
              <a:t>Plymouth-based environmental organization Manomet developed a model to map GI and the GI Network using GIS. Key inputs include Resilient Landscapes, BioMap2 Core &amp; Critical Natural Landscape areas, riparian buffers, and areas vulnerable to coastal or inland flooding.  Mass Audubon then applied this methodology statewide in its report Losing Ground, Nature’s Value in a Changing Climate (2020).  www.massaudubon.org/losingground</a:t>
            </a:r>
            <a:endParaRPr/>
          </a:p>
          <a:p>
            <a:pPr marL="0" lvl="0" indent="0" algn="l" rtl="0">
              <a:spcBef>
                <a:spcPts val="0"/>
              </a:spcBef>
              <a:spcAft>
                <a:spcPts val="0"/>
              </a:spcAft>
              <a:buNone/>
            </a:pPr>
            <a:endParaRPr/>
          </a:p>
          <a:p>
            <a:pPr marL="0" lvl="0" indent="0" algn="l" rtl="0">
              <a:spcBef>
                <a:spcPts val="0"/>
              </a:spcBef>
              <a:spcAft>
                <a:spcPts val="0"/>
              </a:spcAft>
              <a:buNone/>
            </a:pPr>
            <a:r>
              <a:rPr lang="en-US"/>
              <a:t>The statewide Green Infrastructure Network (GIN) encompasses 2.9 million acres. As of 2012, 1.037 million acres (36%) of the GIN had already been protected, leaving 1.8 million acres of high-priority land for conservation unprotected in Massachusetts. </a:t>
            </a:r>
            <a:endParaRPr/>
          </a:p>
          <a:p>
            <a:pPr marL="0" lvl="0" indent="0" algn="l" rtl="0">
              <a:spcBef>
                <a:spcPts val="0"/>
              </a:spcBef>
              <a:spcAft>
                <a:spcPts val="0"/>
              </a:spcAft>
              <a:buNone/>
            </a:pPr>
            <a:r>
              <a:rPr lang="en-US"/>
              <a:t>Between 2012 and 2017, just over 9,300 acres of the GIN were lost to new development, largely within the Sprawl Frontier. This represents 38% of all new development, suggesting that there is an urgent need for improved development planning to avoid impacting our most valuable lands. </a:t>
            </a:r>
            <a:endParaRPr/>
          </a:p>
          <a:p>
            <a:pPr marL="0" lvl="0" indent="0" algn="l" rtl="0">
              <a:spcBef>
                <a:spcPts val="0"/>
              </a:spcBef>
              <a:spcAft>
                <a:spcPts val="0"/>
              </a:spcAft>
              <a:buNone/>
            </a:pPr>
            <a:r>
              <a:rPr lang="en-US"/>
              <a:t>Just over 82,200 acres of GIN land were conserved between 2012 and 2017, or 76% of all newly protected land. </a:t>
            </a:r>
            <a:endParaRPr/>
          </a:p>
          <a:p>
            <a:pPr marL="0" lvl="0" indent="0" algn="l" rtl="0">
              <a:spcBef>
                <a:spcPts val="0"/>
              </a:spcBef>
              <a:spcAft>
                <a:spcPts val="0"/>
              </a:spcAft>
              <a:buNone/>
            </a:pPr>
            <a:endParaRPr/>
          </a:p>
          <a:p>
            <a:pPr marL="0" lvl="0" indent="0" algn="l" rtl="0">
              <a:spcBef>
                <a:spcPts val="0"/>
              </a:spcBef>
              <a:spcAft>
                <a:spcPts val="0"/>
              </a:spcAft>
              <a:buNone/>
            </a:pPr>
            <a:r>
              <a:rPr lang="en-US"/>
              <a:t>In the context of our changing climate, our GIN is critical to resilience to environmental stressors in our communities. The next slides will discuss some of the effects of climate change that have already caused changes. </a:t>
            </a:r>
            <a:endParaRPr/>
          </a:p>
        </p:txBody>
      </p:sp>
      <p:sp>
        <p:nvSpPr>
          <p:cNvPr id="214" name="Google Shape;21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US" sz="1200"/>
              <a:t>Massachusetts communities are already seeing the effects of greenhouse gas emissions on our climate. </a:t>
            </a:r>
            <a:endParaRPr/>
          </a:p>
          <a:p>
            <a:pPr marL="0" lvl="0" indent="0" algn="just" rtl="0">
              <a:spcBef>
                <a:spcPts val="0"/>
              </a:spcBef>
              <a:spcAft>
                <a:spcPts val="0"/>
              </a:spcAft>
              <a:buNone/>
            </a:pPr>
            <a:r>
              <a:rPr lang="en-US" sz="1200"/>
              <a:t>[click]</a:t>
            </a:r>
            <a:endParaRPr/>
          </a:p>
          <a:p>
            <a:pPr marL="171450" marR="0" lvl="0" indent="-171450" algn="l" rtl="0">
              <a:lnSpc>
                <a:spcPct val="100000"/>
              </a:lnSpc>
              <a:spcBef>
                <a:spcPts val="0"/>
              </a:spcBef>
              <a:spcAft>
                <a:spcPts val="0"/>
              </a:spcAft>
              <a:buClr>
                <a:schemeClr val="lt1"/>
              </a:buClr>
              <a:buSzPts val="1200"/>
              <a:buFont typeface="Calibri"/>
              <a:buChar char="-"/>
            </a:pPr>
            <a:r>
              <a:rPr lang="en-US"/>
              <a:t>Since 1895, 2.9 F increase in Massachusetts temp. For context, during the maximum extent of the last ice age, when a mile of ice covered most of Massachusetts, temperatures were 9° F cooler than today. </a:t>
            </a:r>
            <a:endParaRPr/>
          </a:p>
          <a:p>
            <a:pPr marL="628650" lvl="1" indent="-171450" algn="l" rtl="0">
              <a:spcBef>
                <a:spcPts val="0"/>
              </a:spcBef>
              <a:spcAft>
                <a:spcPts val="0"/>
              </a:spcAft>
              <a:buClr>
                <a:schemeClr val="lt1"/>
              </a:buClr>
              <a:buSzPts val="1200"/>
              <a:buFont typeface="Calibri"/>
              <a:buChar char="-"/>
            </a:pPr>
            <a:r>
              <a:rPr lang="en-US"/>
              <a:t>Think of this change between the start of the 20</a:t>
            </a:r>
            <a:r>
              <a:rPr lang="en-US" baseline="30000"/>
              <a:t>th</a:t>
            </a:r>
            <a:r>
              <a:rPr lang="en-US"/>
              <a:t> century and today as 10 more days over 90 degrees F in MA. </a:t>
            </a:r>
            <a:endParaRPr/>
          </a:p>
          <a:p>
            <a:pPr marL="171450" lvl="0" indent="-171450" algn="l" rtl="0">
              <a:spcBef>
                <a:spcPts val="0"/>
              </a:spcBef>
              <a:spcAft>
                <a:spcPts val="0"/>
              </a:spcAft>
              <a:buClr>
                <a:schemeClr val="lt1"/>
              </a:buClr>
              <a:buSzPts val="1200"/>
              <a:buFont typeface="Calibri"/>
              <a:buChar char="-"/>
            </a:pPr>
            <a:r>
              <a:rPr lang="en-US"/>
              <a:t>Since 1960, increase of 4 days over 90 degrees per year</a:t>
            </a:r>
            <a:endParaRPr/>
          </a:p>
          <a:p>
            <a:pPr marL="0" lvl="0" indent="0" algn="l" rtl="0">
              <a:spcBef>
                <a:spcPts val="0"/>
              </a:spcBef>
              <a:spcAft>
                <a:spcPts val="0"/>
              </a:spcAft>
              <a:buClr>
                <a:schemeClr val="lt1"/>
              </a:buClr>
              <a:buSzPts val="1200"/>
              <a:buFont typeface="Calibri"/>
              <a:buNone/>
            </a:pPr>
            <a:r>
              <a:rPr lang="en-US"/>
              <a:t>[click]</a:t>
            </a:r>
            <a:endParaRPr/>
          </a:p>
          <a:p>
            <a:pPr marL="171450" lvl="0" indent="-171450" algn="l" rtl="0">
              <a:spcBef>
                <a:spcPts val="0"/>
              </a:spcBef>
              <a:spcAft>
                <a:spcPts val="0"/>
              </a:spcAft>
              <a:buClr>
                <a:schemeClr val="lt1"/>
              </a:buClr>
              <a:buSzPts val="1200"/>
              <a:buFont typeface="Calibri"/>
              <a:buChar char="-"/>
            </a:pPr>
            <a:r>
              <a:rPr lang="en-US" sz="1200"/>
              <a:t>These changes affect the seasons! Our growing season has gotten 11 days longer</a:t>
            </a:r>
            <a:endParaRPr/>
          </a:p>
          <a:p>
            <a:pPr marL="0" lvl="0" indent="0" algn="just" rtl="0">
              <a:spcBef>
                <a:spcPts val="0"/>
              </a:spcBef>
              <a:spcAft>
                <a:spcPts val="0"/>
              </a:spcAft>
              <a:buNone/>
            </a:pPr>
            <a:r>
              <a:rPr lang="en-US" sz="1200"/>
              <a:t>[click]</a:t>
            </a:r>
            <a:endParaRPr/>
          </a:p>
          <a:p>
            <a:pPr marL="0" lvl="0" indent="0" algn="just" rtl="0">
              <a:spcBef>
                <a:spcPts val="0"/>
              </a:spcBef>
              <a:spcAft>
                <a:spcPts val="0"/>
              </a:spcAft>
              <a:buNone/>
            </a:pPr>
            <a:r>
              <a:rPr lang="en-US" sz="1200"/>
              <a:t>Changes in temperature and precipitation patterns are yielding more frequent droughts and intense storm events.</a:t>
            </a:r>
            <a:endParaRPr/>
          </a:p>
          <a:p>
            <a:pPr marL="171450" lvl="0" indent="-171450" algn="just" rtl="0">
              <a:spcBef>
                <a:spcPts val="0"/>
              </a:spcBef>
              <a:spcAft>
                <a:spcPts val="0"/>
              </a:spcAft>
              <a:buClr>
                <a:schemeClr val="lt1"/>
              </a:buClr>
              <a:buSzPts val="1200"/>
              <a:buFont typeface="Calibri"/>
              <a:buChar char="-"/>
            </a:pPr>
            <a:r>
              <a:rPr lang="en-US" sz="1200"/>
              <a:t>55% stronger storms mean more storm damage</a:t>
            </a:r>
            <a:endParaRPr/>
          </a:p>
          <a:p>
            <a:pPr marL="0" lvl="0" indent="0" algn="just" rtl="0">
              <a:spcBef>
                <a:spcPts val="0"/>
              </a:spcBef>
              <a:spcAft>
                <a:spcPts val="0"/>
              </a:spcAft>
              <a:buNone/>
            </a:pPr>
            <a:r>
              <a:rPr lang="en-US" sz="1200"/>
              <a:t>[click]</a:t>
            </a:r>
            <a:endParaRPr/>
          </a:p>
          <a:p>
            <a:pPr marL="0" lvl="0" indent="0" algn="just" rtl="0">
              <a:spcBef>
                <a:spcPts val="0"/>
              </a:spcBef>
              <a:spcAft>
                <a:spcPts val="0"/>
              </a:spcAft>
              <a:buNone/>
            </a:pPr>
            <a:r>
              <a:rPr lang="en-US" sz="1200"/>
              <a:t>Accelerating sea level rise threatens development and ecosystems particularly in coastal and wetland areas.</a:t>
            </a:r>
            <a:endParaRPr/>
          </a:p>
          <a:p>
            <a:pPr marL="0" lvl="0" indent="0" algn="just" rtl="0">
              <a:spcBef>
                <a:spcPts val="0"/>
              </a:spcBef>
              <a:spcAft>
                <a:spcPts val="0"/>
              </a:spcAft>
              <a:buNone/>
            </a:pPr>
            <a:r>
              <a:rPr lang="en-US" sz="1200"/>
              <a:t>- The sea level in Boston Harbor has risen 11” since 1922</a:t>
            </a:r>
            <a:endParaRPr/>
          </a:p>
          <a:p>
            <a:pPr marL="0" lvl="0" indent="0" algn="l" rtl="0">
              <a:spcBef>
                <a:spcPts val="0"/>
              </a:spcBef>
              <a:spcAft>
                <a:spcPts val="0"/>
              </a:spcAft>
              <a:buNone/>
            </a:pPr>
            <a:endParaRPr/>
          </a:p>
        </p:txBody>
      </p:sp>
      <p:sp>
        <p:nvSpPr>
          <p:cNvPr id="222" name="Google Shape;22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dk2"/>
        </a:solidFill>
        <a:effectLst/>
      </p:bgPr>
    </p:bg>
    <p:spTree>
      <p:nvGrpSpPr>
        <p:cNvPr id="1" name="Shape 77"/>
        <p:cNvGrpSpPr/>
        <p:nvPr/>
      </p:nvGrpSpPr>
      <p:grpSpPr>
        <a:xfrm>
          <a:off x="0" y="0"/>
          <a:ext cx="0" cy="0"/>
          <a:chOff x="0" y="0"/>
          <a:chExt cx="0" cy="0"/>
        </a:xfrm>
      </p:grpSpPr>
      <p:sp>
        <p:nvSpPr>
          <p:cNvPr id="78" name="Google Shape;78;p31"/>
          <p:cNvSpPr txBox="1">
            <a:spLocks noGrp="1"/>
          </p:cNvSpPr>
          <p:nvPr>
            <p:ph type="title"/>
          </p:nvPr>
        </p:nvSpPr>
        <p:spPr>
          <a:xfrm>
            <a:off x="838200" y="5181600"/>
            <a:ext cx="10515600" cy="103380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2"/>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2"/>
        <p:cNvGrpSpPr/>
        <p:nvPr/>
      </p:nvGrpSpPr>
      <p:grpSpPr>
        <a:xfrm>
          <a:off x="0" y="0"/>
          <a:ext cx="0" cy="0"/>
          <a:chOff x="0" y="0"/>
          <a:chExt cx="0" cy="0"/>
        </a:xfrm>
      </p:grpSpPr>
      <p:sp>
        <p:nvSpPr>
          <p:cNvPr id="83" name="Google Shape;8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
        <p:cNvGrpSpPr/>
        <p:nvPr/>
      </p:nvGrpSpPr>
      <p:grpSpPr>
        <a:xfrm>
          <a:off x="0" y="0"/>
          <a:ext cx="0" cy="0"/>
          <a:chOff x="0" y="0"/>
          <a:chExt cx="0" cy="0"/>
        </a:xfrm>
      </p:grpSpPr>
      <p:sp>
        <p:nvSpPr>
          <p:cNvPr id="90" name="Google Shape;90;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94"/>
        <p:cNvGrpSpPr/>
        <p:nvPr/>
      </p:nvGrpSpPr>
      <p:grpSpPr>
        <a:xfrm>
          <a:off x="0" y="0"/>
          <a:ext cx="0" cy="0"/>
          <a:chOff x="0" y="0"/>
          <a:chExt cx="0" cy="0"/>
        </a:xfrm>
      </p:grpSpPr>
      <p:sp>
        <p:nvSpPr>
          <p:cNvPr id="95" name="Google Shape;95;p40"/>
          <p:cNvSpPr/>
          <p:nvPr/>
        </p:nvSpPr>
        <p:spPr>
          <a:xfrm>
            <a:off x="0" y="0"/>
            <a:ext cx="49784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4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8" name="Google Shape;9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1" name="Google Shape;101;p40"/>
          <p:cNvSpPr>
            <a:spLocks noGrp="1"/>
          </p:cNvSpPr>
          <p:nvPr>
            <p:ph type="pic" idx="2"/>
          </p:nvPr>
        </p:nvSpPr>
        <p:spPr>
          <a:xfrm>
            <a:off x="5180012" y="995363"/>
            <a:ext cx="6172200" cy="4873625"/>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2"/>
        <p:cNvGrpSpPr/>
        <p:nvPr/>
      </p:nvGrpSpPr>
      <p:grpSpPr>
        <a:xfrm>
          <a:off x="0" y="0"/>
          <a:ext cx="0" cy="0"/>
          <a:chOff x="0" y="0"/>
          <a:chExt cx="0" cy="0"/>
        </a:xfrm>
      </p:grpSpPr>
      <p:sp>
        <p:nvSpPr>
          <p:cNvPr id="103" name="Google Shape;103;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4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8"/>
        <p:cNvGrpSpPr/>
        <p:nvPr/>
      </p:nvGrpSpPr>
      <p:grpSpPr>
        <a:xfrm>
          <a:off x="0" y="0"/>
          <a:ext cx="0" cy="0"/>
          <a:chOff x="0" y="0"/>
          <a:chExt cx="0" cy="0"/>
        </a:xfrm>
      </p:grpSpPr>
      <p:sp>
        <p:nvSpPr>
          <p:cNvPr id="109" name="Google Shape;109;p4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4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4"/>
        <p:cNvGrpSpPr/>
        <p:nvPr/>
      </p:nvGrpSpPr>
      <p:grpSpPr>
        <a:xfrm>
          <a:off x="0" y="0"/>
          <a:ext cx="0" cy="0"/>
          <a:chOff x="0" y="0"/>
          <a:chExt cx="0" cy="0"/>
        </a:xfrm>
      </p:grpSpPr>
      <p:sp>
        <p:nvSpPr>
          <p:cNvPr id="115" name="Google Shape;115;p4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2"/>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6" name="Google Shape;116;p4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2133"/>
              </a:spcBef>
              <a:spcAft>
                <a:spcPts val="0"/>
              </a:spcAft>
              <a:buClr>
                <a:schemeClr val="dk1"/>
              </a:buClr>
              <a:buSzPts val="1400"/>
              <a:buChar char="○"/>
              <a:defRPr/>
            </a:lvl2pPr>
            <a:lvl3pPr marL="1371600" lvl="2" indent="-317500" algn="l">
              <a:lnSpc>
                <a:spcPct val="90000"/>
              </a:lnSpc>
              <a:spcBef>
                <a:spcPts val="2133"/>
              </a:spcBef>
              <a:spcAft>
                <a:spcPts val="0"/>
              </a:spcAft>
              <a:buClr>
                <a:schemeClr val="dk1"/>
              </a:buClr>
              <a:buSzPts val="1400"/>
              <a:buChar char="■"/>
              <a:defRPr/>
            </a:lvl3pPr>
            <a:lvl4pPr marL="1828800" lvl="3" indent="-317500" algn="l">
              <a:lnSpc>
                <a:spcPct val="90000"/>
              </a:lnSpc>
              <a:spcBef>
                <a:spcPts val="2133"/>
              </a:spcBef>
              <a:spcAft>
                <a:spcPts val="0"/>
              </a:spcAft>
              <a:buClr>
                <a:schemeClr val="dk1"/>
              </a:buClr>
              <a:buSzPts val="1400"/>
              <a:buChar char="●"/>
              <a:defRPr/>
            </a:lvl4pPr>
            <a:lvl5pPr marL="2286000" lvl="4" indent="-317500" algn="l">
              <a:lnSpc>
                <a:spcPct val="90000"/>
              </a:lnSpc>
              <a:spcBef>
                <a:spcPts val="2133"/>
              </a:spcBef>
              <a:spcAft>
                <a:spcPts val="0"/>
              </a:spcAft>
              <a:buClr>
                <a:schemeClr val="dk1"/>
              </a:buClr>
              <a:buSzPts val="1400"/>
              <a:buChar char="○"/>
              <a:defRPr/>
            </a:lvl5pPr>
            <a:lvl6pPr marL="2743200" lvl="5" indent="-317500" algn="l">
              <a:lnSpc>
                <a:spcPct val="90000"/>
              </a:lnSpc>
              <a:spcBef>
                <a:spcPts val="2133"/>
              </a:spcBef>
              <a:spcAft>
                <a:spcPts val="0"/>
              </a:spcAft>
              <a:buClr>
                <a:schemeClr val="dk1"/>
              </a:buClr>
              <a:buSzPts val="1400"/>
              <a:buChar char="■"/>
              <a:defRPr/>
            </a:lvl6pPr>
            <a:lvl7pPr marL="3200400" lvl="6" indent="-317500" algn="l">
              <a:lnSpc>
                <a:spcPct val="90000"/>
              </a:lnSpc>
              <a:spcBef>
                <a:spcPts val="2133"/>
              </a:spcBef>
              <a:spcAft>
                <a:spcPts val="0"/>
              </a:spcAft>
              <a:buClr>
                <a:schemeClr val="dk1"/>
              </a:buClr>
              <a:buSzPts val="1400"/>
              <a:buChar char="●"/>
              <a:defRPr/>
            </a:lvl7pPr>
            <a:lvl8pPr marL="3657600" lvl="7" indent="-317500" algn="l">
              <a:lnSpc>
                <a:spcPct val="90000"/>
              </a:lnSpc>
              <a:spcBef>
                <a:spcPts val="2133"/>
              </a:spcBef>
              <a:spcAft>
                <a:spcPts val="0"/>
              </a:spcAft>
              <a:buClr>
                <a:schemeClr val="dk1"/>
              </a:buClr>
              <a:buSzPts val="1400"/>
              <a:buChar char="○"/>
              <a:defRPr/>
            </a:lvl8pPr>
            <a:lvl9pPr marL="4114800" lvl="8" indent="-317500" algn="l">
              <a:lnSpc>
                <a:spcPct val="90000"/>
              </a:lnSpc>
              <a:spcBef>
                <a:spcPts val="2133"/>
              </a:spcBef>
              <a:spcAft>
                <a:spcPts val="2133"/>
              </a:spcAft>
              <a:buClr>
                <a:schemeClr val="dk1"/>
              </a:buClr>
              <a:buSzPts val="1400"/>
              <a:buChar char="■"/>
              <a:defRPr/>
            </a:lvl9pPr>
          </a:lstStyle>
          <a:p>
            <a:endParaRPr/>
          </a:p>
        </p:txBody>
      </p:sp>
      <p:sp>
        <p:nvSpPr>
          <p:cNvPr id="117" name="Google Shape;117;p4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chemeClr val="dk2"/>
              </a:buClr>
              <a:buSzPts val="1200"/>
              <a:buFont typeface="Calibri"/>
              <a:buNone/>
              <a:defRPr sz="1200">
                <a:solidFill>
                  <a:schemeClr val="dk2"/>
                </a:solidFill>
                <a:latin typeface="Calibri"/>
                <a:ea typeface="Calibri"/>
                <a:cs typeface="Calibri"/>
                <a:sym typeface="Calibri"/>
              </a:defRPr>
            </a:lvl1pPr>
            <a:lvl2pPr marL="0" lvl="1" indent="0" algn="r">
              <a:buClr>
                <a:schemeClr val="dk2"/>
              </a:buClr>
              <a:buSzPts val="1200"/>
              <a:buFont typeface="Calibri"/>
              <a:buNone/>
              <a:defRPr sz="1200">
                <a:solidFill>
                  <a:schemeClr val="dk2"/>
                </a:solidFill>
                <a:latin typeface="Calibri"/>
                <a:ea typeface="Calibri"/>
                <a:cs typeface="Calibri"/>
                <a:sym typeface="Calibri"/>
              </a:defRPr>
            </a:lvl2pPr>
            <a:lvl3pPr marL="0" lvl="2" indent="0" algn="r">
              <a:buClr>
                <a:schemeClr val="dk2"/>
              </a:buClr>
              <a:buSzPts val="1200"/>
              <a:buFont typeface="Calibri"/>
              <a:buNone/>
              <a:defRPr sz="1200">
                <a:solidFill>
                  <a:schemeClr val="dk2"/>
                </a:solidFill>
                <a:latin typeface="Calibri"/>
                <a:ea typeface="Calibri"/>
                <a:cs typeface="Calibri"/>
                <a:sym typeface="Calibri"/>
              </a:defRPr>
            </a:lvl3pPr>
            <a:lvl4pPr marL="0" lvl="3" indent="0" algn="r">
              <a:buClr>
                <a:schemeClr val="dk2"/>
              </a:buClr>
              <a:buSzPts val="1200"/>
              <a:buFont typeface="Calibri"/>
              <a:buNone/>
              <a:defRPr sz="1200">
                <a:solidFill>
                  <a:schemeClr val="dk2"/>
                </a:solidFill>
                <a:latin typeface="Calibri"/>
                <a:ea typeface="Calibri"/>
                <a:cs typeface="Calibri"/>
                <a:sym typeface="Calibri"/>
              </a:defRPr>
            </a:lvl4pPr>
            <a:lvl5pPr marL="0" lvl="4" indent="0" algn="r">
              <a:buClr>
                <a:schemeClr val="dk2"/>
              </a:buClr>
              <a:buSzPts val="1200"/>
              <a:buFont typeface="Calibri"/>
              <a:buNone/>
              <a:defRPr sz="1200">
                <a:solidFill>
                  <a:schemeClr val="dk2"/>
                </a:solidFill>
                <a:latin typeface="Calibri"/>
                <a:ea typeface="Calibri"/>
                <a:cs typeface="Calibri"/>
                <a:sym typeface="Calibri"/>
              </a:defRPr>
            </a:lvl5pPr>
            <a:lvl6pPr marL="0" lvl="5" indent="0" algn="r">
              <a:buClr>
                <a:schemeClr val="dk2"/>
              </a:buClr>
              <a:buSzPts val="1200"/>
              <a:buFont typeface="Calibri"/>
              <a:buNone/>
              <a:defRPr sz="1200">
                <a:solidFill>
                  <a:schemeClr val="dk2"/>
                </a:solidFill>
                <a:latin typeface="Calibri"/>
                <a:ea typeface="Calibri"/>
                <a:cs typeface="Calibri"/>
                <a:sym typeface="Calibri"/>
              </a:defRPr>
            </a:lvl6pPr>
            <a:lvl7pPr marL="0" lvl="6" indent="0" algn="r">
              <a:buClr>
                <a:schemeClr val="dk2"/>
              </a:buClr>
              <a:buSzPts val="1200"/>
              <a:buFont typeface="Calibri"/>
              <a:buNone/>
              <a:defRPr sz="1200">
                <a:solidFill>
                  <a:schemeClr val="dk2"/>
                </a:solidFill>
                <a:latin typeface="Calibri"/>
                <a:ea typeface="Calibri"/>
                <a:cs typeface="Calibri"/>
                <a:sym typeface="Calibri"/>
              </a:defRPr>
            </a:lvl7pPr>
            <a:lvl8pPr marL="0" lvl="7" indent="0" algn="r">
              <a:buClr>
                <a:schemeClr val="dk2"/>
              </a:buClr>
              <a:buSzPts val="1200"/>
              <a:buFont typeface="Calibri"/>
              <a:buNone/>
              <a:defRPr sz="1200">
                <a:solidFill>
                  <a:schemeClr val="dk2"/>
                </a:solidFill>
                <a:latin typeface="Calibri"/>
                <a:ea typeface="Calibri"/>
                <a:cs typeface="Calibri"/>
                <a:sym typeface="Calibri"/>
              </a:defRPr>
            </a:lvl8pPr>
            <a:lvl9pPr marL="0" lvl="8" indent="0" algn="r">
              <a:buClr>
                <a:schemeClr val="dk2"/>
              </a:buClr>
              <a:buSzPts val="1200"/>
              <a:buFont typeface="Calibri"/>
              <a:buNone/>
              <a:defRPr sz="12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dk2"/>
        </a:solidFill>
        <a:effectLst/>
      </p:bgPr>
    </p:bg>
    <p:spTree>
      <p:nvGrpSpPr>
        <p:cNvPr id="1" name="Shape 124"/>
        <p:cNvGrpSpPr/>
        <p:nvPr/>
      </p:nvGrpSpPr>
      <p:grpSpPr>
        <a:xfrm>
          <a:off x="0" y="0"/>
          <a:ext cx="0" cy="0"/>
          <a:chOff x="0" y="0"/>
          <a:chExt cx="0" cy="0"/>
        </a:xfrm>
      </p:grpSpPr>
      <p:sp>
        <p:nvSpPr>
          <p:cNvPr id="125" name="Google Shape;125;p32"/>
          <p:cNvSpPr txBox="1">
            <a:spLocks noGrp="1"/>
          </p:cNvSpPr>
          <p:nvPr>
            <p:ph type="title"/>
          </p:nvPr>
        </p:nvSpPr>
        <p:spPr>
          <a:xfrm>
            <a:off x="838200" y="5181600"/>
            <a:ext cx="10515600" cy="103380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2"/>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
        <p:cNvGrpSpPr/>
        <p:nvPr/>
      </p:nvGrpSpPr>
      <p:grpSpPr>
        <a:xfrm>
          <a:off x="0" y="0"/>
          <a:ext cx="0" cy="0"/>
          <a:chOff x="0" y="0"/>
          <a:chExt cx="0" cy="0"/>
        </a:xfrm>
      </p:grpSpPr>
      <p:sp>
        <p:nvSpPr>
          <p:cNvPr id="28" name="Google Shape;28;p28"/>
          <p:cNvSpPr/>
          <p:nvPr/>
        </p:nvSpPr>
        <p:spPr>
          <a:xfrm>
            <a:off x="0" y="0"/>
            <a:ext cx="49784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29;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1" name="Google Shape;31;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2" name="Google Shape;3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2400"/>
              <a:buNone/>
              <a:defRPr sz="2400" b="1">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2400"/>
              <a:buNone/>
              <a:defRPr sz="2400" b="1">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44"/>
        <p:cNvGrpSpPr/>
        <p:nvPr/>
      </p:nvGrpSpPr>
      <p:grpSpPr>
        <a:xfrm>
          <a:off x="0" y="0"/>
          <a:ext cx="0" cy="0"/>
          <a:chOff x="0" y="0"/>
          <a:chExt cx="0" cy="0"/>
        </a:xfrm>
      </p:grpSpPr>
      <p:sp>
        <p:nvSpPr>
          <p:cNvPr id="45" name="Google Shape;45;p33"/>
          <p:cNvSpPr/>
          <p:nvPr/>
        </p:nvSpPr>
        <p:spPr>
          <a:xfrm>
            <a:off x="0" y="0"/>
            <a:ext cx="12192000" cy="169068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dk2"/>
        </a:solidFill>
        <a:effectLst/>
      </p:bgPr>
    </p:bg>
    <p:spTree>
      <p:nvGrpSpPr>
        <p:cNvPr id="1" name="Shape 52"/>
        <p:cNvGrpSpPr/>
        <p:nvPr/>
      </p:nvGrpSpPr>
      <p:grpSpPr>
        <a:xfrm>
          <a:off x="0" y="0"/>
          <a:ext cx="0" cy="0"/>
          <a:chOff x="0" y="0"/>
          <a:chExt cx="0" cy="0"/>
        </a:xfrm>
      </p:grpSpPr>
      <p:sp>
        <p:nvSpPr>
          <p:cNvPr id="53" name="Google Shape;5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81000" algn="l">
              <a:lnSpc>
                <a:spcPct val="90000"/>
              </a:lnSpc>
              <a:spcBef>
                <a:spcPts val="500"/>
              </a:spcBef>
              <a:spcAft>
                <a:spcPts val="0"/>
              </a:spcAft>
              <a:buClr>
                <a:schemeClr val="lt1"/>
              </a:buClr>
              <a:buSzPts val="2400"/>
              <a:buChar char="•"/>
              <a:defRPr>
                <a:solidFill>
                  <a:schemeClr val="lt1"/>
                </a:solidFill>
              </a:defRPr>
            </a:lvl3pPr>
            <a:lvl4pPr marL="1828800" lvl="3" indent="-381000" algn="l">
              <a:lnSpc>
                <a:spcPct val="90000"/>
              </a:lnSpc>
              <a:spcBef>
                <a:spcPts val="500"/>
              </a:spcBef>
              <a:spcAft>
                <a:spcPts val="0"/>
              </a:spcAft>
              <a:buClr>
                <a:schemeClr val="lt1"/>
              </a:buClr>
              <a:buSzPts val="2400"/>
              <a:buChar char="•"/>
              <a:defRPr>
                <a:solidFill>
                  <a:schemeClr val="lt1"/>
                </a:solidFill>
              </a:defRPr>
            </a:lvl4pPr>
            <a:lvl5pPr marL="2286000" lvl="4" indent="-381000" algn="l">
              <a:lnSpc>
                <a:spcPct val="90000"/>
              </a:lnSpc>
              <a:spcBef>
                <a:spcPts val="500"/>
              </a:spcBef>
              <a:spcAft>
                <a:spcPts val="0"/>
              </a:spcAft>
              <a:buClr>
                <a:schemeClr val="lt1"/>
              </a:buClr>
              <a:buSzPts val="2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62"/>
        <p:cNvGrpSpPr/>
        <p:nvPr/>
      </p:nvGrpSpPr>
      <p:grpSpPr>
        <a:xfrm>
          <a:off x="0" y="0"/>
          <a:ext cx="0" cy="0"/>
          <a:chOff x="0" y="0"/>
          <a:chExt cx="0" cy="0"/>
        </a:xfrm>
      </p:grpSpPr>
      <p:sp>
        <p:nvSpPr>
          <p:cNvPr id="63" name="Google Shape;63;p36"/>
          <p:cNvSpPr/>
          <p:nvPr/>
        </p:nvSpPr>
        <p:spPr>
          <a:xfrm>
            <a:off x="7213600" y="0"/>
            <a:ext cx="49784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36"/>
          <p:cNvSpPr txBox="1">
            <a:spLocks noGrp="1"/>
          </p:cNvSpPr>
          <p:nvPr>
            <p:ph type="title"/>
          </p:nvPr>
        </p:nvSpPr>
        <p:spPr>
          <a:xfrm>
            <a:off x="7419975" y="495299"/>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6"/>
          <p:cNvSpPr txBox="1">
            <a:spLocks noGrp="1"/>
          </p:cNvSpPr>
          <p:nvPr>
            <p:ph type="body" idx="1"/>
          </p:nvPr>
        </p:nvSpPr>
        <p:spPr>
          <a:xfrm>
            <a:off x="838200" y="1057275"/>
            <a:ext cx="617220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36"/>
          <p:cNvSpPr txBox="1">
            <a:spLocks noGrp="1"/>
          </p:cNvSpPr>
          <p:nvPr>
            <p:ph type="body" idx="2"/>
          </p:nvPr>
        </p:nvSpPr>
        <p:spPr>
          <a:xfrm>
            <a:off x="7419975" y="2119312"/>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70"/>
        <p:cNvGrpSpPr/>
        <p:nvPr/>
      </p:nvGrpSpPr>
      <p:grpSpPr>
        <a:xfrm>
          <a:off x="0" y="0"/>
          <a:ext cx="0" cy="0"/>
          <a:chOff x="0" y="0"/>
          <a:chExt cx="0" cy="0"/>
        </a:xfrm>
      </p:grpSpPr>
      <p:sp>
        <p:nvSpPr>
          <p:cNvPr id="71" name="Google Shape;71;p37"/>
          <p:cNvSpPr/>
          <p:nvPr/>
        </p:nvSpPr>
        <p:spPr>
          <a:xfrm>
            <a:off x="0" y="0"/>
            <a:ext cx="12192000" cy="169068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7"/>
          <p:cNvSpPr txBox="1">
            <a:spLocks noGrp="1"/>
          </p:cNvSpPr>
          <p:nvPr>
            <p:ph type="body" idx="1"/>
          </p:nvPr>
        </p:nvSpPr>
        <p:spPr>
          <a:xfrm>
            <a:off x="838200" y="1825625"/>
            <a:ext cx="10515600" cy="44010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4400"/>
              <a:buFont typeface="Calibri"/>
              <a:buNone/>
              <a:defRPr sz="44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Calibri"/>
                <a:ea typeface="Calibri"/>
                <a:cs typeface="Calibri"/>
                <a:sym typeface="Calibri"/>
              </a:defRPr>
            </a:lvl1pPr>
            <a:lvl2pPr marL="0" marR="0" lvl="1" indent="0" algn="r" rtl="0">
              <a:spcBef>
                <a:spcPts val="0"/>
              </a:spcBef>
              <a:buNone/>
              <a:defRPr sz="1200" b="0" i="0" u="none" strike="noStrike" cap="none">
                <a:solidFill>
                  <a:schemeClr val="dk2"/>
                </a:solidFill>
                <a:latin typeface="Calibri"/>
                <a:ea typeface="Calibri"/>
                <a:cs typeface="Calibri"/>
                <a:sym typeface="Calibri"/>
              </a:defRPr>
            </a:lvl2pPr>
            <a:lvl3pPr marL="0" marR="0" lvl="2" indent="0" algn="r" rtl="0">
              <a:spcBef>
                <a:spcPts val="0"/>
              </a:spcBef>
              <a:buNone/>
              <a:defRPr sz="1200" b="0" i="0" u="none" strike="noStrike" cap="none">
                <a:solidFill>
                  <a:schemeClr val="dk2"/>
                </a:solidFill>
                <a:latin typeface="Calibri"/>
                <a:ea typeface="Calibri"/>
                <a:cs typeface="Calibri"/>
                <a:sym typeface="Calibri"/>
              </a:defRPr>
            </a:lvl3pPr>
            <a:lvl4pPr marL="0" marR="0" lvl="3" indent="0" algn="r" rtl="0">
              <a:spcBef>
                <a:spcPts val="0"/>
              </a:spcBef>
              <a:buNone/>
              <a:defRPr sz="1200" b="0" i="0" u="none" strike="noStrike" cap="none">
                <a:solidFill>
                  <a:schemeClr val="dk2"/>
                </a:solidFill>
                <a:latin typeface="Calibri"/>
                <a:ea typeface="Calibri"/>
                <a:cs typeface="Calibri"/>
                <a:sym typeface="Calibri"/>
              </a:defRPr>
            </a:lvl4pPr>
            <a:lvl5pPr marL="0" marR="0" lvl="4" indent="0" algn="r" rtl="0">
              <a:spcBef>
                <a:spcPts val="0"/>
              </a:spcBef>
              <a:buNone/>
              <a:defRPr sz="1200" b="0" i="0" u="none" strike="noStrike" cap="none">
                <a:solidFill>
                  <a:schemeClr val="dk2"/>
                </a:solidFill>
                <a:latin typeface="Calibri"/>
                <a:ea typeface="Calibri"/>
                <a:cs typeface="Calibri"/>
                <a:sym typeface="Calibri"/>
              </a:defRPr>
            </a:lvl5pPr>
            <a:lvl6pPr marL="0" marR="0" lvl="5" indent="0" algn="r" rtl="0">
              <a:spcBef>
                <a:spcPts val="0"/>
              </a:spcBef>
              <a:buNone/>
              <a:defRPr sz="1200" b="0" i="0" u="none" strike="noStrike" cap="none">
                <a:solidFill>
                  <a:schemeClr val="dk2"/>
                </a:solidFill>
                <a:latin typeface="Calibri"/>
                <a:ea typeface="Calibri"/>
                <a:cs typeface="Calibri"/>
                <a:sym typeface="Calibri"/>
              </a:defRPr>
            </a:lvl6pPr>
            <a:lvl7pPr marL="0" marR="0" lvl="6" indent="0" algn="r" rtl="0">
              <a:spcBef>
                <a:spcPts val="0"/>
              </a:spcBef>
              <a:buNone/>
              <a:defRPr sz="1200" b="0" i="0" u="none" strike="noStrike" cap="none">
                <a:solidFill>
                  <a:schemeClr val="dk2"/>
                </a:solidFill>
                <a:latin typeface="Calibri"/>
                <a:ea typeface="Calibri"/>
                <a:cs typeface="Calibri"/>
                <a:sym typeface="Calibri"/>
              </a:defRPr>
            </a:lvl7pPr>
            <a:lvl8pPr marL="0" marR="0" lvl="7" indent="0" algn="r" rtl="0">
              <a:spcBef>
                <a:spcPts val="0"/>
              </a:spcBef>
              <a:buNone/>
              <a:defRPr sz="1200" b="0" i="0" u="none" strike="noStrike" cap="none">
                <a:solidFill>
                  <a:schemeClr val="dk2"/>
                </a:solidFill>
                <a:latin typeface="Calibri"/>
                <a:ea typeface="Calibri"/>
                <a:cs typeface="Calibri"/>
                <a:sym typeface="Calibri"/>
              </a:defRPr>
            </a:lvl8pPr>
            <a:lvl9pPr marL="0" marR="0" lvl="8" indent="0" algn="r" rtl="0">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8"/>
        <p:cNvGrpSpPr/>
        <p:nvPr/>
      </p:nvGrpSpPr>
      <p:grpSpPr>
        <a:xfrm>
          <a:off x="0" y="0"/>
          <a:ext cx="0" cy="0"/>
          <a:chOff x="0" y="0"/>
          <a:chExt cx="0" cy="0"/>
        </a:xfrm>
      </p:grpSpPr>
      <p:sp>
        <p:nvSpPr>
          <p:cNvPr id="119" name="Google Shape;11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2"/>
              </a:buClr>
              <a:buSzPts val="4400"/>
              <a:buFont typeface="Calibri"/>
              <a:buNone/>
              <a:defRPr sz="4400" b="0" i="0" u="none" strike="noStrike" cap="non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0" name="Google Shape;120;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1" name="Google Shape;12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22" name="Google Shape;12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23" name="Google Shape;12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2"/>
                </a:solidFill>
                <a:latin typeface="Calibri"/>
                <a:ea typeface="Calibri"/>
                <a:cs typeface="Calibri"/>
                <a:sym typeface="Calibri"/>
              </a:defRPr>
            </a:lvl1pPr>
            <a:lvl2pPr marL="0" marR="0" lvl="1" indent="0" algn="r" rtl="0">
              <a:spcBef>
                <a:spcPts val="0"/>
              </a:spcBef>
              <a:buNone/>
              <a:defRPr sz="1200" b="0" u="none">
                <a:solidFill>
                  <a:schemeClr val="lt2"/>
                </a:solidFill>
                <a:latin typeface="Calibri"/>
                <a:ea typeface="Calibri"/>
                <a:cs typeface="Calibri"/>
                <a:sym typeface="Calibri"/>
              </a:defRPr>
            </a:lvl2pPr>
            <a:lvl3pPr marL="0" marR="0" lvl="2" indent="0" algn="r" rtl="0">
              <a:spcBef>
                <a:spcPts val="0"/>
              </a:spcBef>
              <a:buNone/>
              <a:defRPr sz="1200" b="0" u="none">
                <a:solidFill>
                  <a:schemeClr val="lt2"/>
                </a:solidFill>
                <a:latin typeface="Calibri"/>
                <a:ea typeface="Calibri"/>
                <a:cs typeface="Calibri"/>
                <a:sym typeface="Calibri"/>
              </a:defRPr>
            </a:lvl3pPr>
            <a:lvl4pPr marL="0" marR="0" lvl="3" indent="0" algn="r" rtl="0">
              <a:spcBef>
                <a:spcPts val="0"/>
              </a:spcBef>
              <a:buNone/>
              <a:defRPr sz="1200" b="0" u="none">
                <a:solidFill>
                  <a:schemeClr val="lt2"/>
                </a:solidFill>
                <a:latin typeface="Calibri"/>
                <a:ea typeface="Calibri"/>
                <a:cs typeface="Calibri"/>
                <a:sym typeface="Calibri"/>
              </a:defRPr>
            </a:lvl4pPr>
            <a:lvl5pPr marL="0" marR="0" lvl="4" indent="0" algn="r" rtl="0">
              <a:spcBef>
                <a:spcPts val="0"/>
              </a:spcBef>
              <a:buNone/>
              <a:defRPr sz="1200" b="0" u="none">
                <a:solidFill>
                  <a:schemeClr val="lt2"/>
                </a:solidFill>
                <a:latin typeface="Calibri"/>
                <a:ea typeface="Calibri"/>
                <a:cs typeface="Calibri"/>
                <a:sym typeface="Calibri"/>
              </a:defRPr>
            </a:lvl5pPr>
            <a:lvl6pPr marL="0" marR="0" lvl="5" indent="0" algn="r" rtl="0">
              <a:spcBef>
                <a:spcPts val="0"/>
              </a:spcBef>
              <a:buNone/>
              <a:defRPr sz="1200" b="0" u="none">
                <a:solidFill>
                  <a:schemeClr val="lt2"/>
                </a:solidFill>
                <a:latin typeface="Calibri"/>
                <a:ea typeface="Calibri"/>
                <a:cs typeface="Calibri"/>
                <a:sym typeface="Calibri"/>
              </a:defRPr>
            </a:lvl6pPr>
            <a:lvl7pPr marL="0" marR="0" lvl="6" indent="0" algn="r" rtl="0">
              <a:spcBef>
                <a:spcPts val="0"/>
              </a:spcBef>
              <a:buNone/>
              <a:defRPr sz="1200" b="0" u="none">
                <a:solidFill>
                  <a:schemeClr val="lt2"/>
                </a:solidFill>
                <a:latin typeface="Calibri"/>
                <a:ea typeface="Calibri"/>
                <a:cs typeface="Calibri"/>
                <a:sym typeface="Calibri"/>
              </a:defRPr>
            </a:lvl7pPr>
            <a:lvl8pPr marL="0" marR="0" lvl="7" indent="0" algn="r" rtl="0">
              <a:spcBef>
                <a:spcPts val="0"/>
              </a:spcBef>
              <a:buNone/>
              <a:defRPr sz="1200" b="0" u="none">
                <a:solidFill>
                  <a:schemeClr val="lt2"/>
                </a:solidFill>
                <a:latin typeface="Calibri"/>
                <a:ea typeface="Calibri"/>
                <a:cs typeface="Calibri"/>
                <a:sym typeface="Calibri"/>
              </a:defRPr>
            </a:lvl8pPr>
            <a:lvl9pPr marL="0" marR="0" lvl="8" indent="0" algn="r" rtl="0">
              <a:spcBef>
                <a:spcPts val="0"/>
              </a:spcBef>
              <a:buNone/>
              <a:defRPr sz="1200" b="0" u="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hyperlink" Target="https://www.maccweb.org/page/ElecResLibrary" TargetMode="External"/><Relationship Id="rId13" Type="http://schemas.openxmlformats.org/officeDocument/2006/relationships/hyperlink" Target="http://www.uri.edu/nemo/" TargetMode="External"/><Relationship Id="rId3" Type="http://schemas.openxmlformats.org/officeDocument/2006/relationships/hyperlink" Target="https://www.massaudubon.org/our-conservation-work/policy-advocacy/local-climate-resilient-communities/land-use-rules" TargetMode="External"/><Relationship Id="rId7" Type="http://schemas.openxmlformats.org/officeDocument/2006/relationships/hyperlink" Target="https://masscptc.org/" TargetMode="External"/><Relationship Id="rId12" Type="http://schemas.openxmlformats.org/officeDocument/2006/relationships/hyperlink" Target="http://www.unh.edu/unhsc/" TargetMode="External"/><Relationship Id="rId17" Type="http://schemas.openxmlformats.org/officeDocument/2006/relationships/hyperlink" Target="https://docs.wixstatic.com/ugd/914645_b42c75a0b5b3400882249aa62e28fbb0.pdf" TargetMode="External"/><Relationship Id="rId2" Type="http://schemas.openxmlformats.org/officeDocument/2006/relationships/notesSlide" Target="../notesSlides/notesSlide25.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hyperlink" Target="https://www.mapc.org/resource-library/climate-resilient-land-use-strategies/" TargetMode="External"/><Relationship Id="rId11" Type="http://schemas.openxmlformats.org/officeDocument/2006/relationships/hyperlink" Target="http://www.mass.gov/municipal-law-review" TargetMode="External"/><Relationship Id="rId5" Type="http://schemas.openxmlformats.org/officeDocument/2006/relationships/hyperlink" Target="http://www.mass.gov/smart-growth-smart-energy-toolkit-information-and-resources" TargetMode="External"/><Relationship Id="rId15" Type="http://schemas.openxmlformats.org/officeDocument/2006/relationships/hyperlink" Target="http://www.snepnetwork.org/" TargetMode="External"/><Relationship Id="rId10" Type="http://schemas.openxmlformats.org/officeDocument/2006/relationships/hyperlink" Target="https://www.mass.gov/service-details/mvp-action-grant" TargetMode="External"/><Relationship Id="rId4" Type="http://schemas.openxmlformats.org/officeDocument/2006/relationships/hyperlink" Target="http://www.massaudubon.org/valueofnature" TargetMode="External"/><Relationship Id="rId9" Type="http://schemas.openxmlformats.org/officeDocument/2006/relationships/hyperlink" Target="http://www.mass.gov/service-details/planning-assistance-grants" TargetMode="External"/><Relationship Id="rId14" Type="http://schemas.openxmlformats.org/officeDocument/2006/relationships/hyperlink" Target="http://www.greeninfrastructureri.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7" name="Picture 6">
            <a:extLst>
              <a:ext uri="{FF2B5EF4-FFF2-40B4-BE49-F238E27FC236}">
                <a16:creationId xmlns:a16="http://schemas.microsoft.com/office/drawing/2014/main" id="{DEFF766C-EA64-490F-AA38-51231796131C}"/>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5" name="Picture 4">
            <a:extLst>
              <a:ext uri="{FF2B5EF4-FFF2-40B4-BE49-F238E27FC236}">
                <a16:creationId xmlns:a16="http://schemas.microsoft.com/office/drawing/2014/main" id="{DA8472A5-8FA9-43AA-84C6-7135E767DD5B}"/>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5" name="Picture 4">
            <a:extLst>
              <a:ext uri="{FF2B5EF4-FFF2-40B4-BE49-F238E27FC236}">
                <a16:creationId xmlns:a16="http://schemas.microsoft.com/office/drawing/2014/main" id="{6C07F269-C875-4BED-BDB1-F48BD8555179}"/>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3" name="Picture 2">
            <a:extLst>
              <a:ext uri="{FF2B5EF4-FFF2-40B4-BE49-F238E27FC236}">
                <a16:creationId xmlns:a16="http://schemas.microsoft.com/office/drawing/2014/main" id="{5DDC3436-C0D3-4F53-BDCE-5FC94679DDE6}"/>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5" name="Picture 4">
            <a:extLst>
              <a:ext uri="{FF2B5EF4-FFF2-40B4-BE49-F238E27FC236}">
                <a16:creationId xmlns:a16="http://schemas.microsoft.com/office/drawing/2014/main" id="{18A1087B-1FA4-45A8-AB45-2DA8F58FB970}"/>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9" name="Picture 8">
            <a:extLst>
              <a:ext uri="{FF2B5EF4-FFF2-40B4-BE49-F238E27FC236}">
                <a16:creationId xmlns:a16="http://schemas.microsoft.com/office/drawing/2014/main" id="{F65437F1-5C73-4BE1-B2B5-EF50E34868C2}"/>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7" name="Picture 6">
            <a:extLst>
              <a:ext uri="{FF2B5EF4-FFF2-40B4-BE49-F238E27FC236}">
                <a16:creationId xmlns:a16="http://schemas.microsoft.com/office/drawing/2014/main" id="{7112984E-752C-4ACC-81EE-A92DFE43B369}"/>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 name="Picture 2">
            <a:extLst>
              <a:ext uri="{FF2B5EF4-FFF2-40B4-BE49-F238E27FC236}">
                <a16:creationId xmlns:a16="http://schemas.microsoft.com/office/drawing/2014/main" id="{55AC4AEE-1AF9-4911-BB73-3BB761813697}"/>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9" name="Picture 8">
            <a:extLst>
              <a:ext uri="{FF2B5EF4-FFF2-40B4-BE49-F238E27FC236}">
                <a16:creationId xmlns:a16="http://schemas.microsoft.com/office/drawing/2014/main" id="{904E868E-A380-4748-901F-FFB14BC56824}"/>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7" name="Picture 6">
            <a:extLst>
              <a:ext uri="{FF2B5EF4-FFF2-40B4-BE49-F238E27FC236}">
                <a16:creationId xmlns:a16="http://schemas.microsoft.com/office/drawing/2014/main" id="{B27E6758-ED5D-41F1-BACC-C9C19E570852}"/>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9" name="Picture 8">
            <a:extLst>
              <a:ext uri="{FF2B5EF4-FFF2-40B4-BE49-F238E27FC236}">
                <a16:creationId xmlns:a16="http://schemas.microsoft.com/office/drawing/2014/main" id="{75D94814-1D2B-43B7-B5D6-80D78C9546F8}"/>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5" name="Picture 4">
            <a:extLst>
              <a:ext uri="{FF2B5EF4-FFF2-40B4-BE49-F238E27FC236}">
                <a16:creationId xmlns:a16="http://schemas.microsoft.com/office/drawing/2014/main" id="{49B32705-2313-4C73-A2B0-B443D11CF65E}"/>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5" name="Picture 4">
            <a:extLst>
              <a:ext uri="{FF2B5EF4-FFF2-40B4-BE49-F238E27FC236}">
                <a16:creationId xmlns:a16="http://schemas.microsoft.com/office/drawing/2014/main" id="{3B5F7396-D553-4D69-B80A-2C431F8F190D}"/>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16" name="Picture 15">
            <a:extLst>
              <a:ext uri="{FF2B5EF4-FFF2-40B4-BE49-F238E27FC236}">
                <a16:creationId xmlns:a16="http://schemas.microsoft.com/office/drawing/2014/main" id="{401D9184-4933-43C9-82D5-345660D3F005}"/>
              </a:ext>
            </a:extLst>
          </p:cNvPr>
          <p:cNvPicPr>
            <a:picLocks noChangeAspect="1"/>
          </p:cNvPicPr>
          <p:nvPr/>
        </p:nvPicPr>
        <p:blipFill>
          <a:blip r:embed="rId3"/>
          <a:stretch>
            <a:fillRect/>
          </a:stretch>
        </p:blipFill>
        <p:spPr>
          <a:xfrm>
            <a:off x="-21464" y="0"/>
            <a:ext cx="12234930"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5" name="Picture 4">
            <a:extLst>
              <a:ext uri="{FF2B5EF4-FFF2-40B4-BE49-F238E27FC236}">
                <a16:creationId xmlns:a16="http://schemas.microsoft.com/office/drawing/2014/main" id="{1DEE93A1-8413-479C-8A35-CC7570F0EF48}"/>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 name="Picture 2">
            <a:extLst>
              <a:ext uri="{FF2B5EF4-FFF2-40B4-BE49-F238E27FC236}">
                <a16:creationId xmlns:a16="http://schemas.microsoft.com/office/drawing/2014/main" id="{44D9D2C6-DA37-4C45-BCA8-8F417BD5353B}"/>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7"/>
        <p:cNvGrpSpPr/>
        <p:nvPr/>
      </p:nvGrpSpPr>
      <p:grpSpPr>
        <a:xfrm>
          <a:off x="0" y="0"/>
          <a:ext cx="0" cy="0"/>
          <a:chOff x="0" y="0"/>
          <a:chExt cx="0" cy="0"/>
        </a:xfrm>
      </p:grpSpPr>
      <p:pic>
        <p:nvPicPr>
          <p:cNvPr id="7" name="Picture 6">
            <a:extLst>
              <a:ext uri="{FF2B5EF4-FFF2-40B4-BE49-F238E27FC236}">
                <a16:creationId xmlns:a16="http://schemas.microsoft.com/office/drawing/2014/main" id="{57BE4A0D-34E0-43CD-8CF0-AECC5E202EA0}"/>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 name="Google Shape;433;g18096e71cc9_1_0">
            <a:extLst>
              <a:ext uri="{FF2B5EF4-FFF2-40B4-BE49-F238E27FC236}">
                <a16:creationId xmlns:a16="http://schemas.microsoft.com/office/drawing/2014/main" id="{D2460EB6-38D1-46E7-8FAB-FDB21A125D04}"/>
              </a:ext>
            </a:extLst>
          </p:cNvPr>
          <p:cNvSpPr txBox="1">
            <a:spLocks noGrp="1"/>
          </p:cNvSpPr>
          <p:nvPr>
            <p:ph type="title"/>
          </p:nvPr>
        </p:nvSpPr>
        <p:spPr>
          <a:xfrm>
            <a:off x="8738074" y="339713"/>
            <a:ext cx="3255900" cy="71957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5400" b="1" dirty="0"/>
              <a:t>Resources</a:t>
            </a:r>
            <a:endParaRPr sz="5400" dirty="0"/>
          </a:p>
        </p:txBody>
      </p:sp>
      <p:sp>
        <p:nvSpPr>
          <p:cNvPr id="5" name="Google Shape;434;g18096e71cc9_1_0">
            <a:extLst>
              <a:ext uri="{FF2B5EF4-FFF2-40B4-BE49-F238E27FC236}">
                <a16:creationId xmlns:a16="http://schemas.microsoft.com/office/drawing/2014/main" id="{07D4438C-F4DD-4975-AFBF-27E547D9A6E4}"/>
              </a:ext>
            </a:extLst>
          </p:cNvPr>
          <p:cNvSpPr txBox="1">
            <a:spLocks noGrp="1"/>
          </p:cNvSpPr>
          <p:nvPr>
            <p:ph type="body" idx="1"/>
          </p:nvPr>
        </p:nvSpPr>
        <p:spPr>
          <a:xfrm>
            <a:off x="0" y="-291001"/>
            <a:ext cx="8794800" cy="68580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SzPct val="26470"/>
              <a:buNone/>
            </a:pPr>
            <a:endParaRPr sz="8000" dirty="0"/>
          </a:p>
          <a:p>
            <a:pPr marL="228600" lvl="0" indent="0" algn="l" rtl="0">
              <a:lnSpc>
                <a:spcPct val="90000"/>
              </a:lnSpc>
              <a:spcBef>
                <a:spcPts val="0"/>
              </a:spcBef>
              <a:spcAft>
                <a:spcPts val="0"/>
              </a:spcAft>
              <a:buSzPct val="26470"/>
              <a:buNone/>
            </a:pPr>
            <a:endParaRPr sz="8000" dirty="0"/>
          </a:p>
          <a:p>
            <a:pPr marL="457200" lvl="0" indent="-355600" algn="l" rtl="0">
              <a:lnSpc>
                <a:spcPct val="90000"/>
              </a:lnSpc>
              <a:spcBef>
                <a:spcPts val="0"/>
              </a:spcBef>
              <a:spcAft>
                <a:spcPts val="0"/>
              </a:spcAft>
              <a:buSzPct val="100000"/>
              <a:buChar char="•"/>
            </a:pPr>
            <a:r>
              <a:rPr lang="en-US" sz="8000" dirty="0"/>
              <a:t>Mass Audubon LID fact sheets and bylaw tool: </a:t>
            </a:r>
            <a:r>
              <a:rPr lang="en-US" sz="8000" u="sng" dirty="0">
                <a:solidFill>
                  <a:schemeClr val="hlink"/>
                </a:solidFil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massaudubon.org/</a:t>
            </a:r>
            <a:r>
              <a:rPr lang="en-US" sz="8000" u="sng" dirty="0" err="1">
                <a:solidFill>
                  <a:schemeClr val="hlink"/>
                </a:solidFil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lidcost</a:t>
            </a:r>
            <a:endParaRPr sz="8000" dirty="0"/>
          </a:p>
          <a:p>
            <a:pPr marL="0" lvl="0" indent="0" algn="l" rtl="0">
              <a:lnSpc>
                <a:spcPct val="90000"/>
              </a:lnSpc>
              <a:spcBef>
                <a:spcPts val="0"/>
              </a:spcBef>
              <a:spcAft>
                <a:spcPts val="0"/>
              </a:spcAft>
              <a:buNone/>
            </a:pPr>
            <a:endParaRPr sz="8000" dirty="0"/>
          </a:p>
          <a:p>
            <a:pPr marL="457200" lvl="0" indent="-355600" algn="l" rtl="0">
              <a:lnSpc>
                <a:spcPct val="90000"/>
              </a:lnSpc>
              <a:spcBef>
                <a:spcPts val="0"/>
              </a:spcBef>
              <a:spcAft>
                <a:spcPts val="0"/>
              </a:spcAft>
              <a:buSzPct val="100000"/>
              <a:buChar char="•"/>
            </a:pPr>
            <a:r>
              <a:rPr lang="en-US" sz="8000" dirty="0"/>
              <a:t>Mass Audubon </a:t>
            </a:r>
            <a:r>
              <a:rPr lang="en-US" sz="8000" i="1" dirty="0"/>
              <a:t>Losing Ground </a:t>
            </a:r>
            <a:r>
              <a:rPr lang="en-US" sz="8000" dirty="0"/>
              <a:t>and Value of Nature factsheets: </a:t>
            </a:r>
            <a:r>
              <a:rPr lang="en-US" sz="8000" u="sng" dirty="0">
                <a:solidFill>
                  <a:schemeClr val="dk2"/>
                </a:solidFill>
                <a:hlinkClick r:id="rId4">
                  <a:extLst>
                    <a:ext uri="{A12FA001-AC4F-418D-AE19-62706E023703}">
                      <ahyp:hlinkClr xmlns:ahyp="http://schemas.microsoft.com/office/drawing/2018/hyperlinkcolor" val="tx"/>
                    </a:ext>
                  </a:extLst>
                </a:hlinkClick>
              </a:rPr>
              <a:t>www.massaudubon.org/valueofnature</a:t>
            </a:r>
            <a:endParaRPr sz="8000" dirty="0"/>
          </a:p>
          <a:p>
            <a:pPr marL="228600" lvl="0" indent="0" algn="l" rtl="0">
              <a:lnSpc>
                <a:spcPct val="90000"/>
              </a:lnSpc>
              <a:spcBef>
                <a:spcPts val="0"/>
              </a:spcBef>
              <a:spcAft>
                <a:spcPts val="0"/>
              </a:spcAft>
              <a:buNone/>
            </a:pPr>
            <a:endParaRPr sz="8000" dirty="0"/>
          </a:p>
          <a:p>
            <a:pPr marL="457200" lvl="0" indent="-355600" algn="l" rtl="0">
              <a:lnSpc>
                <a:spcPct val="90000"/>
              </a:lnSpc>
              <a:spcBef>
                <a:spcPts val="0"/>
              </a:spcBef>
              <a:spcAft>
                <a:spcPts val="0"/>
              </a:spcAft>
              <a:buSzPct val="100000"/>
              <a:buChar char="•"/>
            </a:pPr>
            <a:r>
              <a:rPr lang="en-US" sz="8000" dirty="0"/>
              <a:t>EEA Smart Growth </a:t>
            </a:r>
            <a:r>
              <a:rPr lang="en-US" sz="80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Toolkit: </a:t>
            </a:r>
            <a:r>
              <a:rPr lang="en-US" sz="8000" u="sng" dirty="0">
                <a:solidFill>
                  <a:schemeClr val="hlink"/>
                </a:solidFill>
                <a:hlinkClick r:id="rId5"/>
              </a:rPr>
              <a:t>mass.gov/smart-growth-smart-energy-toolkit-information-and-resources</a:t>
            </a:r>
            <a:endParaRPr sz="8000" dirty="0"/>
          </a:p>
          <a:p>
            <a:pPr marL="457200" lvl="0" indent="-228600" algn="l" rtl="0">
              <a:lnSpc>
                <a:spcPct val="90000"/>
              </a:lnSpc>
              <a:spcBef>
                <a:spcPts val="0"/>
              </a:spcBef>
              <a:spcAft>
                <a:spcPts val="0"/>
              </a:spcAft>
              <a:buSzPct val="26470"/>
              <a:buNone/>
            </a:pPr>
            <a:endParaRPr sz="8000" dirty="0"/>
          </a:p>
          <a:p>
            <a:pPr marL="457200" lvl="0" indent="-355600" algn="l" rtl="0">
              <a:lnSpc>
                <a:spcPct val="90000"/>
              </a:lnSpc>
              <a:spcBef>
                <a:spcPts val="0"/>
              </a:spcBef>
              <a:spcAft>
                <a:spcPts val="0"/>
              </a:spcAft>
              <a:buSzPct val="100000"/>
              <a:buChar char="•"/>
            </a:pPr>
            <a:r>
              <a:rPr lang="en-US" sz="8000" dirty="0"/>
              <a:t>MAPC’s Climate Resilience: Toolkit </a:t>
            </a:r>
            <a:r>
              <a:rPr lang="en-US" sz="8000" u="sng" dirty="0">
                <a:solidFill>
                  <a:schemeClr val="hlink"/>
                </a:solidFill>
                <a:hlinkClick r:id="rId6"/>
              </a:rPr>
              <a:t>mapc.org/resource-library/climate-resilient-land-use-strategies/</a:t>
            </a:r>
            <a:endParaRPr sz="8000" dirty="0"/>
          </a:p>
          <a:p>
            <a:pPr marL="457200" lvl="0" indent="-228600" algn="l" rtl="0">
              <a:lnSpc>
                <a:spcPct val="90000"/>
              </a:lnSpc>
              <a:spcBef>
                <a:spcPts val="0"/>
              </a:spcBef>
              <a:spcAft>
                <a:spcPts val="0"/>
              </a:spcAft>
              <a:buSzPct val="26470"/>
              <a:buNone/>
            </a:pPr>
            <a:endParaRPr sz="8000" dirty="0"/>
          </a:p>
          <a:p>
            <a:pPr marL="457200" lvl="0" indent="-355600" algn="l" rtl="0">
              <a:lnSpc>
                <a:spcPct val="90000"/>
              </a:lnSpc>
              <a:spcBef>
                <a:spcPts val="0"/>
              </a:spcBef>
              <a:spcAft>
                <a:spcPts val="0"/>
              </a:spcAft>
              <a:buSzPct val="100000"/>
              <a:buChar char="•"/>
            </a:pPr>
            <a:r>
              <a:rPr lang="en-US" sz="8000" dirty="0"/>
              <a:t>Citizen Planner Training Collaborative: </a:t>
            </a:r>
            <a:r>
              <a:rPr lang="en-US" sz="8000" u="sng" dirty="0">
                <a:solidFill>
                  <a:schemeClr val="hlink"/>
                </a:solidFill>
                <a:hlinkClick r:id="rId7"/>
              </a:rPr>
              <a:t>masscptc.org/</a:t>
            </a:r>
            <a:endParaRPr sz="8000" dirty="0"/>
          </a:p>
          <a:p>
            <a:pPr marL="457200" lvl="0" indent="-228600" algn="l" rtl="0">
              <a:lnSpc>
                <a:spcPct val="90000"/>
              </a:lnSpc>
              <a:spcBef>
                <a:spcPts val="0"/>
              </a:spcBef>
              <a:spcAft>
                <a:spcPts val="0"/>
              </a:spcAft>
              <a:buSzPct val="26470"/>
              <a:buNone/>
            </a:pPr>
            <a:endParaRPr sz="8000" dirty="0"/>
          </a:p>
          <a:p>
            <a:pPr marL="457200" lvl="0" indent="-355600" algn="l" rtl="0">
              <a:lnSpc>
                <a:spcPct val="90000"/>
              </a:lnSpc>
              <a:spcBef>
                <a:spcPts val="0"/>
              </a:spcBef>
              <a:spcAft>
                <a:spcPts val="0"/>
              </a:spcAft>
              <a:buSzPct val="100000"/>
              <a:buChar char="•"/>
            </a:pPr>
            <a:r>
              <a:rPr lang="en-US" sz="8000" dirty="0"/>
              <a:t>Massachusetts Association of Conservation Commissions Electronic Resource Library: </a:t>
            </a:r>
            <a:r>
              <a:rPr lang="en-US" sz="8000" u="sng" dirty="0">
                <a:solidFill>
                  <a:schemeClr val="hlink"/>
                </a:solidFill>
                <a:hlinkClick r:id="rId8"/>
              </a:rPr>
              <a:t>maccweb.org/page/</a:t>
            </a:r>
            <a:r>
              <a:rPr lang="en-US" sz="8000" u="sng" dirty="0" err="1">
                <a:solidFill>
                  <a:schemeClr val="hlink"/>
                </a:solidFill>
                <a:hlinkClick r:id="rId8"/>
              </a:rPr>
              <a:t>ElecResLibrary</a:t>
            </a:r>
            <a:endParaRPr sz="8000" dirty="0"/>
          </a:p>
          <a:p>
            <a:pPr marL="114300" lvl="0" indent="0" algn="l" rtl="0">
              <a:lnSpc>
                <a:spcPct val="90000"/>
              </a:lnSpc>
              <a:spcBef>
                <a:spcPts val="0"/>
              </a:spcBef>
              <a:spcAft>
                <a:spcPts val="0"/>
              </a:spcAft>
              <a:buSzPct val="26470"/>
              <a:buNone/>
            </a:pPr>
            <a:endParaRPr sz="8000" dirty="0"/>
          </a:p>
          <a:p>
            <a:pPr marL="457200" lvl="0" indent="-355600" algn="l" rtl="0">
              <a:lnSpc>
                <a:spcPct val="90000"/>
              </a:lnSpc>
              <a:spcBef>
                <a:spcPts val="0"/>
              </a:spcBef>
              <a:spcAft>
                <a:spcPts val="0"/>
              </a:spcAft>
              <a:buSzPct val="100000"/>
              <a:buChar char="•"/>
            </a:pPr>
            <a:r>
              <a:rPr lang="en-US" sz="8000" dirty="0"/>
              <a:t>EEA Planning Assistance Grants:  </a:t>
            </a:r>
            <a:r>
              <a:rPr lang="en-US" sz="8000" u="sng" dirty="0">
                <a:solidFill>
                  <a:schemeClr val="hlink"/>
                </a:solidFill>
                <a:hlinkClick r:id="rId9"/>
              </a:rPr>
              <a:t>mass.gov/service-details/planning-assistance-grants</a:t>
            </a:r>
            <a:endParaRPr sz="8000" dirty="0"/>
          </a:p>
          <a:p>
            <a:pPr marL="457200" lvl="0" indent="-228600" algn="l" rtl="0">
              <a:lnSpc>
                <a:spcPct val="90000"/>
              </a:lnSpc>
              <a:spcBef>
                <a:spcPts val="0"/>
              </a:spcBef>
              <a:spcAft>
                <a:spcPts val="0"/>
              </a:spcAft>
              <a:buSzPct val="26470"/>
              <a:buNone/>
            </a:pPr>
            <a:endParaRPr sz="8000" dirty="0"/>
          </a:p>
          <a:p>
            <a:pPr marL="457200" lvl="0" indent="-355600" algn="l" rtl="0">
              <a:lnSpc>
                <a:spcPct val="90000"/>
              </a:lnSpc>
              <a:spcBef>
                <a:spcPts val="0"/>
              </a:spcBef>
              <a:spcAft>
                <a:spcPts val="0"/>
              </a:spcAft>
              <a:buSzPct val="100000"/>
              <a:buChar char="•"/>
            </a:pPr>
            <a:r>
              <a:rPr lang="en-US" sz="8000" dirty="0"/>
              <a:t>MVP Action Grants </a:t>
            </a:r>
            <a:r>
              <a:rPr lang="en-US" sz="8000" u="sng" dirty="0">
                <a:solidFill>
                  <a:schemeClr val="hlink"/>
                </a:solidFill>
                <a:hlinkClick r:id="rId10"/>
              </a:rPr>
              <a:t>mass.gov/service-details/</a:t>
            </a:r>
            <a:r>
              <a:rPr lang="en-US" sz="8000" u="sng" dirty="0" err="1">
                <a:solidFill>
                  <a:schemeClr val="hlink"/>
                </a:solidFill>
                <a:hlinkClick r:id="rId10"/>
              </a:rPr>
              <a:t>mvp</a:t>
            </a:r>
            <a:r>
              <a:rPr lang="en-US" sz="8000" u="sng" dirty="0">
                <a:solidFill>
                  <a:schemeClr val="hlink"/>
                </a:solidFill>
                <a:hlinkClick r:id="rId10"/>
              </a:rPr>
              <a:t>-action-grant</a:t>
            </a:r>
            <a:endParaRPr sz="8000" dirty="0"/>
          </a:p>
          <a:p>
            <a:pPr marL="114300" lvl="0" indent="0" algn="l" rtl="0">
              <a:lnSpc>
                <a:spcPct val="90000"/>
              </a:lnSpc>
              <a:spcBef>
                <a:spcPts val="0"/>
              </a:spcBef>
              <a:spcAft>
                <a:spcPts val="0"/>
              </a:spcAft>
              <a:buSzPct val="26470"/>
              <a:buNone/>
            </a:pPr>
            <a:endParaRPr sz="8000" dirty="0"/>
          </a:p>
          <a:p>
            <a:pPr marL="457200" lvl="0" indent="-355600" algn="l" rtl="0">
              <a:lnSpc>
                <a:spcPct val="90000"/>
              </a:lnSpc>
              <a:spcBef>
                <a:spcPts val="0"/>
              </a:spcBef>
              <a:spcAft>
                <a:spcPts val="0"/>
              </a:spcAft>
              <a:buSzPct val="100000"/>
              <a:buChar char="•"/>
            </a:pPr>
            <a:r>
              <a:rPr lang="en-US" sz="8000" dirty="0"/>
              <a:t>MA Office of the Attorney General Municipal Law Unit: </a:t>
            </a:r>
            <a:r>
              <a:rPr lang="en-US" sz="8000" u="sng" dirty="0">
                <a:solidFill>
                  <a:schemeClr val="hlink"/>
                </a:solidFill>
                <a:hlinkClick r:id="rId11"/>
              </a:rPr>
              <a:t>mass.gov/municipal-law-review</a:t>
            </a:r>
            <a:endParaRPr sz="8000" dirty="0"/>
          </a:p>
          <a:p>
            <a:pPr marL="457200" lvl="0" indent="-228600" algn="l" rtl="0">
              <a:lnSpc>
                <a:spcPct val="90000"/>
              </a:lnSpc>
              <a:spcBef>
                <a:spcPts val="0"/>
              </a:spcBef>
              <a:spcAft>
                <a:spcPts val="0"/>
              </a:spcAft>
              <a:buSzPct val="26470"/>
              <a:buNone/>
            </a:pPr>
            <a:endParaRPr sz="8000" dirty="0"/>
          </a:p>
          <a:p>
            <a:pPr marL="457200" lvl="0" indent="-355600" algn="l" rtl="0">
              <a:lnSpc>
                <a:spcPct val="90000"/>
              </a:lnSpc>
              <a:spcBef>
                <a:spcPts val="0"/>
              </a:spcBef>
              <a:spcAft>
                <a:spcPts val="0"/>
              </a:spcAft>
              <a:buSzPct val="100000"/>
              <a:buChar char="•"/>
            </a:pPr>
            <a:r>
              <a:rPr lang="en-US" sz="8000" dirty="0"/>
              <a:t>UNH Stormwater Center: </a:t>
            </a:r>
            <a:r>
              <a:rPr lang="en-US" sz="8000" u="sng" dirty="0">
                <a:solidFill>
                  <a:schemeClr val="hlink"/>
                </a:solidFill>
                <a:hlinkClick r:id="rId12"/>
              </a:rPr>
              <a:t>unh.edu/</a:t>
            </a:r>
            <a:r>
              <a:rPr lang="en-US" sz="8000" u="sng" dirty="0" err="1">
                <a:solidFill>
                  <a:schemeClr val="hlink"/>
                </a:solidFill>
                <a:hlinkClick r:id="rId12"/>
              </a:rPr>
              <a:t>unhsc</a:t>
            </a:r>
            <a:r>
              <a:rPr lang="en-US" sz="8000" u="sng" dirty="0">
                <a:solidFill>
                  <a:schemeClr val="hlink"/>
                </a:solidFill>
                <a:hlinkClick r:id="rId12"/>
              </a:rPr>
              <a:t>/</a:t>
            </a:r>
            <a:endParaRPr sz="8000" dirty="0"/>
          </a:p>
          <a:p>
            <a:pPr marL="457200" lvl="0" indent="-228600" algn="l" rtl="0">
              <a:lnSpc>
                <a:spcPct val="90000"/>
              </a:lnSpc>
              <a:spcBef>
                <a:spcPts val="0"/>
              </a:spcBef>
              <a:spcAft>
                <a:spcPts val="0"/>
              </a:spcAft>
              <a:buSzPct val="26470"/>
              <a:buNone/>
            </a:pPr>
            <a:endParaRPr sz="8000" dirty="0"/>
          </a:p>
          <a:p>
            <a:pPr marL="457200" lvl="0" indent="-355600" algn="l" rtl="0">
              <a:lnSpc>
                <a:spcPct val="90000"/>
              </a:lnSpc>
              <a:spcBef>
                <a:spcPts val="0"/>
              </a:spcBef>
              <a:spcAft>
                <a:spcPts val="0"/>
              </a:spcAft>
              <a:buSzPct val="100000"/>
              <a:buChar char="•"/>
            </a:pPr>
            <a:r>
              <a:rPr lang="en-US" sz="8000" dirty="0"/>
              <a:t>URI NEMO Program: </a:t>
            </a:r>
            <a:r>
              <a:rPr lang="en-US" sz="8000" u="sng" dirty="0">
                <a:solidFill>
                  <a:schemeClr val="hlink"/>
                </a:solidFill>
                <a:hlinkClick r:id="rId13"/>
              </a:rPr>
              <a:t>uri.edu/nemo/</a:t>
            </a:r>
            <a:endParaRPr sz="8000" dirty="0"/>
          </a:p>
          <a:p>
            <a:pPr marL="457200" lvl="0" indent="-228600" algn="l" rtl="0">
              <a:lnSpc>
                <a:spcPct val="90000"/>
              </a:lnSpc>
              <a:spcBef>
                <a:spcPts val="0"/>
              </a:spcBef>
              <a:spcAft>
                <a:spcPts val="0"/>
              </a:spcAft>
              <a:buSzPct val="26470"/>
              <a:buNone/>
            </a:pPr>
            <a:endParaRPr sz="8000" dirty="0"/>
          </a:p>
          <a:p>
            <a:pPr marL="457200" lvl="0" indent="-355600" algn="l" rtl="0">
              <a:lnSpc>
                <a:spcPct val="90000"/>
              </a:lnSpc>
              <a:spcBef>
                <a:spcPts val="0"/>
              </a:spcBef>
              <a:spcAft>
                <a:spcPts val="0"/>
              </a:spcAft>
              <a:buSzPct val="100000"/>
              <a:buChar char="•"/>
            </a:pPr>
            <a:r>
              <a:rPr lang="en-US" sz="8000" dirty="0"/>
              <a:t>RI Green Infrastructure Coalition: </a:t>
            </a:r>
            <a:r>
              <a:rPr lang="en-US" sz="8000" u="sng" dirty="0">
                <a:solidFill>
                  <a:schemeClr val="hlink"/>
                </a:solidFill>
                <a:hlinkClick r:id="rId14"/>
              </a:rPr>
              <a:t>greeninfrastructureri.org</a:t>
            </a:r>
            <a:endParaRPr sz="8000" dirty="0"/>
          </a:p>
          <a:p>
            <a:pPr marL="457200" lvl="0" indent="-228600" algn="l" rtl="0">
              <a:lnSpc>
                <a:spcPct val="90000"/>
              </a:lnSpc>
              <a:spcBef>
                <a:spcPts val="0"/>
              </a:spcBef>
              <a:spcAft>
                <a:spcPts val="0"/>
              </a:spcAft>
              <a:buSzPct val="26470"/>
              <a:buNone/>
            </a:pPr>
            <a:endParaRPr sz="8000" dirty="0"/>
          </a:p>
          <a:p>
            <a:pPr marL="457200" lvl="0" indent="-355598" algn="l" rtl="0">
              <a:lnSpc>
                <a:spcPct val="90000"/>
              </a:lnSpc>
              <a:spcBef>
                <a:spcPts val="0"/>
              </a:spcBef>
              <a:spcAft>
                <a:spcPts val="0"/>
              </a:spcAft>
              <a:buSzPct val="100000"/>
              <a:buChar char="•"/>
            </a:pPr>
            <a:r>
              <a:rPr lang="en-US" sz="8000" dirty="0"/>
              <a:t>SNEP Network: </a:t>
            </a:r>
            <a:r>
              <a:rPr lang="en-US" sz="8000" u="sng" dirty="0">
                <a:solidFill>
                  <a:schemeClr val="hlink"/>
                </a:solidFill>
                <a:hlinkClick r:id="rId15"/>
              </a:rPr>
              <a:t>snepnetwork.org</a:t>
            </a:r>
            <a:endParaRPr sz="8000" dirty="0"/>
          </a:p>
          <a:p>
            <a:pPr marL="457200" lvl="0" indent="-228600" algn="l" rtl="0">
              <a:lnSpc>
                <a:spcPct val="90000"/>
              </a:lnSpc>
              <a:spcBef>
                <a:spcPts val="0"/>
              </a:spcBef>
              <a:spcAft>
                <a:spcPts val="0"/>
              </a:spcAft>
              <a:buSzPct val="26470"/>
              <a:buNone/>
            </a:pPr>
            <a:endParaRPr sz="8000" dirty="0"/>
          </a:p>
          <a:p>
            <a:pPr marL="457200" lvl="0" indent="-228600" algn="l" rtl="0">
              <a:lnSpc>
                <a:spcPct val="90000"/>
              </a:lnSpc>
              <a:spcBef>
                <a:spcPts val="0"/>
              </a:spcBef>
              <a:spcAft>
                <a:spcPts val="0"/>
              </a:spcAft>
              <a:buSzPct val="105882"/>
              <a:buNone/>
            </a:pPr>
            <a:endParaRPr sz="2000" dirty="0"/>
          </a:p>
          <a:p>
            <a:pPr marL="457200" lvl="0" indent="-228600" algn="l" rtl="0">
              <a:lnSpc>
                <a:spcPct val="90000"/>
              </a:lnSpc>
              <a:spcBef>
                <a:spcPts val="0"/>
              </a:spcBef>
              <a:spcAft>
                <a:spcPts val="0"/>
              </a:spcAft>
              <a:buSzPct val="105882"/>
              <a:buNone/>
            </a:pPr>
            <a:endParaRPr sz="2000" dirty="0"/>
          </a:p>
          <a:p>
            <a:pPr marL="457200" lvl="0" indent="-228600" algn="l" rtl="0">
              <a:lnSpc>
                <a:spcPct val="90000"/>
              </a:lnSpc>
              <a:spcBef>
                <a:spcPts val="0"/>
              </a:spcBef>
              <a:spcAft>
                <a:spcPts val="0"/>
              </a:spcAft>
              <a:buSzPct val="105882"/>
              <a:buNone/>
            </a:pPr>
            <a:endParaRPr sz="2000" dirty="0"/>
          </a:p>
          <a:p>
            <a:pPr marL="457200" lvl="0" indent="-228600" algn="l" rtl="0">
              <a:lnSpc>
                <a:spcPct val="90000"/>
              </a:lnSpc>
              <a:spcBef>
                <a:spcPts val="0"/>
              </a:spcBef>
              <a:spcAft>
                <a:spcPts val="0"/>
              </a:spcAft>
              <a:buSzPct val="124567"/>
              <a:buNone/>
            </a:pPr>
            <a:endParaRPr sz="1700" dirty="0"/>
          </a:p>
          <a:p>
            <a:pPr marL="457200" lvl="0" indent="-228600" algn="l" rtl="0">
              <a:lnSpc>
                <a:spcPct val="90000"/>
              </a:lnSpc>
              <a:spcBef>
                <a:spcPts val="1000"/>
              </a:spcBef>
              <a:spcAft>
                <a:spcPts val="0"/>
              </a:spcAft>
              <a:buClr>
                <a:schemeClr val="dk1"/>
              </a:buClr>
              <a:buSzPct val="124567"/>
              <a:buNone/>
            </a:pPr>
            <a:endParaRPr sz="1700" dirty="0"/>
          </a:p>
        </p:txBody>
      </p:sp>
      <p:pic>
        <p:nvPicPr>
          <p:cNvPr id="6" name="Google Shape;435;g18096e71cc9_1_0">
            <a:extLst>
              <a:ext uri="{FF2B5EF4-FFF2-40B4-BE49-F238E27FC236}">
                <a16:creationId xmlns:a16="http://schemas.microsoft.com/office/drawing/2014/main" id="{50A33475-F230-4E77-9FDF-3F3E52855046}"/>
              </a:ext>
            </a:extLst>
          </p:cNvPr>
          <p:cNvPicPr preferRelativeResize="0"/>
          <p:nvPr/>
        </p:nvPicPr>
        <p:blipFill rotWithShape="1">
          <a:blip r:embed="rId16">
            <a:alphaModFix/>
          </a:blip>
          <a:srcRect/>
          <a:stretch/>
        </p:blipFill>
        <p:spPr>
          <a:xfrm>
            <a:off x="8794900" y="1506096"/>
            <a:ext cx="3142249" cy="3845808"/>
          </a:xfrm>
          <a:prstGeom prst="rect">
            <a:avLst/>
          </a:prstGeom>
          <a:noFill/>
          <a:ln>
            <a:noFill/>
          </a:ln>
        </p:spPr>
      </p:pic>
      <p:sp>
        <p:nvSpPr>
          <p:cNvPr id="8" name="Google Shape;436;g18096e71cc9_1_0">
            <a:extLst>
              <a:ext uri="{FF2B5EF4-FFF2-40B4-BE49-F238E27FC236}">
                <a16:creationId xmlns:a16="http://schemas.microsoft.com/office/drawing/2014/main" id="{98482921-74C5-48C2-871C-702F5E97A99E}"/>
              </a:ext>
            </a:extLst>
          </p:cNvPr>
          <p:cNvSpPr txBox="1"/>
          <p:nvPr/>
        </p:nvSpPr>
        <p:spPr>
          <a:xfrm>
            <a:off x="9014825" y="5525954"/>
            <a:ext cx="27024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2000" b="0" i="0" u="sng" strike="noStrike" cap="none">
                <a:solidFill>
                  <a:schemeClr val="hlink"/>
                </a:solidFill>
                <a:latin typeface="Calibri"/>
                <a:ea typeface="Calibri"/>
                <a:cs typeface="Calibri"/>
                <a:sym typeface="Calibri"/>
                <a:hlinkClick r:id="rId17"/>
              </a:rPr>
              <a:t>Find more info in our Resource Guide! </a:t>
            </a: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5F2DF"/>
        </a:solidFill>
        <a:effectLst/>
      </p:bgPr>
    </p:bg>
    <p:spTree>
      <p:nvGrpSpPr>
        <p:cNvPr id="1" name="Shape 441"/>
        <p:cNvGrpSpPr/>
        <p:nvPr/>
      </p:nvGrpSpPr>
      <p:grpSpPr>
        <a:xfrm>
          <a:off x="0" y="0"/>
          <a:ext cx="0" cy="0"/>
          <a:chOff x="0" y="0"/>
          <a:chExt cx="0" cy="0"/>
        </a:xfrm>
      </p:grpSpPr>
      <p:pic>
        <p:nvPicPr>
          <p:cNvPr id="5" name="Picture 4">
            <a:extLst>
              <a:ext uri="{FF2B5EF4-FFF2-40B4-BE49-F238E27FC236}">
                <a16:creationId xmlns:a16="http://schemas.microsoft.com/office/drawing/2014/main" id="{C7FD4D26-1101-4372-8708-0F2733BD7005}"/>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7" name="Picture 6">
            <a:extLst>
              <a:ext uri="{FF2B5EF4-FFF2-40B4-BE49-F238E27FC236}">
                <a16:creationId xmlns:a16="http://schemas.microsoft.com/office/drawing/2014/main" id="{5A6A42F7-0490-472D-88D2-319650C98F99}"/>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3" name="Picture 2">
            <a:extLst>
              <a:ext uri="{FF2B5EF4-FFF2-40B4-BE49-F238E27FC236}">
                <a16:creationId xmlns:a16="http://schemas.microsoft.com/office/drawing/2014/main" id="{ABE13F49-8207-418B-93D8-BE3859025631}"/>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7" name="Picture 6">
            <a:extLst>
              <a:ext uri="{FF2B5EF4-FFF2-40B4-BE49-F238E27FC236}">
                <a16:creationId xmlns:a16="http://schemas.microsoft.com/office/drawing/2014/main" id="{B43F35BA-53F5-4407-BF3D-651DA7010822}"/>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2DF"/>
        </a:solidFill>
        <a:effectLst/>
      </p:bgPr>
    </p:bg>
    <p:spTree>
      <p:nvGrpSpPr>
        <p:cNvPr id="1" name="Shape 192"/>
        <p:cNvGrpSpPr/>
        <p:nvPr/>
      </p:nvGrpSpPr>
      <p:grpSpPr>
        <a:xfrm>
          <a:off x="0" y="0"/>
          <a:ext cx="0" cy="0"/>
          <a:chOff x="0" y="0"/>
          <a:chExt cx="0" cy="0"/>
        </a:xfrm>
      </p:grpSpPr>
      <p:pic>
        <p:nvPicPr>
          <p:cNvPr id="5" name="Picture 4">
            <a:extLst>
              <a:ext uri="{FF2B5EF4-FFF2-40B4-BE49-F238E27FC236}">
                <a16:creationId xmlns:a16="http://schemas.microsoft.com/office/drawing/2014/main" id="{0AEDF581-9955-4FEB-A8DA-50DC9C695801}"/>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pic>
        <p:nvPicPr>
          <p:cNvPr id="7" name="Picture 6">
            <a:extLst>
              <a:ext uri="{FF2B5EF4-FFF2-40B4-BE49-F238E27FC236}">
                <a16:creationId xmlns:a16="http://schemas.microsoft.com/office/drawing/2014/main" id="{5FF06405-E5ED-4B16-92FA-08BADCEF864A}"/>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3" name="Picture 2">
            <a:extLst>
              <a:ext uri="{FF2B5EF4-FFF2-40B4-BE49-F238E27FC236}">
                <a16:creationId xmlns:a16="http://schemas.microsoft.com/office/drawing/2014/main" id="{CF0B1557-0C04-4225-B393-2BDEFE0DD9B9}"/>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23"/>
        <p:cNvGrpSpPr/>
        <p:nvPr/>
      </p:nvGrpSpPr>
      <p:grpSpPr>
        <a:xfrm>
          <a:off x="0" y="0"/>
          <a:ext cx="0" cy="0"/>
          <a:chOff x="0" y="0"/>
          <a:chExt cx="0" cy="0"/>
        </a:xfrm>
      </p:grpSpPr>
      <p:pic>
        <p:nvPicPr>
          <p:cNvPr id="5" name="Picture 4">
            <a:extLst>
              <a:ext uri="{FF2B5EF4-FFF2-40B4-BE49-F238E27FC236}">
                <a16:creationId xmlns:a16="http://schemas.microsoft.com/office/drawing/2014/main" id="{19584BB2-1CA6-42F0-A506-A648C2AFCB5F}"/>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Mass Audubon">
      <a:dk1>
        <a:srgbClr val="253746"/>
      </a:dk1>
      <a:lt1>
        <a:srgbClr val="F0EEE2"/>
      </a:lt1>
      <a:dk2>
        <a:srgbClr val="4F758B"/>
      </a:dk2>
      <a:lt2>
        <a:srgbClr val="F0EEE2"/>
      </a:lt2>
      <a:accent1>
        <a:srgbClr val="D8AB25"/>
      </a:accent1>
      <a:accent2>
        <a:srgbClr val="5D7F71"/>
      </a:accent2>
      <a:accent3>
        <a:srgbClr val="43695B"/>
      </a:accent3>
      <a:accent4>
        <a:srgbClr val="B7B09C"/>
      </a:accent4>
      <a:accent5>
        <a:srgbClr val="71B2C9"/>
      </a:accent5>
      <a:accent6>
        <a:srgbClr val="81312F"/>
      </a:accent6>
      <a:hlink>
        <a:srgbClr val="4F758B"/>
      </a:hlink>
      <a:folHlink>
        <a:srgbClr val="2537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Mass Audubon">
      <a:dk1>
        <a:srgbClr val="253746"/>
      </a:dk1>
      <a:lt1>
        <a:srgbClr val="F0EEE2"/>
      </a:lt1>
      <a:dk2>
        <a:srgbClr val="4F758B"/>
      </a:dk2>
      <a:lt2>
        <a:srgbClr val="F0EEE2"/>
      </a:lt2>
      <a:accent1>
        <a:srgbClr val="D8AB25"/>
      </a:accent1>
      <a:accent2>
        <a:srgbClr val="5D7F71"/>
      </a:accent2>
      <a:accent3>
        <a:srgbClr val="43695B"/>
      </a:accent3>
      <a:accent4>
        <a:srgbClr val="B7B09C"/>
      </a:accent4>
      <a:accent5>
        <a:srgbClr val="71B2C9"/>
      </a:accent5>
      <a:accent6>
        <a:srgbClr val="81312F"/>
      </a:accent6>
      <a:hlink>
        <a:srgbClr val="4F758B"/>
      </a:hlink>
      <a:folHlink>
        <a:srgbClr val="2537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2943</Words>
  <Application>Microsoft Office PowerPoint</Application>
  <PresentationFormat>Widescreen</PresentationFormat>
  <Paragraphs>159</Paragraphs>
  <Slides>26</Slides>
  <Notes>26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Calibri</vt:lpstr>
      <vt:lpstr>Arial</vt:lpstr>
      <vt:lpstr>Times New Roman</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Dennison</dc:creator>
  <cp:lastModifiedBy>Christina Wiseman</cp:lastModifiedBy>
  <cp:revision>4</cp:revision>
  <dcterms:created xsi:type="dcterms:W3CDTF">2021-06-14T16:51:49Z</dcterms:created>
  <dcterms:modified xsi:type="dcterms:W3CDTF">2023-03-17T17:56:22Z</dcterms:modified>
</cp:coreProperties>
</file>