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23"/>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Lst>
  <p:sldSz cx="12192000" cy="6858000"/>
  <p:notesSz cx="6858000" cy="9144000"/>
  <p:embeddedFontLst>
    <p:embeddedFont>
      <p:font typeface="Calibri" panose="020F0502020204030204" pitchFamily="34" charset="0"/>
      <p:regular r:id="rId24"/>
      <p:bold r:id="rId25"/>
      <p:italic r:id="rId26"/>
      <p:boldItalic r:id="rId27"/>
    </p:embeddedFont>
    <p:embeddedFont>
      <p:font typeface="Roboto" panose="020B0604020202020204" charset="0"/>
      <p:regular r:id="rId28"/>
      <p:bold r:id="rId29"/>
      <p:italic r:id="rId30"/>
      <p:boldItalic r:id="rId31"/>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40" roundtripDataSignature="AMtx7mi2y4Q5TRXWT654rJQ9FZdYwo1pww=="/>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3" d="100"/>
          <a:sy n="63" d="100"/>
        </p:scale>
        <p:origin x="720"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3.fntdata"/><Relationship Id="rId3" Type="http://schemas.openxmlformats.org/officeDocument/2006/relationships/slide" Target="slides/slide2.xml"/><Relationship Id="rId21" Type="http://schemas.openxmlformats.org/officeDocument/2006/relationships/slide" Target="slides/slide20.xml"/><Relationship Id="rId42"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2.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6.fntdata"/><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1.fntdata"/><Relationship Id="rId40" Type="http://customschemas.google.com/relationships/presentationmetadata" Target="meta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font" Target="fonts/font5.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8.fntdata"/><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4.fntdata"/><Relationship Id="rId30" Type="http://schemas.openxmlformats.org/officeDocument/2006/relationships/font" Target="fonts/font7.fntdata"/><Relationship Id="rId43" Type="http://schemas.openxmlformats.org/officeDocument/2006/relationships/theme" Target="theme/theme1.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s://www.massriversalliance.org/climate-resilience-planning" TargetMode="External"/><Relationship Id="rId2" Type="http://schemas.openxmlformats.org/officeDocument/2006/relationships/slide" Target="../slides/slide1.xml"/><Relationship Id="rId1" Type="http://schemas.openxmlformats.org/officeDocument/2006/relationships/notesMaster" Target="../notesMasters/notesMaster1.xml"/><Relationship Id="rId6" Type="http://schemas.openxmlformats.org/officeDocument/2006/relationships/hyperlink" Target="https://snepnetwork.org/bylaw-review/" TargetMode="External"/><Relationship Id="rId5" Type="http://schemas.openxmlformats.org/officeDocument/2006/relationships/hyperlink" Target="https://storymaps.arcgis.com/stories/e37dbafd001a401c8f56b99708f25636" TargetMode="External"/><Relationship Id="rId4" Type="http://schemas.openxmlformats.org/officeDocument/2006/relationships/hyperlink" Target="https://www.massaudubon.org/our-conservation-work/policy-advocacy/local-climate-resilient-communities" TargetMode="Externa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3" Type="http://schemas.openxmlformats.org/officeDocument/2006/relationships/hyperlink" Target="https://snepnetwork.org/" TargetMode="External"/><Relationship Id="rId2" Type="http://schemas.openxmlformats.org/officeDocument/2006/relationships/slide" Target="../slides/slide12.xml"/><Relationship Id="rId1" Type="http://schemas.openxmlformats.org/officeDocument/2006/relationships/notesMaster" Target="../notesMasters/notesMaster1.xml"/><Relationship Id="rId4" Type="http://schemas.openxmlformats.org/officeDocument/2006/relationships/hyperlink" Target="http://massaudubon.org/bylawreview" TargetMode="Externa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3" Type="http://schemas.openxmlformats.org/officeDocument/2006/relationships/hyperlink" Target="https://www.epa.gov/npdes-permits/massachusetts-small-ms4-general-permit" TargetMode="External"/><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www.snepnetwork.org" TargetMode="External"/><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8" Type="http://schemas.openxmlformats.org/officeDocument/2006/relationships/hyperlink" Target="https://biomap-mass-eoeea.hub.arcgis.com/" TargetMode="External"/><Relationship Id="rId3" Type="http://schemas.openxmlformats.org/officeDocument/2006/relationships/hyperlink" Target="https://ag.umass.edu/resources/land-conservation-tools" TargetMode="External"/><Relationship Id="rId7" Type="http://schemas.openxmlformats.org/officeDocument/2006/relationships/hyperlink" Target="https://massland.org/naturesvalue" TargetMode="External"/><Relationship Id="rId2" Type="http://schemas.openxmlformats.org/officeDocument/2006/relationships/slide" Target="../slides/slide9.xml"/><Relationship Id="rId1" Type="http://schemas.openxmlformats.org/officeDocument/2006/relationships/notesMaster" Target="../notesMasters/notesMaster1.xml"/><Relationship Id="rId6" Type="http://schemas.openxmlformats.org/officeDocument/2006/relationships/hyperlink" Target="http://massaudubon.org/valueofnature" TargetMode="External"/><Relationship Id="rId5" Type="http://schemas.openxmlformats.org/officeDocument/2006/relationships/hyperlink" Target="https://www.massaudubon.org/losingground" TargetMode="External"/><Relationship Id="rId4" Type="http://schemas.openxmlformats.org/officeDocument/2006/relationships/hyperlink" Target="https://www.massaudubon.org/our-conservation-work/policy-advocacy/local-climate-resilient-communities/guidebook-to-involvement-in-your-community" TargetMode="Externa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8"/>
        <p:cNvGrpSpPr/>
        <p:nvPr/>
      </p:nvGrpSpPr>
      <p:grpSpPr>
        <a:xfrm>
          <a:off x="0" y="0"/>
          <a:ext cx="0" cy="0"/>
          <a:chOff x="0" y="0"/>
          <a:chExt cx="0" cy="0"/>
        </a:xfrm>
      </p:grpSpPr>
      <p:sp>
        <p:nvSpPr>
          <p:cNvPr id="119" name="Google Shape;119;g2134f1d45f4_0_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just" rtl="0">
              <a:spcBef>
                <a:spcPts val="0"/>
              </a:spcBef>
              <a:spcAft>
                <a:spcPts val="0"/>
              </a:spcAft>
              <a:buSzPts val="1100"/>
              <a:buNone/>
            </a:pPr>
            <a:r>
              <a:rPr lang="en-US"/>
              <a:t>This document is part of a comprehensive curriculum program, </a:t>
            </a:r>
            <a:r>
              <a:rPr lang="en-US" i="1"/>
              <a:t>Building Climate Resilience Through Local Regulations</a:t>
            </a:r>
            <a:r>
              <a:rPr lang="en-US"/>
              <a:t>, developed by Mass Audubon in collaboration  with other nonprofit organizations and federal, state and regional agencies. The curriculum contains 8 modules, each of which guides the user through different components of improving community resilience through local regulations that support green designs and nature-based climate solutions. Each module includes a participant guide (e.g., this document) and a PowerPoint presentation.</a:t>
            </a:r>
            <a:endParaRPr/>
          </a:p>
          <a:p>
            <a:pPr marL="0" lvl="0" indent="0" algn="l" rtl="0">
              <a:spcBef>
                <a:spcPts val="1200"/>
              </a:spcBef>
              <a:spcAft>
                <a:spcPts val="0"/>
              </a:spcAft>
              <a:buSzPts val="1100"/>
              <a:buNone/>
            </a:pPr>
            <a:r>
              <a:rPr lang="en-US">
                <a:highlight>
                  <a:srgbClr val="FFFFFF"/>
                </a:highlight>
              </a:rPr>
              <a:t>The full curriculum, supplemental resources and additional information on bylaw review and best practices are available through the Mass Rivers Alliance and Mass Audubon websites (</a:t>
            </a:r>
            <a:r>
              <a:rPr lang="en-US" sz="1100" u="sng">
                <a:solidFill>
                  <a:schemeClr val="hlink"/>
                </a:solidFill>
                <a:latin typeface="Arial"/>
                <a:ea typeface="Arial"/>
                <a:cs typeface="Arial"/>
                <a:sym typeface="Arial"/>
                <a:hlinkClick r:id="rId3"/>
              </a:rPr>
              <a:t>https://www.massriversalliance.org/climate-resilience-planning</a:t>
            </a:r>
            <a:r>
              <a:rPr lang="en-US"/>
              <a:t> &amp; </a:t>
            </a:r>
            <a:r>
              <a:rPr lang="en-US" sz="1100" u="sng">
                <a:solidFill>
                  <a:schemeClr val="hlink"/>
                </a:solidFill>
                <a:latin typeface="Arial"/>
                <a:ea typeface="Arial"/>
                <a:cs typeface="Arial"/>
                <a:sym typeface="Arial"/>
                <a:hlinkClick r:id="rId4"/>
              </a:rPr>
              <a:t>https://www.massaudubon.org/our-conservation-work/policy-advocacy/local-climate-resilient-communities</a:t>
            </a:r>
            <a:r>
              <a:rPr lang="en-US">
                <a:solidFill>
                  <a:srgbClr val="0000FF"/>
                </a:solidFill>
                <a:highlight>
                  <a:srgbClr val="FFFFFF"/>
                </a:highlight>
              </a:rPr>
              <a:t>). </a:t>
            </a:r>
            <a:r>
              <a:rPr lang="en-US"/>
              <a:t>The SNEP Network’s website </a:t>
            </a:r>
            <a:r>
              <a:rPr lang="en-US">
                <a:uFill>
                  <a:noFill/>
                </a:uFill>
                <a:hlinkClick r:id="rId5"/>
              </a:rPr>
              <a:t>provides </a:t>
            </a:r>
            <a:r>
              <a:rPr lang="en-US"/>
              <a:t>additional resources including an interactive virtual storymap and  webinar recordings (</a:t>
            </a:r>
            <a:r>
              <a:rPr lang="en-US" sz="1100" u="sng">
                <a:solidFill>
                  <a:schemeClr val="hlink"/>
                </a:solidFill>
                <a:latin typeface="Arial"/>
                <a:ea typeface="Arial"/>
                <a:cs typeface="Arial"/>
                <a:sym typeface="Arial"/>
                <a:hlinkClick r:id="rId6"/>
              </a:rPr>
              <a:t>https://snepnetwork.org/bylaw-review/</a:t>
            </a:r>
            <a:r>
              <a:rPr lang="en-US"/>
              <a:t>). </a:t>
            </a:r>
            <a:endParaRPr/>
          </a:p>
          <a:p>
            <a:pPr marL="0" lvl="0" indent="0" algn="just" rtl="0">
              <a:spcBef>
                <a:spcPts val="1200"/>
              </a:spcBef>
              <a:spcAft>
                <a:spcPts val="0"/>
              </a:spcAft>
              <a:buSzPts val="1100"/>
              <a:buNone/>
            </a:pPr>
            <a:endParaRPr/>
          </a:p>
          <a:p>
            <a:pPr marL="0" lvl="0" indent="0" algn="just" rtl="0">
              <a:spcBef>
                <a:spcPts val="0"/>
              </a:spcBef>
              <a:spcAft>
                <a:spcPts val="0"/>
              </a:spcAft>
              <a:buClr>
                <a:schemeClr val="dk1"/>
              </a:buClr>
              <a:buSzPts val="1100"/>
              <a:buFont typeface="Arial"/>
              <a:buNone/>
            </a:pPr>
            <a:endParaRPr/>
          </a:p>
        </p:txBody>
      </p:sp>
      <p:sp>
        <p:nvSpPr>
          <p:cNvPr id="120" name="Google Shape;120;g2134f1d45f4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4"/>
        <p:cNvGrpSpPr/>
        <p:nvPr/>
      </p:nvGrpSpPr>
      <p:grpSpPr>
        <a:xfrm>
          <a:off x="0" y="0"/>
          <a:ext cx="0" cy="0"/>
          <a:chOff x="0" y="0"/>
          <a:chExt cx="0" cy="0"/>
        </a:xfrm>
      </p:grpSpPr>
      <p:sp>
        <p:nvSpPr>
          <p:cNvPr id="235" name="Google Shape;235;g20c2170ac0c_0_2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36" name="Google Shape;236;g20c2170ac0c_0_21: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This next resource also includes community spotlight examples, but covers the value and benefits of GI on a bigger scale, and not just LID</a:t>
            </a:r>
            <a:endParaRPr/>
          </a:p>
          <a:p>
            <a:pPr marL="0" lvl="0" indent="0" algn="l" rtl="0">
              <a:spcBef>
                <a:spcPts val="0"/>
              </a:spcBef>
              <a:spcAft>
                <a:spcPts val="0"/>
              </a:spcAft>
              <a:buNone/>
            </a:pPr>
            <a:endParaRPr/>
          </a:p>
          <a:p>
            <a:pPr marL="0" lvl="0" indent="0" algn="l" rtl="0">
              <a:spcBef>
                <a:spcPts val="0"/>
              </a:spcBef>
              <a:spcAft>
                <a:spcPts val="0"/>
              </a:spcAft>
              <a:buNone/>
            </a:pPr>
            <a:r>
              <a:rPr lang="en-US"/>
              <a:t>we performed a large literature review and pulled facts and figures into a set of 5 fact sheets to help build the case for GI  – website </a:t>
            </a:r>
            <a:endParaRPr/>
          </a:p>
          <a:p>
            <a:pPr marL="0" lvl="0" indent="0" algn="l" rtl="0">
              <a:lnSpc>
                <a:spcPct val="100000"/>
              </a:lnSpc>
              <a:spcBef>
                <a:spcPts val="0"/>
              </a:spcBef>
              <a:spcAft>
                <a:spcPts val="0"/>
              </a:spcAft>
              <a:buClr>
                <a:schemeClr val="dk1"/>
              </a:buClr>
              <a:buSzPts val="1400"/>
              <a:buFont typeface="Calibri"/>
              <a:buNone/>
            </a:pPr>
            <a:r>
              <a:rPr lang="en-US"/>
              <a:t>They are…</a:t>
            </a:r>
            <a:endParaRPr/>
          </a:p>
          <a:p>
            <a:pPr marL="0" lvl="0" indent="0" algn="l" rtl="0">
              <a:lnSpc>
                <a:spcPct val="100000"/>
              </a:lnSpc>
              <a:spcBef>
                <a:spcPts val="0"/>
              </a:spcBef>
              <a:spcAft>
                <a:spcPts val="0"/>
              </a:spcAft>
              <a:buClr>
                <a:schemeClr val="dk1"/>
              </a:buClr>
              <a:buSzPts val="1400"/>
              <a:buFont typeface="Calibri"/>
              <a:buNone/>
            </a:pPr>
            <a:r>
              <a:rPr lang="en-US"/>
              <a:t>-Services we cover are relatively constant across…</a:t>
            </a:r>
            <a:endParaRPr/>
          </a:p>
          <a:p>
            <a:pPr marL="0" marR="0" lvl="0" indent="0" algn="l" rtl="0">
              <a:lnSpc>
                <a:spcPct val="100000"/>
              </a:lnSpc>
              <a:spcBef>
                <a:spcPts val="0"/>
              </a:spcBef>
              <a:spcAft>
                <a:spcPts val="0"/>
              </a:spcAft>
              <a:buClr>
                <a:schemeClr val="dk1"/>
              </a:buClr>
              <a:buSzPts val="1400"/>
              <a:buFont typeface="Calibri"/>
              <a:buNone/>
            </a:pPr>
            <a:r>
              <a:rPr lang="en-US"/>
              <a:t>-primarily benefits of nature for people</a:t>
            </a:r>
            <a:endParaRPr/>
          </a:p>
          <a:p>
            <a:pPr marL="0" lvl="0" indent="0" algn="l" rtl="0">
              <a:spcBef>
                <a:spcPts val="0"/>
              </a:spcBef>
              <a:spcAft>
                <a:spcPts val="0"/>
              </a:spcAft>
              <a:buNone/>
            </a:pPr>
            <a:r>
              <a:rPr lang="en-US"/>
              <a:t>-intended to be used individually or as a set to tailor your communications (which ecosystems are most relevant to them? you can also pull info across the fact sheets on one service, like economic and health - Which services/co-benefit(s) might audience care about the most? Think back to Rishya talking about finding an object of care (water quality, cooling?)</a:t>
            </a:r>
            <a:endParaRPr/>
          </a:p>
          <a:p>
            <a:pPr marL="0" marR="0" lvl="0" indent="0" algn="l" rtl="0">
              <a:lnSpc>
                <a:spcPct val="100000"/>
              </a:lnSpc>
              <a:spcBef>
                <a:spcPts val="0"/>
              </a:spcBef>
              <a:spcAft>
                <a:spcPts val="0"/>
              </a:spcAft>
              <a:buClr>
                <a:schemeClr val="dk1"/>
              </a:buClr>
              <a:buSzPts val="1400"/>
              <a:buFont typeface="Calibri"/>
              <a:buNone/>
            </a:pPr>
            <a:r>
              <a:rPr lang="en-US"/>
              <a:t>-each fact sheet also has a few blurbs on the impacts that climate change and development are having on these ecosystems</a:t>
            </a:r>
            <a:endParaRPr/>
          </a:p>
          <a:p>
            <a:pPr marL="0" lvl="0" indent="0" algn="l" rtl="0">
              <a:spcBef>
                <a:spcPts val="0"/>
              </a:spcBef>
              <a:spcAft>
                <a:spcPts val="0"/>
              </a:spcAft>
              <a:buNone/>
            </a:pPr>
            <a:endParaRPr/>
          </a:p>
          <a:p>
            <a:pPr marL="0" lvl="0" indent="0" algn="l" rtl="0">
              <a:spcBef>
                <a:spcPts val="0"/>
              </a:spcBef>
              <a:spcAft>
                <a:spcPts val="0"/>
              </a:spcAft>
              <a:buNone/>
            </a:pPr>
            <a:r>
              <a:rPr lang="en-US"/>
              <a:t>Trying to stress co-benefits, or multiple benefits, of nature, which is crucial for strengthening the case for its prioritization</a:t>
            </a:r>
            <a:endParaRPr/>
          </a:p>
          <a:p>
            <a:pPr marL="0" lvl="0" indent="0" algn="l" rtl="0">
              <a:spcBef>
                <a:spcPts val="0"/>
              </a:spcBef>
              <a:spcAft>
                <a:spcPts val="0"/>
              </a:spcAft>
              <a:buNone/>
            </a:pPr>
            <a:r>
              <a:rPr lang="en-US"/>
              <a:t>-Sustainability is made up of ecological, economic and social dimensions that are all connected</a:t>
            </a:r>
            <a:endParaRPr/>
          </a:p>
          <a:p>
            <a:pPr marL="0" lvl="0" indent="0" algn="l" rtl="0">
              <a:spcBef>
                <a:spcPts val="0"/>
              </a:spcBef>
              <a:spcAft>
                <a:spcPts val="0"/>
              </a:spcAft>
              <a:buNone/>
            </a:pPr>
            <a:r>
              <a:rPr lang="en-US"/>
              <a:t>-These components deliver more benefits as a whole than the sum of the individual parts </a:t>
            </a:r>
            <a:endParaRPr/>
          </a:p>
          <a:p>
            <a:pPr marL="0" lvl="0" indent="0" algn="l" rtl="0">
              <a:spcBef>
                <a:spcPts val="0"/>
              </a:spcBef>
              <a:spcAft>
                <a:spcPts val="0"/>
              </a:spcAft>
              <a:buNone/>
            </a:pPr>
            <a:r>
              <a:rPr lang="en-US"/>
              <a:t>-Thinking back on that bioswale from a few slides ago, not only did it manage stormwater, but unlike grey infrastructure it can provide habitat for pollinators, reduce maintenance costs in the long term, and improve urban livability and public health</a:t>
            </a:r>
            <a:endParaRPr/>
          </a:p>
        </p:txBody>
      </p:sp>
      <p:sp>
        <p:nvSpPr>
          <p:cNvPr id="237" name="Google Shape;237;g20c2170ac0c_0_21: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chemeClr val="dk1"/>
              </a:buClr>
              <a:buSzPts val="1400"/>
              <a:buFont typeface="Calibri"/>
              <a:buNone/>
            </a:pPr>
            <a:fld id="{00000000-1234-1234-1234-123412341234}" type="slidenum">
              <a:rPr lang="en-US"/>
              <a:t>10</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9"/>
        <p:cNvGrpSpPr/>
        <p:nvPr/>
      </p:nvGrpSpPr>
      <p:grpSpPr>
        <a:xfrm>
          <a:off x="0" y="0"/>
          <a:ext cx="0" cy="0"/>
          <a:chOff x="0" y="0"/>
          <a:chExt cx="0" cy="0"/>
        </a:xfrm>
      </p:grpSpPr>
      <p:sp>
        <p:nvSpPr>
          <p:cNvPr id="250" name="Google Shape;250;g207e95b1831_0_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51" name="Google Shape;251;g207e95b1831_0_6: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US"/>
              <a:t>Your RPA can be a tremendous partner in your planning efforts. </a:t>
            </a:r>
            <a:r>
              <a:rPr lang="en-US" sz="1200">
                <a:solidFill>
                  <a:schemeClr val="dk1"/>
                </a:solidFill>
                <a:latin typeface="Calibri"/>
                <a:ea typeface="Calibri"/>
                <a:cs typeface="Calibri"/>
                <a:sym typeface="Calibri"/>
              </a:rPr>
              <a:t>Communities in an RPA’s service area enjoy assistance in regional initiatives and cooperation across town, county, and sometimes even state lines. RPAs can offer or facilitate communication, planning, policymaking, coordination, advocacy, and technical assistance, with an objective of building partnerships and programs that reflect the regional community’s needs and priorities.</a:t>
            </a:r>
            <a:r>
              <a:rPr lang="en-US"/>
              <a:t> </a:t>
            </a:r>
            <a:endParaRPr/>
          </a:p>
          <a:p>
            <a:pPr marL="0" lvl="0" indent="0" algn="l" rtl="0">
              <a:lnSpc>
                <a:spcPct val="100000"/>
              </a:lnSpc>
              <a:spcBef>
                <a:spcPts val="0"/>
              </a:spcBef>
              <a:spcAft>
                <a:spcPts val="0"/>
              </a:spcAft>
              <a:buSzPts val="1400"/>
              <a:buNone/>
            </a:pPr>
            <a:r>
              <a:rPr lang="en-US"/>
              <a:t>In Module 5, we discussed some of the work of the Cape Cod Commission regarding LID initiatives, and later in this module, we’ll talk about some of the work that MAPC has done to streamline climate-resilience and LID initiatives, so these examples demonstrate the range of services that RPAs can provide</a:t>
            </a:r>
            <a:endParaRPr/>
          </a:p>
          <a:p>
            <a:pPr marL="0" lvl="0" indent="0" algn="l" rtl="0">
              <a:lnSpc>
                <a:spcPct val="100000"/>
              </a:lnSpc>
              <a:spcBef>
                <a:spcPts val="0"/>
              </a:spcBef>
              <a:spcAft>
                <a:spcPts val="0"/>
              </a:spcAft>
              <a:buSzPts val="1400"/>
              <a:buNone/>
            </a:pPr>
            <a:endParaRPr sz="1200">
              <a:solidFill>
                <a:schemeClr val="dk1"/>
              </a:solidFill>
              <a:latin typeface="Calibri"/>
              <a:ea typeface="Calibri"/>
              <a:cs typeface="Calibri"/>
              <a:sym typeface="Calibri"/>
            </a:endParaRPr>
          </a:p>
        </p:txBody>
      </p:sp>
      <p:sp>
        <p:nvSpPr>
          <p:cNvPr id="252" name="Google Shape;252;g207e95b1831_0_6: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11</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0"/>
        <p:cNvGrpSpPr/>
        <p:nvPr/>
      </p:nvGrpSpPr>
      <p:grpSpPr>
        <a:xfrm>
          <a:off x="0" y="0"/>
          <a:ext cx="0" cy="0"/>
          <a:chOff x="0" y="0"/>
          <a:chExt cx="0" cy="0"/>
        </a:xfrm>
      </p:grpSpPr>
      <p:sp>
        <p:nvSpPr>
          <p:cNvPr id="261" name="Google Shape;261;p1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62" name="Google Shape;262;p1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0"/>
              </a:spcBef>
              <a:spcAft>
                <a:spcPts val="0"/>
              </a:spcAft>
              <a:buClr>
                <a:schemeClr val="dk1"/>
              </a:buClr>
              <a:buSzPts val="1100"/>
              <a:buFont typeface="Arial"/>
              <a:buNone/>
            </a:pPr>
            <a:r>
              <a:rPr lang="en-US"/>
              <a:t>The Southeast New England Program Network is a collaborative group of 16 partner organizations with expertise in financing and implementing stormwater and watershed management efforts. The mission of the SNEP Network is to empower communities to achieve healthy watersheds, sustainable financing and long-term climate resilience through management of stormwater and restoration projects. A project of the New England Environmental Finance Center, The Network provides </a:t>
            </a:r>
            <a:r>
              <a:rPr lang="en-US" b="1"/>
              <a:t>free </a:t>
            </a:r>
            <a:r>
              <a:rPr lang="en-US"/>
              <a:t>training and technical assistance to strengthen the capacity of municipalities, organizations, and tribes within Rhode Island and Southeastern Massachusetts. The Network is currently working on a multitude of projects and regional initiatives that have a broad application throughout the region. To learn more about or request network services, SNEP communities can visit the</a:t>
            </a:r>
            <a:r>
              <a:rPr lang="en-US">
                <a:uFill>
                  <a:noFill/>
                </a:uFill>
                <a:hlinkClick r:id="rId3"/>
              </a:rPr>
              <a:t> </a:t>
            </a:r>
            <a:r>
              <a:rPr lang="en-US" u="sng">
                <a:solidFill>
                  <a:srgbClr val="1155CC"/>
                </a:solidFill>
                <a:hlinkClick r:id="rId3">
                  <a:extLst>
                    <a:ext uri="{A12FA001-AC4F-418D-AE19-62706E023703}">
                      <ahyp:hlinkClr xmlns:ahyp="http://schemas.microsoft.com/office/drawing/2018/hyperlinkcolor" val="tx"/>
                    </a:ext>
                  </a:extLst>
                </a:hlinkClick>
              </a:rPr>
              <a:t>SNEP Network Website</a:t>
            </a:r>
            <a:r>
              <a:rPr lang="en-US"/>
              <a:t>.</a:t>
            </a:r>
            <a:endParaRPr/>
          </a:p>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endParaRPr sz="1200" b="0" i="0">
              <a:solidFill>
                <a:schemeClr val="dk1"/>
              </a:solidFill>
              <a:latin typeface="Calibri"/>
              <a:ea typeface="Calibri"/>
              <a:cs typeface="Calibri"/>
              <a:sym typeface="Calibri"/>
            </a:endParaRPr>
          </a:p>
          <a:p>
            <a:pPr marL="0" lvl="0" indent="0" algn="l" rtl="0">
              <a:lnSpc>
                <a:spcPct val="100000"/>
              </a:lnSpc>
              <a:spcBef>
                <a:spcPts val="0"/>
              </a:spcBef>
              <a:spcAft>
                <a:spcPts val="0"/>
              </a:spcAft>
              <a:buSzPts val="1400"/>
              <a:buNone/>
            </a:pPr>
            <a:r>
              <a:rPr lang="en-US" sz="1200" b="0" i="0">
                <a:solidFill>
                  <a:schemeClr val="dk1"/>
                </a:solidFill>
                <a:latin typeface="Calibri"/>
                <a:ea typeface="Calibri"/>
                <a:cs typeface="Calibri"/>
                <a:sym typeface="Calibri"/>
              </a:rPr>
              <a:t>While this regional network only serves a portion of Massachusetts communities, they produce a wealth of resources that can be useful across the Commonwealth. These partners also assisted in the development of the Mass Audubon</a:t>
            </a:r>
            <a:r>
              <a:rPr lang="en-US" sz="1200" b="0" i="0" u="sng">
                <a:solidFill>
                  <a:schemeClr val="hlink"/>
                </a:solidFill>
                <a:latin typeface="Calibri"/>
                <a:ea typeface="Calibri"/>
                <a:cs typeface="Calibri"/>
                <a:sym typeface="Calibri"/>
                <a:hlinkClick r:id="rId4"/>
              </a:rPr>
              <a:t> Bylaw Review Tool</a:t>
            </a:r>
            <a:r>
              <a:rPr lang="en-US" sz="1200" b="0" i="0">
                <a:solidFill>
                  <a:schemeClr val="dk1"/>
                </a:solidFill>
                <a:latin typeface="Calibri"/>
                <a:ea typeface="Calibri"/>
                <a:cs typeface="Calibri"/>
                <a:sym typeface="Calibri"/>
              </a:rPr>
              <a:t>.</a:t>
            </a:r>
            <a:endParaRPr/>
          </a:p>
          <a:p>
            <a:pPr marL="0" lvl="0" indent="0" algn="l" rtl="0">
              <a:lnSpc>
                <a:spcPct val="100000"/>
              </a:lnSpc>
              <a:spcBef>
                <a:spcPts val="0"/>
              </a:spcBef>
              <a:spcAft>
                <a:spcPts val="0"/>
              </a:spcAft>
              <a:buSzPts val="1400"/>
              <a:buNone/>
            </a:pPr>
            <a:endParaRPr sz="1200" b="0" i="0">
              <a:solidFill>
                <a:schemeClr val="dk1"/>
              </a:solidFill>
              <a:latin typeface="Calibri"/>
              <a:ea typeface="Calibri"/>
              <a:cs typeface="Calibri"/>
              <a:sym typeface="Calibri"/>
            </a:endParaRPr>
          </a:p>
          <a:p>
            <a:pPr marL="0" lvl="0" indent="0" algn="l" rtl="0">
              <a:lnSpc>
                <a:spcPct val="100000"/>
              </a:lnSpc>
              <a:spcBef>
                <a:spcPts val="0"/>
              </a:spcBef>
              <a:spcAft>
                <a:spcPts val="0"/>
              </a:spcAft>
              <a:buSzPts val="1400"/>
              <a:buNone/>
            </a:pPr>
            <a:endParaRPr/>
          </a:p>
        </p:txBody>
      </p:sp>
      <p:sp>
        <p:nvSpPr>
          <p:cNvPr id="263" name="Google Shape;263;p1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12</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2"/>
        <p:cNvGrpSpPr/>
        <p:nvPr/>
      </p:nvGrpSpPr>
      <p:grpSpPr>
        <a:xfrm>
          <a:off x="0" y="0"/>
          <a:ext cx="0" cy="0"/>
          <a:chOff x="0" y="0"/>
          <a:chExt cx="0" cy="0"/>
        </a:xfrm>
      </p:grpSpPr>
      <p:sp>
        <p:nvSpPr>
          <p:cNvPr id="273" name="Google Shape;273;p1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74" name="Google Shape;274;p1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sz="1200">
                <a:solidFill>
                  <a:schemeClr val="dk1"/>
                </a:solidFill>
                <a:latin typeface="Calibri"/>
                <a:ea typeface="Calibri"/>
                <a:cs typeface="Calibri"/>
                <a:sym typeface="Calibri"/>
              </a:rPr>
              <a:t>The EEA Smart Growth/Smart Energy Toolkit includes 19 modules, ranging in topic from Business Improvement Districts to Transit-Oriented Development. The modules that are relevant to the topics we have discussed today are:</a:t>
            </a:r>
            <a:endParaRPr/>
          </a:p>
          <a:p>
            <a:pPr marL="171450" lvl="0" indent="-171450" algn="l" rtl="0">
              <a:lnSpc>
                <a:spcPct val="100000"/>
              </a:lnSpc>
              <a:spcBef>
                <a:spcPts val="0"/>
              </a:spcBef>
              <a:spcAft>
                <a:spcPts val="0"/>
              </a:spcAft>
              <a:buClr>
                <a:schemeClr val="dk1"/>
              </a:buClr>
              <a:buSzPts val="1200"/>
              <a:buFont typeface="Arial"/>
              <a:buChar char="•"/>
            </a:pPr>
            <a:r>
              <a:rPr lang="en-US" sz="1200" b="0">
                <a:solidFill>
                  <a:schemeClr val="dk1"/>
                </a:solidFill>
                <a:latin typeface="Calibri"/>
                <a:ea typeface="Calibri"/>
                <a:cs typeface="Calibri"/>
                <a:sym typeface="Calibri"/>
              </a:rPr>
              <a:t>Low Impact Development (LID) </a:t>
            </a:r>
            <a:endParaRPr/>
          </a:p>
          <a:p>
            <a:pPr marL="171450" lvl="0" indent="-171450" algn="l" rtl="0">
              <a:lnSpc>
                <a:spcPct val="100000"/>
              </a:lnSpc>
              <a:spcBef>
                <a:spcPts val="0"/>
              </a:spcBef>
              <a:spcAft>
                <a:spcPts val="0"/>
              </a:spcAft>
              <a:buClr>
                <a:schemeClr val="dk1"/>
              </a:buClr>
              <a:buSzPts val="1200"/>
              <a:buFont typeface="Arial"/>
              <a:buChar char="•"/>
            </a:pPr>
            <a:r>
              <a:rPr lang="en-US" sz="1200" b="0">
                <a:solidFill>
                  <a:schemeClr val="dk1"/>
                </a:solidFill>
                <a:latin typeface="Calibri"/>
                <a:ea typeface="Calibri"/>
                <a:cs typeface="Calibri"/>
                <a:sym typeface="Calibri"/>
              </a:rPr>
              <a:t>Open Space Design (OSD)/Natural Resource Protection Zoning (NRPZ) </a:t>
            </a:r>
            <a:endParaRPr/>
          </a:p>
          <a:p>
            <a:pPr marL="171450" lvl="0" indent="-171450" algn="l" rtl="0">
              <a:lnSpc>
                <a:spcPct val="100000"/>
              </a:lnSpc>
              <a:spcBef>
                <a:spcPts val="0"/>
              </a:spcBef>
              <a:spcAft>
                <a:spcPts val="0"/>
              </a:spcAft>
              <a:buClr>
                <a:schemeClr val="dk1"/>
              </a:buClr>
              <a:buSzPts val="1200"/>
              <a:buFont typeface="Arial"/>
              <a:buChar char="•"/>
            </a:pPr>
            <a:r>
              <a:rPr lang="en-US" sz="1200" b="0">
                <a:solidFill>
                  <a:schemeClr val="dk1"/>
                </a:solidFill>
                <a:latin typeface="Calibri"/>
                <a:ea typeface="Calibri"/>
                <a:cs typeface="Calibri"/>
                <a:sym typeface="Calibri"/>
              </a:rPr>
              <a:t>Smart Parking </a:t>
            </a:r>
            <a:endParaRPr/>
          </a:p>
          <a:p>
            <a:pPr marL="171450" lvl="0" indent="-171450" algn="l" rtl="0">
              <a:lnSpc>
                <a:spcPct val="100000"/>
              </a:lnSpc>
              <a:spcBef>
                <a:spcPts val="0"/>
              </a:spcBef>
              <a:spcAft>
                <a:spcPts val="0"/>
              </a:spcAft>
              <a:buClr>
                <a:schemeClr val="dk1"/>
              </a:buClr>
              <a:buSzPts val="1200"/>
              <a:buFont typeface="Arial"/>
              <a:buChar char="•"/>
            </a:pPr>
            <a:r>
              <a:rPr lang="en-US" sz="1200" b="0">
                <a:solidFill>
                  <a:schemeClr val="dk1"/>
                </a:solidFill>
                <a:latin typeface="Calibri"/>
                <a:ea typeface="Calibri"/>
                <a:cs typeface="Calibri"/>
                <a:sym typeface="Calibri"/>
              </a:rPr>
              <a:t>Traditional Neighborhood Development (TND) </a:t>
            </a:r>
            <a:endParaRPr/>
          </a:p>
          <a:p>
            <a:pPr marL="0" lvl="0" indent="0" algn="l" rtl="0">
              <a:lnSpc>
                <a:spcPct val="100000"/>
              </a:lnSpc>
              <a:spcBef>
                <a:spcPts val="0"/>
              </a:spcBef>
              <a:spcAft>
                <a:spcPts val="0"/>
              </a:spcAft>
              <a:buSzPts val="1400"/>
              <a:buNone/>
            </a:pPr>
            <a:r>
              <a:rPr lang="en-US" sz="1200">
                <a:solidFill>
                  <a:schemeClr val="dk1"/>
                </a:solidFill>
                <a:latin typeface="Calibri"/>
                <a:ea typeface="Calibri"/>
                <a:cs typeface="Calibri"/>
                <a:sym typeface="Calibri"/>
              </a:rPr>
              <a:t> </a:t>
            </a:r>
            <a:endParaRPr/>
          </a:p>
          <a:p>
            <a:pPr marL="0" lvl="0" indent="0" algn="l" rtl="0">
              <a:lnSpc>
                <a:spcPct val="100000"/>
              </a:lnSpc>
              <a:spcBef>
                <a:spcPts val="0"/>
              </a:spcBef>
              <a:spcAft>
                <a:spcPts val="0"/>
              </a:spcAft>
              <a:buSzPts val="1400"/>
              <a:buNone/>
            </a:pPr>
            <a:r>
              <a:rPr lang="en-US" sz="1200">
                <a:solidFill>
                  <a:schemeClr val="dk1"/>
                </a:solidFill>
                <a:latin typeface="Calibri"/>
                <a:ea typeface="Calibri"/>
                <a:cs typeface="Calibri"/>
                <a:sym typeface="Calibri"/>
              </a:rPr>
              <a:t>Some of the Toolkit’s modules PowerPoint presentations designed for a general audiences, as well as a more technical presentations aimed toward Planning Boards and developers. They also employ case studies and examples from urban, suburban, and rural communities as well as model bylaws that can be tailored to suit community needs.</a:t>
            </a:r>
            <a:endParaRPr/>
          </a:p>
          <a:p>
            <a:pPr marL="0" lvl="0" indent="0" algn="l" rtl="0">
              <a:lnSpc>
                <a:spcPct val="100000"/>
              </a:lnSpc>
              <a:spcBef>
                <a:spcPts val="0"/>
              </a:spcBef>
              <a:spcAft>
                <a:spcPts val="0"/>
              </a:spcAft>
              <a:buSzPts val="1400"/>
              <a:buNone/>
            </a:pPr>
            <a:r>
              <a:rPr lang="en-US" sz="1200">
                <a:solidFill>
                  <a:schemeClr val="dk1"/>
                </a:solidFill>
                <a:latin typeface="Calibri"/>
                <a:ea typeface="Calibri"/>
                <a:cs typeface="Calibri"/>
                <a:sym typeface="Calibri"/>
              </a:rPr>
              <a:t> </a:t>
            </a:r>
            <a:endParaRPr/>
          </a:p>
          <a:p>
            <a:pPr marL="0" lvl="0" indent="0" algn="l" rtl="0">
              <a:lnSpc>
                <a:spcPct val="100000"/>
              </a:lnSpc>
              <a:spcBef>
                <a:spcPts val="0"/>
              </a:spcBef>
              <a:spcAft>
                <a:spcPts val="0"/>
              </a:spcAft>
              <a:buSzPts val="1400"/>
              <a:buNone/>
            </a:pPr>
            <a:r>
              <a:rPr lang="en-US" sz="1200">
                <a:solidFill>
                  <a:schemeClr val="dk1"/>
                </a:solidFill>
                <a:latin typeface="Calibri"/>
                <a:ea typeface="Calibri"/>
                <a:cs typeface="Calibri"/>
                <a:sym typeface="Calibri"/>
              </a:rPr>
              <a:t>The Outreach and Education module of the EEA Toolkit includes guidance and case studies for successful public engagement in bylaw update and revision projects. These resources can be instructive for bolstering community support of new or revised policies, which can be imperative for their adoption. We will discuss this resource at greater length in the next module</a:t>
            </a:r>
            <a:endParaRPr/>
          </a:p>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r>
              <a:rPr lang="en-US"/>
              <a:t>Case studies are also available here</a:t>
            </a:r>
            <a:endParaRPr/>
          </a:p>
        </p:txBody>
      </p:sp>
      <p:sp>
        <p:nvSpPr>
          <p:cNvPr id="275" name="Google Shape;275;p1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13</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3"/>
        <p:cNvGrpSpPr/>
        <p:nvPr/>
      </p:nvGrpSpPr>
      <p:grpSpPr>
        <a:xfrm>
          <a:off x="0" y="0"/>
          <a:ext cx="0" cy="0"/>
          <a:chOff x="0" y="0"/>
          <a:chExt cx="0" cy="0"/>
        </a:xfrm>
      </p:grpSpPr>
      <p:sp>
        <p:nvSpPr>
          <p:cNvPr id="284" name="Google Shape;284;p1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85" name="Google Shape;285;p1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sz="1200">
                <a:solidFill>
                  <a:schemeClr val="dk1"/>
                </a:solidFill>
                <a:latin typeface="Calibri"/>
                <a:ea typeface="Calibri"/>
                <a:cs typeface="Calibri"/>
                <a:sym typeface="Calibri"/>
              </a:rPr>
              <a:t>MAPC’s most recent development (”latest and greatest”) in LID adoption and implementation is its Climate Resilient Land Use Strategies Toolkit, which builds on their existing work in the LID Toolkit. MAPC has compiled existing examples of policies adopted throughout its service area and across the Commonwealth related to climate resilience, which as we have discussed, is deeply interconnected with Low Impact Development. This toolkit is laid out similarly to this training, with relevant background and introductory information, outlines of the federal and state guidelines that relate to climate resilience, and includes policy examples. </a:t>
            </a:r>
            <a:endParaRPr/>
          </a:p>
          <a:p>
            <a:pPr marL="0" lvl="0" indent="0" algn="l" rtl="0">
              <a:lnSpc>
                <a:spcPct val="100000"/>
              </a:lnSpc>
              <a:spcBef>
                <a:spcPts val="0"/>
              </a:spcBef>
              <a:spcAft>
                <a:spcPts val="0"/>
              </a:spcAft>
              <a:buSzPts val="1400"/>
              <a:buNone/>
            </a:pPr>
            <a:r>
              <a:rPr lang="en-US" sz="1200">
                <a:solidFill>
                  <a:schemeClr val="dk1"/>
                </a:solidFill>
                <a:latin typeface="Calibri"/>
                <a:ea typeface="Calibri"/>
                <a:cs typeface="Calibri"/>
                <a:sym typeface="Calibri"/>
              </a:rPr>
              <a:t>The small image on the right of this slide is also in your participant guide, and it’s a screenshot from one of the many featured “Language Examples.” </a:t>
            </a:r>
            <a:endParaRPr/>
          </a:p>
          <a:p>
            <a:pPr marL="0" lvl="0" indent="0" algn="l" rtl="0">
              <a:lnSpc>
                <a:spcPct val="100000"/>
              </a:lnSpc>
              <a:spcBef>
                <a:spcPts val="0"/>
              </a:spcBef>
              <a:spcAft>
                <a:spcPts val="0"/>
              </a:spcAft>
              <a:buSzPts val="1400"/>
              <a:buNone/>
            </a:pPr>
            <a:endParaRPr sz="1200">
              <a:solidFill>
                <a:schemeClr val="dk1"/>
              </a:solidFill>
              <a:latin typeface="Calibri"/>
              <a:ea typeface="Calibri"/>
              <a:cs typeface="Calibri"/>
              <a:sym typeface="Calibri"/>
            </a:endParaRPr>
          </a:p>
          <a:p>
            <a:pPr marL="0" lvl="0" indent="0" algn="l" rtl="0">
              <a:lnSpc>
                <a:spcPct val="100000"/>
              </a:lnSpc>
              <a:spcBef>
                <a:spcPts val="0"/>
              </a:spcBef>
              <a:spcAft>
                <a:spcPts val="0"/>
              </a:spcAft>
              <a:buSzPts val="1400"/>
              <a:buNone/>
            </a:pPr>
            <a:r>
              <a:rPr lang="en-US" sz="1200">
                <a:solidFill>
                  <a:schemeClr val="dk1"/>
                </a:solidFill>
                <a:latin typeface="Calibri"/>
                <a:ea typeface="Calibri"/>
                <a:cs typeface="Calibri"/>
                <a:sym typeface="Calibri"/>
              </a:rPr>
              <a:t>There are also examples of model language and bylaws in these topics:</a:t>
            </a:r>
            <a:endParaRPr/>
          </a:p>
          <a:p>
            <a:pPr marL="0" lvl="0" indent="0" algn="l" rtl="0">
              <a:lnSpc>
                <a:spcPct val="100000"/>
              </a:lnSpc>
              <a:spcBef>
                <a:spcPts val="0"/>
              </a:spcBef>
              <a:spcAft>
                <a:spcPts val="0"/>
              </a:spcAft>
              <a:buSzPts val="1400"/>
              <a:buNone/>
            </a:pPr>
            <a:r>
              <a:rPr lang="en-US" sz="1200">
                <a:solidFill>
                  <a:schemeClr val="dk1"/>
                </a:solidFill>
                <a:latin typeface="Calibri"/>
                <a:ea typeface="Calibri"/>
                <a:cs typeface="Calibri"/>
                <a:sym typeface="Calibri"/>
              </a:rPr>
              <a:t>The Language Examples section of the Toolkit serves as a repository of existing bylaws in Massachusetts communities that address a specific need or concern:</a:t>
            </a:r>
            <a:endParaRPr/>
          </a:p>
          <a:p>
            <a:pPr marL="171450" lvl="0" indent="-171450" algn="l" rtl="0">
              <a:lnSpc>
                <a:spcPct val="100000"/>
              </a:lnSpc>
              <a:spcBef>
                <a:spcPts val="0"/>
              </a:spcBef>
              <a:spcAft>
                <a:spcPts val="0"/>
              </a:spcAft>
              <a:buClr>
                <a:schemeClr val="dk1"/>
              </a:buClr>
              <a:buSzPts val="1200"/>
              <a:buFont typeface="Arial"/>
              <a:buChar char="•"/>
            </a:pPr>
            <a:r>
              <a:rPr lang="en-US" sz="1200">
                <a:solidFill>
                  <a:schemeClr val="dk1"/>
                </a:solidFill>
                <a:latin typeface="Calibri"/>
                <a:ea typeface="Calibri"/>
                <a:cs typeface="Calibri"/>
                <a:sym typeface="Calibri"/>
              </a:rPr>
              <a:t>Floodplain Overlay Districts</a:t>
            </a:r>
            <a:endParaRPr/>
          </a:p>
          <a:p>
            <a:pPr marL="171450" lvl="0" indent="-171450" algn="l" rtl="0">
              <a:lnSpc>
                <a:spcPct val="100000"/>
              </a:lnSpc>
              <a:spcBef>
                <a:spcPts val="0"/>
              </a:spcBef>
              <a:spcAft>
                <a:spcPts val="0"/>
              </a:spcAft>
              <a:buClr>
                <a:schemeClr val="dk1"/>
              </a:buClr>
              <a:buSzPts val="1200"/>
              <a:buFont typeface="Arial"/>
              <a:buChar char="•"/>
            </a:pPr>
            <a:r>
              <a:rPr lang="en-US" sz="1200">
                <a:solidFill>
                  <a:schemeClr val="dk1"/>
                </a:solidFill>
                <a:latin typeface="Calibri"/>
                <a:ea typeface="Calibri"/>
                <a:cs typeface="Calibri"/>
                <a:sym typeface="Calibri"/>
              </a:rPr>
              <a:t>Floodplain Zoning Relief</a:t>
            </a:r>
            <a:endParaRPr/>
          </a:p>
          <a:p>
            <a:pPr marL="171450" lvl="0" indent="-171450" algn="l" rtl="0">
              <a:lnSpc>
                <a:spcPct val="100000"/>
              </a:lnSpc>
              <a:spcBef>
                <a:spcPts val="0"/>
              </a:spcBef>
              <a:spcAft>
                <a:spcPts val="0"/>
              </a:spcAft>
              <a:buClr>
                <a:schemeClr val="dk1"/>
              </a:buClr>
              <a:buSzPts val="1200"/>
              <a:buFont typeface="Arial"/>
              <a:buChar char="•"/>
            </a:pPr>
            <a:r>
              <a:rPr lang="en-US" sz="1200">
                <a:solidFill>
                  <a:schemeClr val="dk1"/>
                </a:solidFill>
                <a:latin typeface="Calibri"/>
                <a:ea typeface="Calibri"/>
                <a:cs typeface="Calibri"/>
                <a:sym typeface="Calibri"/>
              </a:rPr>
              <a:t>Other Zoning Districts</a:t>
            </a:r>
            <a:endParaRPr/>
          </a:p>
          <a:p>
            <a:pPr marL="171450" lvl="0" indent="-171450" algn="l" rtl="0">
              <a:lnSpc>
                <a:spcPct val="100000"/>
              </a:lnSpc>
              <a:spcBef>
                <a:spcPts val="0"/>
              </a:spcBef>
              <a:spcAft>
                <a:spcPts val="0"/>
              </a:spcAft>
              <a:buClr>
                <a:schemeClr val="dk1"/>
              </a:buClr>
              <a:buSzPts val="1200"/>
              <a:buFont typeface="Arial"/>
              <a:buChar char="•"/>
            </a:pPr>
            <a:r>
              <a:rPr lang="en-US" sz="1200">
                <a:solidFill>
                  <a:schemeClr val="dk1"/>
                </a:solidFill>
                <a:latin typeface="Calibri"/>
                <a:ea typeface="Calibri"/>
                <a:cs typeface="Calibri"/>
                <a:sym typeface="Calibri"/>
              </a:rPr>
              <a:t>Stormwater Regulations</a:t>
            </a:r>
            <a:endParaRPr/>
          </a:p>
          <a:p>
            <a:pPr marL="171450" lvl="0" indent="-171450" algn="l" rtl="0">
              <a:lnSpc>
                <a:spcPct val="100000"/>
              </a:lnSpc>
              <a:spcBef>
                <a:spcPts val="0"/>
              </a:spcBef>
              <a:spcAft>
                <a:spcPts val="0"/>
              </a:spcAft>
              <a:buClr>
                <a:schemeClr val="dk1"/>
              </a:buClr>
              <a:buSzPts val="1200"/>
              <a:buFont typeface="Arial"/>
              <a:buChar char="•"/>
            </a:pPr>
            <a:r>
              <a:rPr lang="en-US" sz="1200">
                <a:solidFill>
                  <a:schemeClr val="dk1"/>
                </a:solidFill>
                <a:latin typeface="Calibri"/>
                <a:ea typeface="Calibri"/>
                <a:cs typeface="Calibri"/>
                <a:sym typeface="Calibri"/>
              </a:rPr>
              <a:t>Local Wetlands Bylaws and Ordinances</a:t>
            </a:r>
            <a:endParaRPr/>
          </a:p>
          <a:p>
            <a:pPr marL="171450" lvl="0" indent="-171450" algn="l" rtl="0">
              <a:lnSpc>
                <a:spcPct val="100000"/>
              </a:lnSpc>
              <a:spcBef>
                <a:spcPts val="0"/>
              </a:spcBef>
              <a:spcAft>
                <a:spcPts val="0"/>
              </a:spcAft>
              <a:buClr>
                <a:schemeClr val="dk1"/>
              </a:buClr>
              <a:buSzPts val="1200"/>
              <a:buFont typeface="Arial"/>
              <a:buChar char="•"/>
            </a:pPr>
            <a:r>
              <a:rPr lang="en-US" sz="1200">
                <a:solidFill>
                  <a:schemeClr val="dk1"/>
                </a:solidFill>
                <a:latin typeface="Calibri"/>
                <a:ea typeface="Calibri"/>
                <a:cs typeface="Calibri"/>
                <a:sym typeface="Calibri"/>
              </a:rPr>
              <a:t>Site Plan Review</a:t>
            </a:r>
            <a:endParaRPr/>
          </a:p>
          <a:p>
            <a:pPr marL="171450" lvl="0" indent="-171450" algn="l" rtl="0">
              <a:lnSpc>
                <a:spcPct val="100000"/>
              </a:lnSpc>
              <a:spcBef>
                <a:spcPts val="0"/>
              </a:spcBef>
              <a:spcAft>
                <a:spcPts val="0"/>
              </a:spcAft>
              <a:buClr>
                <a:schemeClr val="dk1"/>
              </a:buClr>
              <a:buSzPts val="1200"/>
              <a:buFont typeface="Arial"/>
              <a:buChar char="•"/>
            </a:pPr>
            <a:r>
              <a:rPr lang="en-US" sz="1200">
                <a:solidFill>
                  <a:schemeClr val="dk1"/>
                </a:solidFill>
                <a:latin typeface="Calibri"/>
                <a:ea typeface="Calibri"/>
                <a:cs typeface="Calibri"/>
                <a:sym typeface="Calibri"/>
              </a:rPr>
              <a:t>Water Conservation Regulations</a:t>
            </a:r>
            <a:endParaRPr/>
          </a:p>
          <a:p>
            <a:pPr marL="171450" lvl="0" indent="-171450" algn="l" rtl="0">
              <a:lnSpc>
                <a:spcPct val="100000"/>
              </a:lnSpc>
              <a:spcBef>
                <a:spcPts val="0"/>
              </a:spcBef>
              <a:spcAft>
                <a:spcPts val="0"/>
              </a:spcAft>
              <a:buClr>
                <a:schemeClr val="dk1"/>
              </a:buClr>
              <a:buSzPts val="1200"/>
              <a:buFont typeface="Arial"/>
              <a:buChar char="•"/>
            </a:pPr>
            <a:r>
              <a:rPr lang="en-US" sz="1200">
                <a:solidFill>
                  <a:schemeClr val="dk1"/>
                </a:solidFill>
                <a:latin typeface="Calibri"/>
                <a:ea typeface="Calibri"/>
                <a:cs typeface="Calibri"/>
                <a:sym typeface="Calibri"/>
              </a:rPr>
              <a:t>Tree Protection Regulations</a:t>
            </a:r>
            <a:endParaRPr/>
          </a:p>
          <a:p>
            <a:pPr marL="171450" lvl="0" indent="-171450" algn="l" rtl="0">
              <a:lnSpc>
                <a:spcPct val="100000"/>
              </a:lnSpc>
              <a:spcBef>
                <a:spcPts val="0"/>
              </a:spcBef>
              <a:spcAft>
                <a:spcPts val="0"/>
              </a:spcAft>
              <a:buClr>
                <a:schemeClr val="dk1"/>
              </a:buClr>
              <a:buSzPts val="1200"/>
              <a:buFont typeface="Arial"/>
              <a:buChar char="•"/>
            </a:pPr>
            <a:r>
              <a:rPr lang="en-US" sz="1200">
                <a:solidFill>
                  <a:schemeClr val="dk1"/>
                </a:solidFill>
                <a:latin typeface="Calibri"/>
                <a:ea typeface="Calibri"/>
                <a:cs typeface="Calibri"/>
                <a:sym typeface="Calibri"/>
              </a:rPr>
              <a:t>Design Standards and Guidelines</a:t>
            </a:r>
            <a:endParaRPr/>
          </a:p>
          <a:p>
            <a:pPr marL="171450" lvl="0" indent="-95250" algn="l" rtl="0">
              <a:lnSpc>
                <a:spcPct val="100000"/>
              </a:lnSpc>
              <a:spcBef>
                <a:spcPts val="0"/>
              </a:spcBef>
              <a:spcAft>
                <a:spcPts val="0"/>
              </a:spcAft>
              <a:buClr>
                <a:schemeClr val="dk1"/>
              </a:buClr>
              <a:buSzPts val="1200"/>
              <a:buFont typeface="Arial"/>
              <a:buNone/>
            </a:pPr>
            <a:endParaRPr sz="1200">
              <a:solidFill>
                <a:schemeClr val="dk1"/>
              </a:solidFill>
              <a:latin typeface="Calibri"/>
              <a:ea typeface="Calibri"/>
              <a:cs typeface="Calibri"/>
              <a:sym typeface="Calibri"/>
            </a:endParaRPr>
          </a:p>
          <a:p>
            <a:pPr marL="0" lvl="0" indent="0" algn="l" rtl="0">
              <a:lnSpc>
                <a:spcPct val="100000"/>
              </a:lnSpc>
              <a:spcBef>
                <a:spcPts val="0"/>
              </a:spcBef>
              <a:spcAft>
                <a:spcPts val="0"/>
              </a:spcAft>
              <a:buClr>
                <a:schemeClr val="dk1"/>
              </a:buClr>
              <a:buSzPts val="1200"/>
              <a:buFont typeface="Arial"/>
              <a:buNone/>
            </a:pPr>
            <a:r>
              <a:rPr lang="en-US" sz="1200">
                <a:solidFill>
                  <a:schemeClr val="dk1"/>
                </a:solidFill>
                <a:latin typeface="Calibri"/>
                <a:ea typeface="Calibri"/>
                <a:cs typeface="Calibri"/>
                <a:sym typeface="Calibri"/>
              </a:rPr>
              <a:t>A major concern shared by many communities is that policy changes often represent departures from the tried-and-true patterns of the community, and they want to see what has and hasn’t worked in other communities. This resource represents a clearinghouse of climate-action checklists, climate-resilient policies, where they reside in communities’ regulatory frameworks, and ultimately, provide the opportunity to find partner communities with like concerns.</a:t>
            </a:r>
            <a:endParaRPr/>
          </a:p>
          <a:p>
            <a:pPr marL="0" lvl="0" indent="0" algn="l" rtl="0">
              <a:lnSpc>
                <a:spcPct val="100000"/>
              </a:lnSpc>
              <a:spcBef>
                <a:spcPts val="0"/>
              </a:spcBef>
              <a:spcAft>
                <a:spcPts val="0"/>
              </a:spcAft>
              <a:buClr>
                <a:schemeClr val="dk1"/>
              </a:buClr>
              <a:buSzPts val="1200"/>
              <a:buFont typeface="Arial"/>
              <a:buNone/>
            </a:pPr>
            <a:endParaRPr sz="1200">
              <a:solidFill>
                <a:schemeClr val="dk1"/>
              </a:solidFill>
              <a:latin typeface="Calibri"/>
              <a:ea typeface="Calibri"/>
              <a:cs typeface="Calibri"/>
              <a:sym typeface="Calibri"/>
            </a:endParaRPr>
          </a:p>
          <a:p>
            <a:pPr marL="0" lvl="0" indent="0" algn="l" rtl="0">
              <a:lnSpc>
                <a:spcPct val="100000"/>
              </a:lnSpc>
              <a:spcBef>
                <a:spcPts val="0"/>
              </a:spcBef>
              <a:spcAft>
                <a:spcPts val="0"/>
              </a:spcAft>
              <a:buClr>
                <a:schemeClr val="dk1"/>
              </a:buClr>
              <a:buSzPts val="1200"/>
              <a:buFont typeface="Arial"/>
              <a:buNone/>
            </a:pPr>
            <a:endParaRPr sz="1200">
              <a:solidFill>
                <a:schemeClr val="dk1"/>
              </a:solidFill>
              <a:latin typeface="Calibri"/>
              <a:ea typeface="Calibri"/>
              <a:cs typeface="Calibri"/>
              <a:sym typeface="Calibri"/>
            </a:endParaRPr>
          </a:p>
          <a:p>
            <a:pPr marL="0" lvl="0" indent="0" algn="l" rtl="0">
              <a:lnSpc>
                <a:spcPct val="100000"/>
              </a:lnSpc>
              <a:spcBef>
                <a:spcPts val="0"/>
              </a:spcBef>
              <a:spcAft>
                <a:spcPts val="0"/>
              </a:spcAft>
              <a:buClr>
                <a:schemeClr val="dk1"/>
              </a:buClr>
              <a:buSzPts val="1200"/>
              <a:buFont typeface="Arial"/>
              <a:buNone/>
            </a:pPr>
            <a:r>
              <a:rPr lang="en-US" sz="1200">
                <a:solidFill>
                  <a:schemeClr val="dk1"/>
                </a:solidFill>
                <a:latin typeface="Calibri"/>
                <a:ea typeface="Calibri"/>
                <a:cs typeface="Calibri"/>
                <a:sym typeface="Calibri"/>
              </a:rPr>
              <a:t>The LID-specific Toolkit is an earlier iteration of this training, but it contains additional useful resources. It includes introductory and presentation materials, a checklist for regulatory review, as well as a model Stormwater Bylaw for communities that have not yet adopted one.</a:t>
            </a:r>
            <a:endParaRPr/>
          </a:p>
          <a:p>
            <a:pPr marL="0" lvl="0" indent="0" algn="l" rtl="0">
              <a:lnSpc>
                <a:spcPct val="100000"/>
              </a:lnSpc>
              <a:spcBef>
                <a:spcPts val="0"/>
              </a:spcBef>
              <a:spcAft>
                <a:spcPts val="0"/>
              </a:spcAft>
              <a:buClr>
                <a:schemeClr val="dk1"/>
              </a:buClr>
              <a:buSzPts val="1200"/>
              <a:buFont typeface="Arial"/>
              <a:buNone/>
            </a:pPr>
            <a:endParaRPr sz="1200">
              <a:solidFill>
                <a:schemeClr val="dk1"/>
              </a:solidFill>
              <a:latin typeface="Calibri"/>
              <a:ea typeface="Calibri"/>
              <a:cs typeface="Calibri"/>
              <a:sym typeface="Calibri"/>
            </a:endParaRPr>
          </a:p>
          <a:p>
            <a:pPr marL="0" lvl="0" indent="0" algn="l" rtl="0">
              <a:lnSpc>
                <a:spcPct val="100000"/>
              </a:lnSpc>
              <a:spcBef>
                <a:spcPts val="0"/>
              </a:spcBef>
              <a:spcAft>
                <a:spcPts val="0"/>
              </a:spcAft>
              <a:buSzPts val="1400"/>
              <a:buNone/>
            </a:pPr>
            <a:endParaRPr sz="1200">
              <a:solidFill>
                <a:schemeClr val="dk1"/>
              </a:solidFill>
              <a:latin typeface="Calibri"/>
              <a:ea typeface="Calibri"/>
              <a:cs typeface="Calibri"/>
              <a:sym typeface="Calibri"/>
            </a:endParaRPr>
          </a:p>
          <a:p>
            <a:pPr marL="0" lvl="0" indent="0" algn="l" rtl="0">
              <a:lnSpc>
                <a:spcPct val="100000"/>
              </a:lnSpc>
              <a:spcBef>
                <a:spcPts val="0"/>
              </a:spcBef>
              <a:spcAft>
                <a:spcPts val="0"/>
              </a:spcAft>
              <a:buSzPts val="1400"/>
              <a:buNone/>
            </a:pPr>
            <a:endParaRPr/>
          </a:p>
        </p:txBody>
      </p:sp>
      <p:sp>
        <p:nvSpPr>
          <p:cNvPr id="286" name="Google Shape;286;p1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14</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4"/>
        <p:cNvGrpSpPr/>
        <p:nvPr/>
      </p:nvGrpSpPr>
      <p:grpSpPr>
        <a:xfrm>
          <a:off x="0" y="0"/>
          <a:ext cx="0" cy="0"/>
          <a:chOff x="0" y="0"/>
          <a:chExt cx="0" cy="0"/>
        </a:xfrm>
      </p:grpSpPr>
      <p:sp>
        <p:nvSpPr>
          <p:cNvPr id="295" name="Google Shape;295;p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96" name="Google Shape;296;p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sz="1200">
                <a:solidFill>
                  <a:schemeClr val="dk1"/>
                </a:solidFill>
                <a:latin typeface="Calibri"/>
                <a:ea typeface="Calibri"/>
                <a:cs typeface="Calibri"/>
                <a:sym typeface="Calibri"/>
              </a:rPr>
              <a:t>The Water Quality Scorecard from the EPA offers a way for communities to quantify the strengths and needs of local regulatory specifications for protecting water quality in communities of any size. Among the factors highlighted in this Scorecard are: </a:t>
            </a:r>
            <a:endParaRPr/>
          </a:p>
          <a:p>
            <a:pPr marL="171450" lvl="0" indent="-171450" algn="l" rtl="0">
              <a:lnSpc>
                <a:spcPct val="100000"/>
              </a:lnSpc>
              <a:spcBef>
                <a:spcPts val="0"/>
              </a:spcBef>
              <a:spcAft>
                <a:spcPts val="0"/>
              </a:spcAft>
              <a:buClr>
                <a:schemeClr val="dk1"/>
              </a:buClr>
              <a:buSzPts val="1200"/>
              <a:buFont typeface="Arial"/>
              <a:buChar char="•"/>
            </a:pPr>
            <a:r>
              <a:rPr lang="en-US" sz="1200">
                <a:solidFill>
                  <a:schemeClr val="dk1"/>
                </a:solidFill>
                <a:latin typeface="Calibri"/>
                <a:ea typeface="Calibri"/>
                <a:cs typeface="Calibri"/>
                <a:sym typeface="Calibri"/>
              </a:rPr>
              <a:t>Protect natural resources (including trees) and open space</a:t>
            </a:r>
            <a:endParaRPr/>
          </a:p>
          <a:p>
            <a:pPr marL="171450" lvl="0" indent="-171450" algn="l" rtl="0">
              <a:lnSpc>
                <a:spcPct val="100000"/>
              </a:lnSpc>
              <a:spcBef>
                <a:spcPts val="0"/>
              </a:spcBef>
              <a:spcAft>
                <a:spcPts val="0"/>
              </a:spcAft>
              <a:buClr>
                <a:schemeClr val="dk1"/>
              </a:buClr>
              <a:buSzPts val="1200"/>
              <a:buFont typeface="Arial"/>
              <a:buChar char="•"/>
            </a:pPr>
            <a:r>
              <a:rPr lang="en-US" sz="1200">
                <a:solidFill>
                  <a:schemeClr val="dk1"/>
                </a:solidFill>
                <a:latin typeface="Calibri"/>
                <a:ea typeface="Calibri"/>
                <a:cs typeface="Calibri"/>
                <a:sym typeface="Calibri"/>
              </a:rPr>
              <a:t>Promote efficient, compact development patterns and infill</a:t>
            </a:r>
            <a:endParaRPr/>
          </a:p>
          <a:p>
            <a:pPr marL="171450" lvl="0" indent="-171450" algn="l" rtl="0">
              <a:lnSpc>
                <a:spcPct val="100000"/>
              </a:lnSpc>
              <a:spcBef>
                <a:spcPts val="0"/>
              </a:spcBef>
              <a:spcAft>
                <a:spcPts val="0"/>
              </a:spcAft>
              <a:buClr>
                <a:schemeClr val="dk1"/>
              </a:buClr>
              <a:buSzPts val="1200"/>
              <a:buFont typeface="Arial"/>
              <a:buChar char="•"/>
            </a:pPr>
            <a:r>
              <a:rPr lang="en-US" sz="1200">
                <a:solidFill>
                  <a:schemeClr val="dk1"/>
                </a:solidFill>
                <a:latin typeface="Calibri"/>
                <a:ea typeface="Calibri"/>
                <a:cs typeface="Calibri"/>
                <a:sym typeface="Calibri"/>
              </a:rPr>
              <a:t>Design complete, smart streets that reduce overall imperviousness</a:t>
            </a:r>
            <a:endParaRPr/>
          </a:p>
          <a:p>
            <a:pPr marL="171450" lvl="0" indent="-171450" algn="l" rtl="0">
              <a:lnSpc>
                <a:spcPct val="100000"/>
              </a:lnSpc>
              <a:spcBef>
                <a:spcPts val="0"/>
              </a:spcBef>
              <a:spcAft>
                <a:spcPts val="0"/>
              </a:spcAft>
              <a:buClr>
                <a:schemeClr val="dk1"/>
              </a:buClr>
              <a:buSzPts val="1200"/>
              <a:buFont typeface="Arial"/>
              <a:buChar char="•"/>
            </a:pPr>
            <a:r>
              <a:rPr lang="en-US" sz="1200">
                <a:solidFill>
                  <a:schemeClr val="dk1"/>
                </a:solidFill>
                <a:latin typeface="Calibri"/>
                <a:ea typeface="Calibri"/>
                <a:cs typeface="Calibri"/>
                <a:sym typeface="Calibri"/>
              </a:rPr>
              <a:t>Encourage efficient provision of parking</a:t>
            </a:r>
            <a:endParaRPr/>
          </a:p>
          <a:p>
            <a:pPr marL="171450" lvl="0" indent="-171450" algn="l" rtl="0">
              <a:lnSpc>
                <a:spcPct val="100000"/>
              </a:lnSpc>
              <a:spcBef>
                <a:spcPts val="0"/>
              </a:spcBef>
              <a:spcAft>
                <a:spcPts val="0"/>
              </a:spcAft>
              <a:buClr>
                <a:schemeClr val="dk1"/>
              </a:buClr>
              <a:buSzPts val="1200"/>
              <a:buFont typeface="Arial"/>
              <a:buChar char="•"/>
            </a:pPr>
            <a:r>
              <a:rPr lang="en-US" sz="1200">
                <a:solidFill>
                  <a:schemeClr val="dk1"/>
                </a:solidFill>
                <a:latin typeface="Calibri"/>
                <a:ea typeface="Calibri"/>
                <a:cs typeface="Calibri"/>
                <a:sym typeface="Calibri"/>
              </a:rPr>
              <a:t>Adopt green infrastructure stormwater management provisions</a:t>
            </a:r>
            <a:endParaRPr/>
          </a:p>
          <a:p>
            <a:pPr marL="0" lvl="0" indent="0" algn="l" rtl="0">
              <a:lnSpc>
                <a:spcPct val="100000"/>
              </a:lnSpc>
              <a:spcBef>
                <a:spcPts val="0"/>
              </a:spcBef>
              <a:spcAft>
                <a:spcPts val="0"/>
              </a:spcAft>
              <a:buSzPts val="1400"/>
              <a:buNone/>
            </a:pPr>
            <a:r>
              <a:rPr lang="en-US" sz="1200">
                <a:solidFill>
                  <a:schemeClr val="dk1"/>
                </a:solidFill>
                <a:latin typeface="Calibri"/>
                <a:ea typeface="Calibri"/>
                <a:cs typeface="Calibri"/>
                <a:sym typeface="Calibri"/>
              </a:rPr>
              <a:t>This guidance document is intended for use by local governments in identifying areas of opportunity and strengthening the regulations that protect the health of their communities.</a:t>
            </a:r>
            <a:endParaRPr/>
          </a:p>
          <a:p>
            <a:pPr marL="0" lvl="0" indent="0" algn="l" rtl="0">
              <a:lnSpc>
                <a:spcPct val="100000"/>
              </a:lnSpc>
              <a:spcBef>
                <a:spcPts val="0"/>
              </a:spcBef>
              <a:spcAft>
                <a:spcPts val="0"/>
              </a:spcAft>
              <a:buSzPts val="1400"/>
              <a:buNone/>
            </a:pPr>
            <a:endParaRPr/>
          </a:p>
        </p:txBody>
      </p:sp>
      <p:sp>
        <p:nvSpPr>
          <p:cNvPr id="297" name="Google Shape;297;p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15</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5"/>
        <p:cNvGrpSpPr/>
        <p:nvPr/>
      </p:nvGrpSpPr>
      <p:grpSpPr>
        <a:xfrm>
          <a:off x="0" y="0"/>
          <a:ext cx="0" cy="0"/>
          <a:chOff x="0" y="0"/>
          <a:chExt cx="0" cy="0"/>
        </a:xfrm>
      </p:grpSpPr>
      <p:sp>
        <p:nvSpPr>
          <p:cNvPr id="306" name="Google Shape;306;p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07" name="Google Shape;307;p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sz="1200">
                <a:solidFill>
                  <a:schemeClr val="dk1"/>
                </a:solidFill>
                <a:latin typeface="Calibri"/>
                <a:ea typeface="Calibri"/>
                <a:cs typeface="Calibri"/>
                <a:sym typeface="Calibri"/>
              </a:rPr>
              <a:t>The Better Site Design Handbook, which has served communities in the Mid-Atlantic region since 1998, promotes “environmentally sensitive, economically viable, and locally appropriate development” through twenty-two model development principles for better site design. The Code and Ordinance Worksheet from 2017 asks 94 questions grouped into categories for addressing these 22 principles, plus an additional 3 principles for runoff reduction, and provides scores for the answers to these questions. The topics addressed are listed below:</a:t>
            </a:r>
            <a:endParaRPr/>
          </a:p>
          <a:p>
            <a:pPr marL="171450" lvl="0" indent="-171450" algn="l" rtl="0">
              <a:lnSpc>
                <a:spcPct val="100000"/>
              </a:lnSpc>
              <a:spcBef>
                <a:spcPts val="0"/>
              </a:spcBef>
              <a:spcAft>
                <a:spcPts val="0"/>
              </a:spcAft>
              <a:buClr>
                <a:schemeClr val="dk1"/>
              </a:buClr>
              <a:buSzPts val="1200"/>
              <a:buFont typeface="Arial"/>
              <a:buChar char="•"/>
            </a:pPr>
            <a:r>
              <a:rPr lang="en-US" sz="1200">
                <a:solidFill>
                  <a:schemeClr val="dk1"/>
                </a:solidFill>
                <a:latin typeface="Calibri"/>
                <a:ea typeface="Calibri"/>
                <a:cs typeface="Calibri"/>
                <a:sym typeface="Calibri"/>
              </a:rPr>
              <a:t>Residential streets and parking lots (including 10 principles on this topic)</a:t>
            </a:r>
            <a:endParaRPr/>
          </a:p>
          <a:p>
            <a:pPr marL="171450" lvl="0" indent="-171450" algn="l" rtl="0">
              <a:lnSpc>
                <a:spcPct val="100000"/>
              </a:lnSpc>
              <a:spcBef>
                <a:spcPts val="0"/>
              </a:spcBef>
              <a:spcAft>
                <a:spcPts val="0"/>
              </a:spcAft>
              <a:buClr>
                <a:schemeClr val="dk1"/>
              </a:buClr>
              <a:buSzPts val="1200"/>
              <a:buFont typeface="Arial"/>
              <a:buChar char="•"/>
            </a:pPr>
            <a:r>
              <a:rPr lang="en-US" sz="1200">
                <a:solidFill>
                  <a:schemeClr val="dk1"/>
                </a:solidFill>
                <a:latin typeface="Calibri"/>
                <a:ea typeface="Calibri"/>
                <a:cs typeface="Calibri"/>
                <a:sym typeface="Calibri"/>
              </a:rPr>
              <a:t>Lot development (6 principles)</a:t>
            </a:r>
            <a:endParaRPr/>
          </a:p>
          <a:p>
            <a:pPr marL="171450" lvl="0" indent="-171450" algn="l" rtl="0">
              <a:lnSpc>
                <a:spcPct val="100000"/>
              </a:lnSpc>
              <a:spcBef>
                <a:spcPts val="0"/>
              </a:spcBef>
              <a:spcAft>
                <a:spcPts val="0"/>
              </a:spcAft>
              <a:buClr>
                <a:schemeClr val="dk1"/>
              </a:buClr>
              <a:buSzPts val="1200"/>
              <a:buFont typeface="Arial"/>
              <a:buChar char="•"/>
            </a:pPr>
            <a:r>
              <a:rPr lang="en-US" sz="1200">
                <a:solidFill>
                  <a:schemeClr val="dk1"/>
                </a:solidFill>
                <a:latin typeface="Calibri"/>
                <a:ea typeface="Calibri"/>
                <a:cs typeface="Calibri"/>
                <a:sym typeface="Calibri"/>
              </a:rPr>
              <a:t>Natural areas (6 principles)</a:t>
            </a:r>
            <a:endParaRPr/>
          </a:p>
          <a:p>
            <a:pPr marL="171450" lvl="0" indent="-171450" algn="l" rtl="0">
              <a:lnSpc>
                <a:spcPct val="100000"/>
              </a:lnSpc>
              <a:spcBef>
                <a:spcPts val="0"/>
              </a:spcBef>
              <a:spcAft>
                <a:spcPts val="0"/>
              </a:spcAft>
              <a:buClr>
                <a:schemeClr val="dk1"/>
              </a:buClr>
              <a:buSzPts val="1200"/>
              <a:buFont typeface="Arial"/>
              <a:buChar char="•"/>
            </a:pPr>
            <a:r>
              <a:rPr lang="en-US" sz="1200">
                <a:solidFill>
                  <a:schemeClr val="dk1"/>
                </a:solidFill>
                <a:latin typeface="Calibri"/>
                <a:ea typeface="Calibri"/>
                <a:cs typeface="Calibri"/>
                <a:sym typeface="Calibri"/>
              </a:rPr>
              <a:t>Runoff reduction</a:t>
            </a:r>
            <a:endParaRPr/>
          </a:p>
          <a:p>
            <a:pPr marL="171450" lvl="0" indent="-95250" algn="l" rtl="0">
              <a:lnSpc>
                <a:spcPct val="100000"/>
              </a:lnSpc>
              <a:spcBef>
                <a:spcPts val="0"/>
              </a:spcBef>
              <a:spcAft>
                <a:spcPts val="0"/>
              </a:spcAft>
              <a:buClr>
                <a:schemeClr val="dk1"/>
              </a:buClr>
              <a:buSzPts val="1200"/>
              <a:buFont typeface="Arial"/>
              <a:buNone/>
            </a:pPr>
            <a:endParaRPr sz="1200">
              <a:solidFill>
                <a:schemeClr val="dk1"/>
              </a:solidFill>
              <a:latin typeface="Calibri"/>
              <a:ea typeface="Calibri"/>
              <a:cs typeface="Calibri"/>
              <a:sym typeface="Calibri"/>
            </a:endParaRPr>
          </a:p>
          <a:p>
            <a:pPr marL="0" lvl="0" indent="0" algn="l" rtl="0">
              <a:lnSpc>
                <a:spcPct val="100000"/>
              </a:lnSpc>
              <a:spcBef>
                <a:spcPts val="0"/>
              </a:spcBef>
              <a:spcAft>
                <a:spcPts val="0"/>
              </a:spcAft>
              <a:buSzPts val="1400"/>
              <a:buNone/>
            </a:pPr>
            <a:r>
              <a:rPr lang="en-US" sz="1200">
                <a:solidFill>
                  <a:schemeClr val="dk1"/>
                </a:solidFill>
                <a:latin typeface="Calibri"/>
                <a:ea typeface="Calibri"/>
                <a:cs typeface="Calibri"/>
                <a:sym typeface="Calibri"/>
              </a:rPr>
              <a:t>The regulatory documents that are reviewed in the COW are comprehensive, and the approach taken in this tool acknowledges and provides accommodations for communities of different sizes and contexts, ranging from “rural” to “highly urban.”</a:t>
            </a:r>
            <a:endParaRPr/>
          </a:p>
          <a:p>
            <a:pPr marL="0" lvl="0" indent="0" algn="l" rtl="0">
              <a:lnSpc>
                <a:spcPct val="100000"/>
              </a:lnSpc>
              <a:spcBef>
                <a:spcPts val="0"/>
              </a:spcBef>
              <a:spcAft>
                <a:spcPts val="0"/>
              </a:spcAft>
              <a:buSzPts val="1400"/>
              <a:buNone/>
            </a:pPr>
            <a:r>
              <a:rPr lang="en-US" sz="1200">
                <a:solidFill>
                  <a:schemeClr val="dk1"/>
                </a:solidFill>
                <a:latin typeface="Calibri"/>
                <a:ea typeface="Calibri"/>
                <a:cs typeface="Calibri"/>
                <a:sym typeface="Calibri"/>
              </a:rPr>
              <a:t> </a:t>
            </a:r>
            <a:endParaRPr/>
          </a:p>
          <a:p>
            <a:pPr marL="0" lvl="0" indent="0" algn="l" rtl="0">
              <a:lnSpc>
                <a:spcPct val="100000"/>
              </a:lnSpc>
              <a:spcBef>
                <a:spcPts val="0"/>
              </a:spcBef>
              <a:spcAft>
                <a:spcPts val="0"/>
              </a:spcAft>
              <a:buSzPts val="1400"/>
              <a:buNone/>
            </a:pPr>
            <a:r>
              <a:rPr lang="en-US" sz="1200">
                <a:solidFill>
                  <a:schemeClr val="dk1"/>
                </a:solidFill>
                <a:latin typeface="Calibri"/>
                <a:ea typeface="Calibri"/>
                <a:cs typeface="Calibri"/>
                <a:sym typeface="Calibri"/>
              </a:rPr>
              <a:t>Once a community completes the worksheet and tallies its score, the COW suggests that if a municipality scores under 80% of the total possible points, it is appropriate to systematically review and update its regulations – particularly those that fail to advance low impact development and redevelopment in a community.</a:t>
            </a:r>
            <a:endParaRPr/>
          </a:p>
          <a:p>
            <a:pPr marL="0" lvl="0" indent="0" algn="l" rtl="0">
              <a:lnSpc>
                <a:spcPct val="100000"/>
              </a:lnSpc>
              <a:spcBef>
                <a:spcPts val="0"/>
              </a:spcBef>
              <a:spcAft>
                <a:spcPts val="0"/>
              </a:spcAft>
              <a:buSzPts val="1400"/>
              <a:buNone/>
            </a:pPr>
            <a:endParaRPr/>
          </a:p>
        </p:txBody>
      </p:sp>
      <p:sp>
        <p:nvSpPr>
          <p:cNvPr id="308" name="Google Shape;308;p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16</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4"/>
        <p:cNvGrpSpPr/>
        <p:nvPr/>
      </p:nvGrpSpPr>
      <p:grpSpPr>
        <a:xfrm>
          <a:off x="0" y="0"/>
          <a:ext cx="0" cy="0"/>
          <a:chOff x="0" y="0"/>
          <a:chExt cx="0" cy="0"/>
        </a:xfrm>
      </p:grpSpPr>
      <p:sp>
        <p:nvSpPr>
          <p:cNvPr id="315" name="Google Shape;315;p1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16" name="Google Shape;316;p1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The Neighborhood Road Design Guidebook was a collaborative effort between planners and builders, and the result is a guidance document that focuses on residential road design that supports and fosters sustainable and Low Impact Development, particularly in the context of subdivision roadways. This guidebook suggests narrow roads for less environmental impact from stormwater runoff, as well as encouraging lower speeds on neighborhood roads. The guidebook also considers multi-modal transportation and other issues related to road layout and design.</a:t>
            </a:r>
            <a:endParaRPr/>
          </a:p>
        </p:txBody>
      </p:sp>
      <p:sp>
        <p:nvSpPr>
          <p:cNvPr id="317" name="Google Shape;317;p1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17</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4"/>
        <p:cNvGrpSpPr/>
        <p:nvPr/>
      </p:nvGrpSpPr>
      <p:grpSpPr>
        <a:xfrm>
          <a:off x="0" y="0"/>
          <a:ext cx="0" cy="0"/>
          <a:chOff x="0" y="0"/>
          <a:chExt cx="0" cy="0"/>
        </a:xfrm>
      </p:grpSpPr>
      <p:sp>
        <p:nvSpPr>
          <p:cNvPr id="325" name="Google Shape;325;p1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26" name="Google Shape;326;p1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sz="1200">
                <a:solidFill>
                  <a:schemeClr val="dk1"/>
                </a:solidFill>
                <a:latin typeface="Calibri"/>
                <a:ea typeface="Calibri"/>
                <a:cs typeface="Calibri"/>
                <a:sym typeface="Calibri"/>
              </a:rPr>
              <a:t>The Massachusetts Stormwater Handbook is in the process of being updated, but in its current iteration, it’s a three-volume guidance document from the Massachusetts Department of Environmental Protection (MassDEP) on state regulations governing the management of stormwater pollution. </a:t>
            </a:r>
            <a:r>
              <a:rPr lang="en-US"/>
              <a:t>Check the state website for the most current information</a:t>
            </a:r>
            <a:r>
              <a:rPr lang="en-US" sz="1200">
                <a:solidFill>
                  <a:schemeClr val="dk1"/>
                </a:solidFill>
                <a:latin typeface="Calibri"/>
                <a:ea typeface="Calibri"/>
                <a:cs typeface="Calibri"/>
                <a:sym typeface="Calibri"/>
              </a:rPr>
              <a:t>.</a:t>
            </a:r>
            <a:endParaRPr sz="1200">
              <a:solidFill>
                <a:schemeClr val="dk1"/>
              </a:solidFill>
              <a:latin typeface="Calibri"/>
              <a:ea typeface="Calibri"/>
              <a:cs typeface="Calibri"/>
              <a:sym typeface="Calibri"/>
            </a:endParaRPr>
          </a:p>
          <a:p>
            <a:pPr marL="0" lvl="0" indent="0" algn="l" rtl="0">
              <a:lnSpc>
                <a:spcPct val="100000"/>
              </a:lnSpc>
              <a:spcBef>
                <a:spcPts val="0"/>
              </a:spcBef>
              <a:spcAft>
                <a:spcPts val="0"/>
              </a:spcAft>
              <a:buSzPts val="1400"/>
              <a:buNone/>
            </a:pPr>
            <a:r>
              <a:rPr lang="en-US" sz="1200">
                <a:solidFill>
                  <a:schemeClr val="dk1"/>
                </a:solidFill>
                <a:latin typeface="Calibri"/>
                <a:ea typeface="Calibri"/>
                <a:cs typeface="Calibri"/>
                <a:sym typeface="Calibri"/>
              </a:rPr>
              <a:t> </a:t>
            </a:r>
            <a:endParaRPr/>
          </a:p>
          <a:p>
            <a:pPr marL="0" lvl="0" indent="0" algn="l" rtl="0">
              <a:lnSpc>
                <a:spcPct val="100000"/>
              </a:lnSpc>
              <a:spcBef>
                <a:spcPts val="0"/>
              </a:spcBef>
              <a:spcAft>
                <a:spcPts val="0"/>
              </a:spcAft>
              <a:buSzPts val="1400"/>
              <a:buNone/>
            </a:pPr>
            <a:r>
              <a:rPr lang="en-US"/>
              <a:t>The Stormwater Handbook is outlined in Volumes. </a:t>
            </a:r>
            <a:endParaRPr/>
          </a:p>
          <a:p>
            <a:pPr marL="0" lvl="0" indent="0" algn="l" rtl="0">
              <a:spcBef>
                <a:spcPts val="0"/>
              </a:spcBef>
              <a:spcAft>
                <a:spcPts val="0"/>
              </a:spcAft>
              <a:buClr>
                <a:schemeClr val="dk1"/>
              </a:buClr>
              <a:buSzPts val="1100"/>
              <a:buFont typeface="Arial"/>
              <a:buNone/>
            </a:pPr>
            <a:r>
              <a:rPr lang="en-US" i="1"/>
              <a:t>Volume 1</a:t>
            </a:r>
            <a:r>
              <a:rPr lang="en-US"/>
              <a:t> comprises the Stormwater Management Standards (Chapter 1 of Volume 1 is reproduced in Module 4 of this guide) and lays out the legal and regulatory framework for the Handbook. </a:t>
            </a:r>
            <a:endParaRPr/>
          </a:p>
          <a:p>
            <a:pPr marL="457200" lvl="0" indent="0" algn="l" rtl="0">
              <a:spcBef>
                <a:spcPts val="0"/>
              </a:spcBef>
              <a:spcAft>
                <a:spcPts val="0"/>
              </a:spcAft>
              <a:buClr>
                <a:schemeClr val="dk1"/>
              </a:buClr>
              <a:buSzPts val="1100"/>
              <a:buFont typeface="Arial"/>
              <a:buNone/>
            </a:pPr>
            <a:endParaRPr/>
          </a:p>
          <a:p>
            <a:pPr marL="0" lvl="0" indent="0" algn="l" rtl="0">
              <a:spcBef>
                <a:spcPts val="0"/>
              </a:spcBef>
              <a:spcAft>
                <a:spcPts val="0"/>
              </a:spcAft>
              <a:buClr>
                <a:schemeClr val="dk1"/>
              </a:buClr>
              <a:buSzPts val="1100"/>
              <a:buFont typeface="Arial"/>
              <a:buNone/>
            </a:pPr>
            <a:r>
              <a:rPr lang="en-US" i="1"/>
              <a:t>Volume 2</a:t>
            </a:r>
            <a:r>
              <a:rPr lang="en-US"/>
              <a:t> has 5 chapters and an appendix, describing the components of stormwater management and best managment practices including LID.</a:t>
            </a:r>
            <a:endParaRPr/>
          </a:p>
          <a:p>
            <a:pPr marL="0" lvl="0" indent="0" algn="l" rtl="0">
              <a:spcBef>
                <a:spcPts val="0"/>
              </a:spcBef>
              <a:spcAft>
                <a:spcPts val="0"/>
              </a:spcAft>
              <a:buClr>
                <a:schemeClr val="dk1"/>
              </a:buClr>
              <a:buSzPts val="1100"/>
              <a:buFont typeface="Arial"/>
              <a:buNone/>
            </a:pPr>
            <a:r>
              <a:rPr lang="en-US"/>
              <a:t>Many communities are also subject to the </a:t>
            </a:r>
            <a:r>
              <a:rPr lang="en-US" u="sng">
                <a:solidFill>
                  <a:srgbClr val="1155CC"/>
                </a:solidFill>
                <a:hlinkClick r:id="rId3">
                  <a:extLst>
                    <a:ext uri="{A12FA001-AC4F-418D-AE19-62706E023703}">
                      <ahyp:hlinkClr xmlns:ahyp="http://schemas.microsoft.com/office/drawing/2018/hyperlinkcolor" val="tx"/>
                    </a:ext>
                  </a:extLst>
                </a:hlinkClick>
              </a:rPr>
              <a:t>EPA Municipal Separate Storm Sewer (MS4)</a:t>
            </a:r>
            <a:r>
              <a:rPr lang="en-US"/>
              <a:t> permit, which includes requirements for municipalities to update their bylaws and ordinances.  The Bylaw Review Tool includes provisions that can assist communities in prioritizing local bylaw and regulatory updates to achieve compliance.  EPA also has many other resources on stormwater and LID.</a:t>
            </a:r>
            <a:endParaRPr/>
          </a:p>
          <a:p>
            <a:pPr marL="0" lvl="0" indent="0" algn="l" rtl="0">
              <a:lnSpc>
                <a:spcPct val="100000"/>
              </a:lnSpc>
              <a:spcBef>
                <a:spcPts val="0"/>
              </a:spcBef>
              <a:spcAft>
                <a:spcPts val="0"/>
              </a:spcAft>
              <a:buSzPts val="1400"/>
              <a:buNone/>
            </a:pPr>
            <a:endParaRPr/>
          </a:p>
        </p:txBody>
      </p:sp>
      <p:sp>
        <p:nvSpPr>
          <p:cNvPr id="327" name="Google Shape;327;p1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18</a:t>
            </a:fld>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5"/>
        <p:cNvGrpSpPr/>
        <p:nvPr/>
      </p:nvGrpSpPr>
      <p:grpSpPr>
        <a:xfrm>
          <a:off x="0" y="0"/>
          <a:ext cx="0" cy="0"/>
          <a:chOff x="0" y="0"/>
          <a:chExt cx="0" cy="0"/>
        </a:xfrm>
      </p:grpSpPr>
      <p:sp>
        <p:nvSpPr>
          <p:cNvPr id="336" name="Google Shape;336;p1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37" name="Google Shape;337;p1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Funding for LID initiatives can come from a variety of sources.</a:t>
            </a:r>
            <a:endParaRPr/>
          </a:p>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r>
              <a:rPr lang="en-US" b="1"/>
              <a:t>Stormwater utility:</a:t>
            </a:r>
            <a:endParaRPr/>
          </a:p>
          <a:p>
            <a:pPr marL="0" lvl="0" indent="0" algn="l" rtl="0">
              <a:lnSpc>
                <a:spcPct val="100000"/>
              </a:lnSpc>
              <a:spcBef>
                <a:spcPts val="0"/>
              </a:spcBef>
              <a:spcAft>
                <a:spcPts val="0"/>
              </a:spcAft>
              <a:buSzPts val="1400"/>
              <a:buNone/>
            </a:pPr>
            <a:r>
              <a:rPr lang="en-US"/>
              <a:t>Newton, MA and Reading, MA both have stormwater utilities:</a:t>
            </a:r>
            <a:endParaRPr/>
          </a:p>
          <a:p>
            <a:pPr marL="0" marR="0" lvl="0" indent="0" algn="l" rtl="0">
              <a:lnSpc>
                <a:spcPct val="100000"/>
              </a:lnSpc>
              <a:spcBef>
                <a:spcPts val="0"/>
              </a:spcBef>
              <a:spcAft>
                <a:spcPts val="0"/>
              </a:spcAft>
              <a:buClr>
                <a:schemeClr val="dk1"/>
              </a:buClr>
              <a:buSzPts val="1200"/>
              <a:buFont typeface="Calibri"/>
              <a:buNone/>
            </a:pPr>
            <a:r>
              <a:rPr lang="en-US" sz="1200">
                <a:solidFill>
                  <a:schemeClr val="dk1"/>
                </a:solidFill>
                <a:latin typeface="Calibri"/>
                <a:ea typeface="Calibri"/>
                <a:cs typeface="Calibri"/>
                <a:sym typeface="Calibri"/>
              </a:rPr>
              <a:t>Reading: Single- and two-family properties are assessed a flat fee (i.e., $10/quarter or $40/year) and other properties are charged fees based on the total amount of impervious cover on their property (MAPC 2010). Undeveloped properties are not assessed a stormwater fee. Residential and nonresidential properties that install and maintain infiltration systems or other means to reduce runoff are eligible for a fee reduction of up to 50 percent of their total stormwater fee assessment (Town of Reading 2014).</a:t>
            </a:r>
            <a:endParaRPr/>
          </a:p>
          <a:p>
            <a:pPr marL="0" marR="0" lvl="0" indent="0" algn="l" rtl="0">
              <a:lnSpc>
                <a:spcPct val="100000"/>
              </a:lnSpc>
              <a:spcBef>
                <a:spcPts val="0"/>
              </a:spcBef>
              <a:spcAft>
                <a:spcPts val="0"/>
              </a:spcAft>
              <a:buClr>
                <a:schemeClr val="dk1"/>
              </a:buClr>
              <a:buSzPts val="1200"/>
              <a:buFont typeface="Calibri"/>
              <a:buNone/>
            </a:pPr>
            <a:endParaRPr sz="1200">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1200"/>
              <a:buFont typeface="Calibri"/>
              <a:buNone/>
            </a:pPr>
            <a:r>
              <a:rPr lang="en-US" sz="1200">
                <a:solidFill>
                  <a:schemeClr val="dk1"/>
                </a:solidFill>
                <a:latin typeface="Calibri"/>
                <a:ea typeface="Calibri"/>
                <a:cs typeface="Calibri"/>
                <a:sym typeface="Calibri"/>
              </a:rPr>
              <a:t>Newton: Newton’s stormwater fee is a set charge based on whether a property is residential or nonresidential, with a discounted fee for senior residents. All residential properties with a domestic water meter are charged $6.25/quarter; the elderly discount fee is $4.38/quarter. All nonresidential properties are charged $37.50/quarter (City of Newton 2014). </a:t>
            </a:r>
            <a:endParaRPr/>
          </a:p>
          <a:p>
            <a:pPr marL="0" marR="0" lvl="0" indent="0" algn="l" rtl="0">
              <a:lnSpc>
                <a:spcPct val="100000"/>
              </a:lnSpc>
              <a:spcBef>
                <a:spcPts val="0"/>
              </a:spcBef>
              <a:spcAft>
                <a:spcPts val="0"/>
              </a:spcAft>
              <a:buClr>
                <a:schemeClr val="dk1"/>
              </a:buClr>
              <a:buSzPts val="1200"/>
              <a:buFont typeface="Calibri"/>
              <a:buNone/>
            </a:pPr>
            <a:endParaRPr sz="1200">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1200"/>
              <a:buFont typeface="Calibri"/>
              <a:buNone/>
            </a:pPr>
            <a:r>
              <a:rPr lang="en-US" sz="1200" b="1">
                <a:solidFill>
                  <a:schemeClr val="dk1"/>
                </a:solidFill>
                <a:latin typeface="Calibri"/>
                <a:ea typeface="Calibri"/>
                <a:cs typeface="Calibri"/>
                <a:sym typeface="Calibri"/>
              </a:rPr>
              <a:t>Grants:</a:t>
            </a:r>
            <a:endParaRPr/>
          </a:p>
          <a:p>
            <a:pPr marL="0" marR="0" lvl="0" indent="0" algn="l" rtl="0">
              <a:lnSpc>
                <a:spcPct val="100000"/>
              </a:lnSpc>
              <a:spcBef>
                <a:spcPts val="0"/>
              </a:spcBef>
              <a:spcAft>
                <a:spcPts val="0"/>
              </a:spcAft>
              <a:buClr>
                <a:schemeClr val="dk1"/>
              </a:buClr>
              <a:buSzPts val="1200"/>
              <a:buFont typeface="Calibri"/>
              <a:buNone/>
            </a:pPr>
            <a:r>
              <a:rPr lang="en-US" sz="1200">
                <a:solidFill>
                  <a:schemeClr val="dk1"/>
                </a:solidFill>
                <a:latin typeface="Calibri"/>
                <a:ea typeface="Calibri"/>
                <a:cs typeface="Calibri"/>
                <a:sym typeface="Calibri"/>
              </a:rPr>
              <a:t>You will find that in your participant guide, there is a list of federal and state grants for which your community may be eligible, including:</a:t>
            </a:r>
            <a:endParaRPr/>
          </a:p>
          <a:p>
            <a:pPr marL="171450" marR="0" lvl="0" indent="-171450" algn="l" rtl="0">
              <a:lnSpc>
                <a:spcPct val="100000"/>
              </a:lnSpc>
              <a:spcBef>
                <a:spcPts val="0"/>
              </a:spcBef>
              <a:spcAft>
                <a:spcPts val="0"/>
              </a:spcAft>
              <a:buClr>
                <a:schemeClr val="dk1"/>
              </a:buClr>
              <a:buSzPts val="1200"/>
              <a:buFont typeface="Arial"/>
              <a:buChar char="•"/>
            </a:pPr>
            <a:r>
              <a:rPr lang="en-US" sz="1200" b="0">
                <a:solidFill>
                  <a:schemeClr val="dk1"/>
                </a:solidFill>
                <a:latin typeface="Calibri"/>
                <a:ea typeface="Calibri"/>
                <a:cs typeface="Calibri"/>
                <a:sym typeface="Calibri"/>
              </a:rPr>
              <a:t>MVP Program</a:t>
            </a:r>
            <a:endParaRPr/>
          </a:p>
          <a:p>
            <a:pPr marL="171450" marR="0" lvl="0" indent="-171450" algn="l" rtl="0">
              <a:lnSpc>
                <a:spcPct val="100000"/>
              </a:lnSpc>
              <a:spcBef>
                <a:spcPts val="0"/>
              </a:spcBef>
              <a:spcAft>
                <a:spcPts val="0"/>
              </a:spcAft>
              <a:buClr>
                <a:schemeClr val="dk1"/>
              </a:buClr>
              <a:buSzPts val="1200"/>
              <a:buFont typeface="Arial"/>
              <a:buChar char="•"/>
            </a:pPr>
            <a:r>
              <a:rPr lang="en-US" sz="1200" b="0">
                <a:solidFill>
                  <a:schemeClr val="dk1"/>
                </a:solidFill>
                <a:latin typeface="Calibri"/>
                <a:ea typeface="Calibri"/>
                <a:cs typeface="Calibri"/>
                <a:sym typeface="Calibri"/>
              </a:rPr>
              <a:t>Massachusetts Green Infrastructure for Coastal Resilience Pilot Grants Program: </a:t>
            </a:r>
            <a:r>
              <a:rPr lang="en-US" sz="1200">
                <a:solidFill>
                  <a:schemeClr val="dk1"/>
                </a:solidFill>
                <a:latin typeface="Calibri"/>
                <a:ea typeface="Calibri"/>
                <a:cs typeface="Calibri"/>
                <a:sym typeface="Calibri"/>
              </a:rPr>
              <a:t>provides financial and technical assistance to advance the use of natural approaches to mitigating flooding problems and coastal erosion. Grants support the planning, feasibility assessment, design, permitting, construction, and monitoring/evaluation of green infrastructure projects that implement natural approaches. The 78 municipalities located within Massachusetts’ coastal zone and certified 501(c)(3) non-profit organizations that have coastal property available to the public are eligible to apply for the grants. </a:t>
            </a:r>
            <a:endParaRPr/>
          </a:p>
          <a:p>
            <a:pPr marL="171450" marR="0" lvl="0" indent="-171450" algn="l" rtl="0">
              <a:lnSpc>
                <a:spcPct val="100000"/>
              </a:lnSpc>
              <a:spcBef>
                <a:spcPts val="0"/>
              </a:spcBef>
              <a:spcAft>
                <a:spcPts val="0"/>
              </a:spcAft>
              <a:buClr>
                <a:schemeClr val="dk1"/>
              </a:buClr>
              <a:buSzPts val="1200"/>
              <a:buFont typeface="Arial"/>
              <a:buChar char="•"/>
            </a:pPr>
            <a:r>
              <a:rPr lang="en-US" sz="1200">
                <a:solidFill>
                  <a:schemeClr val="dk1"/>
                </a:solidFill>
                <a:latin typeface="Calibri"/>
                <a:ea typeface="Calibri"/>
                <a:cs typeface="Calibri"/>
                <a:sym typeface="Calibri"/>
              </a:rPr>
              <a:t>MS4 Municipal Grant Assistance Program</a:t>
            </a:r>
            <a:endParaRPr sz="1200">
              <a:solidFill>
                <a:schemeClr val="dk1"/>
              </a:solidFill>
              <a:latin typeface="Calibri"/>
              <a:ea typeface="Calibri"/>
              <a:cs typeface="Calibri"/>
              <a:sym typeface="Calibri"/>
            </a:endParaRPr>
          </a:p>
          <a:p>
            <a:pPr marL="0" marR="0" lvl="0" indent="0" algn="l" rtl="0">
              <a:lnSpc>
                <a:spcPct val="100000"/>
              </a:lnSpc>
              <a:spcBef>
                <a:spcPts val="0"/>
              </a:spcBef>
              <a:spcAft>
                <a:spcPts val="0"/>
              </a:spcAft>
              <a:buNone/>
            </a:pPr>
            <a:endParaRPr/>
          </a:p>
          <a:p>
            <a:pPr marL="0" marR="0" lvl="0" indent="0" algn="l" rtl="0">
              <a:lnSpc>
                <a:spcPct val="100000"/>
              </a:lnSpc>
              <a:spcBef>
                <a:spcPts val="0"/>
              </a:spcBef>
              <a:spcAft>
                <a:spcPts val="0"/>
              </a:spcAft>
              <a:buNone/>
            </a:pPr>
            <a:r>
              <a:rPr lang="en-US" b="1"/>
              <a:t>Local funding </a:t>
            </a:r>
            <a:endParaRPr/>
          </a:p>
          <a:p>
            <a:pPr marL="0" marR="0" lvl="0" indent="0" algn="l" rtl="0">
              <a:lnSpc>
                <a:spcPct val="100000"/>
              </a:lnSpc>
              <a:spcBef>
                <a:spcPts val="0"/>
              </a:spcBef>
              <a:spcAft>
                <a:spcPts val="0"/>
              </a:spcAft>
              <a:buNone/>
            </a:pPr>
            <a:r>
              <a:rPr lang="en-US" sz="1050">
                <a:highlight>
                  <a:srgbClr val="FFFFFF"/>
                </a:highlight>
                <a:latin typeface="Roboto"/>
                <a:ea typeface="Roboto"/>
                <a:cs typeface="Roboto"/>
                <a:sym typeface="Roboto"/>
              </a:rPr>
              <a:t>Probably worth spending some time on funding mechanisms for implementing LID and enforcing regs specifically (setting up local funding streams vs grants to fund individual projects). </a:t>
            </a:r>
            <a:endParaRPr/>
          </a:p>
          <a:p>
            <a:pPr marL="171450" marR="0" lvl="0" indent="-95250" algn="l" rtl="0">
              <a:lnSpc>
                <a:spcPct val="100000"/>
              </a:lnSpc>
              <a:spcBef>
                <a:spcPts val="0"/>
              </a:spcBef>
              <a:spcAft>
                <a:spcPts val="0"/>
              </a:spcAft>
              <a:buClr>
                <a:schemeClr val="dk1"/>
              </a:buClr>
              <a:buSzPts val="1200"/>
              <a:buFont typeface="Arial"/>
              <a:buNone/>
            </a:pPr>
            <a:endParaRPr sz="1200">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1200"/>
              <a:buFont typeface="Calibri"/>
              <a:buNone/>
            </a:pPr>
            <a:endParaRPr sz="1200" b="0">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1200"/>
              <a:buFont typeface="Calibri"/>
              <a:buNone/>
            </a:pPr>
            <a:endParaRPr sz="1200">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1200"/>
              <a:buFont typeface="Calibri"/>
              <a:buNone/>
            </a:pPr>
            <a:endParaRPr sz="1200">
              <a:solidFill>
                <a:schemeClr val="dk1"/>
              </a:solidFill>
              <a:latin typeface="Calibri"/>
              <a:ea typeface="Calibri"/>
              <a:cs typeface="Calibri"/>
              <a:sym typeface="Calibri"/>
            </a:endParaRPr>
          </a:p>
          <a:p>
            <a:pPr marL="0" lvl="0" indent="0" algn="l" rtl="0">
              <a:lnSpc>
                <a:spcPct val="100000"/>
              </a:lnSpc>
              <a:spcBef>
                <a:spcPts val="0"/>
              </a:spcBef>
              <a:spcAft>
                <a:spcPts val="0"/>
              </a:spcAft>
              <a:buSzPts val="1400"/>
              <a:buNone/>
            </a:pPr>
            <a:endParaRPr/>
          </a:p>
        </p:txBody>
      </p:sp>
      <p:sp>
        <p:nvSpPr>
          <p:cNvPr id="338" name="Google Shape;338;p1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19</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4"/>
        <p:cNvGrpSpPr/>
        <p:nvPr/>
      </p:nvGrpSpPr>
      <p:grpSpPr>
        <a:xfrm>
          <a:off x="0" y="0"/>
          <a:ext cx="0" cy="0"/>
          <a:chOff x="0" y="0"/>
          <a:chExt cx="0" cy="0"/>
        </a:xfrm>
      </p:grpSpPr>
      <p:sp>
        <p:nvSpPr>
          <p:cNvPr id="125" name="Google Shape;125;g2134f1d45f4_0_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6" name="Google Shape;126;g2134f1d45f4_0_5: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US"/>
              <a:t>Many people and organizations contributed to this curriculum.</a:t>
            </a:r>
            <a:endParaRPr/>
          </a:p>
          <a:p>
            <a:pPr marL="0" marR="0" lvl="0" indent="0" algn="l" rtl="0">
              <a:lnSpc>
                <a:spcPct val="100000"/>
              </a:lnSpc>
              <a:spcBef>
                <a:spcPts val="0"/>
              </a:spcBef>
              <a:spcAft>
                <a:spcPts val="0"/>
              </a:spcAft>
              <a:buClr>
                <a:schemeClr val="dk1"/>
              </a:buClr>
              <a:buSzPts val="1200"/>
              <a:buFont typeface="Calibri"/>
              <a:buNone/>
            </a:pPr>
            <a:endParaRPr/>
          </a:p>
          <a:p>
            <a:pPr marL="0" marR="0" lvl="0" indent="0" algn="l" rtl="0">
              <a:lnSpc>
                <a:spcPct val="100000"/>
              </a:lnSpc>
              <a:spcBef>
                <a:spcPts val="0"/>
              </a:spcBef>
              <a:spcAft>
                <a:spcPts val="0"/>
              </a:spcAft>
              <a:buClr>
                <a:schemeClr val="dk1"/>
              </a:buClr>
              <a:buSzPts val="1200"/>
              <a:buFont typeface="Calibri"/>
              <a:buNone/>
            </a:pPr>
            <a:r>
              <a:rPr lang="en-US"/>
              <a:t>This bylaw curriculum has been developed by SNEP Network Partners Mass Audubon, Cape Cod Commission, the Southeast Regional Planning and Economic Development District, and the Blackstone Watershed Collaborative</a:t>
            </a:r>
            <a:r>
              <a:rPr lang="en-US" b="1"/>
              <a:t> </a:t>
            </a:r>
            <a:r>
              <a:rPr lang="en-US"/>
              <a:t>in partnership with the Massachusetts Rivers Alliance and Citizen Planner Training Collaborative, and financial support from the SNEP Network.  The Barrett Planning Group, LLC assisted with planning content.</a:t>
            </a:r>
            <a:endParaRPr/>
          </a:p>
          <a:p>
            <a:pPr marL="0" lvl="0" indent="0" algn="l" rtl="0">
              <a:lnSpc>
                <a:spcPct val="100000"/>
              </a:lnSpc>
              <a:spcBef>
                <a:spcPts val="1200"/>
              </a:spcBef>
              <a:spcAft>
                <a:spcPts val="0"/>
              </a:spcAft>
              <a:buSzPts val="1100"/>
              <a:buNone/>
            </a:pPr>
            <a:r>
              <a:rPr lang="en-US"/>
              <a:t>The Southeast New England Program (SNEP) Network brings together local environmental organizations, academic institutions, regional planners, and consultants who collaborate to provide municipalities, tribes and organizations in Rhode Island and Southeast Massachusetts access to free training and technical assistance to advance stormwater management, ecological restoration, and sustainable financing goals across the region. The SNEP Network is administered through EPA’s partnership with the New England Environmental Finance Center, a non-profit technical assistance provider for EPA Region. </a:t>
            </a:r>
            <a:endParaRPr/>
          </a:p>
          <a:p>
            <a:pPr marL="0" lvl="0" indent="0" algn="l" rtl="0">
              <a:lnSpc>
                <a:spcPct val="100000"/>
              </a:lnSpc>
              <a:spcBef>
                <a:spcPts val="1200"/>
              </a:spcBef>
              <a:spcAft>
                <a:spcPts val="0"/>
              </a:spcAft>
              <a:buSzPts val="1100"/>
              <a:buNone/>
            </a:pPr>
            <a:r>
              <a:rPr lang="en-US"/>
              <a:t>The SNEP Network supports this bylaw review curriculum as a key resource for communities to update their local regulations for improved nature-based climate solution implementation. Find out more about the SNEP Network at </a:t>
            </a:r>
            <a:r>
              <a:rPr lang="en-US" u="sng">
                <a:solidFill>
                  <a:schemeClr val="hlink"/>
                </a:solidFill>
                <a:hlinkClick r:id="rId3"/>
              </a:rPr>
              <a:t>www.snepnetwork.org</a:t>
            </a:r>
            <a:r>
              <a:rPr lang="en-US"/>
              <a:t>.</a:t>
            </a:r>
            <a:endParaRPr>
              <a:highlight>
                <a:srgbClr val="FFFFFF"/>
              </a:highlight>
            </a:endParaRPr>
          </a:p>
          <a:p>
            <a:pPr marL="0" lvl="0" indent="0" algn="l" rtl="0">
              <a:lnSpc>
                <a:spcPct val="115000"/>
              </a:lnSpc>
              <a:spcBef>
                <a:spcPts val="1200"/>
              </a:spcBef>
              <a:spcAft>
                <a:spcPts val="0"/>
              </a:spcAft>
              <a:buSzPts val="1100"/>
              <a:buNone/>
            </a:pPr>
            <a:r>
              <a:rPr lang="en-US"/>
              <a:t>This product has been funded wholly or in part by the United States Environmental Protection Agency under Assistance Agreement SE- 00A00655-0 to the recipient. The contents of this document do not necessarily reflect the views and policies of the U.S. Environmental Protection Agency, nor does the U.S. EPA endorses trade names or recommends the use of any products, services or enterprises mentioned in this document.</a:t>
            </a:r>
            <a:endParaRPr/>
          </a:p>
          <a:p>
            <a:pPr marL="0" lvl="0" indent="0" algn="l" rtl="0">
              <a:spcBef>
                <a:spcPts val="1200"/>
              </a:spcBef>
              <a:spcAft>
                <a:spcPts val="0"/>
              </a:spcAft>
              <a:buSzPts val="1100"/>
              <a:buNone/>
            </a:pPr>
            <a:r>
              <a:rPr lang="en-US"/>
              <a:t>This project also received funding from the Lookout Foundation.</a:t>
            </a:r>
            <a:endParaRPr/>
          </a:p>
          <a:p>
            <a:pPr marL="0" lvl="0" indent="0" algn="l" rtl="0">
              <a:lnSpc>
                <a:spcPct val="115000"/>
              </a:lnSpc>
              <a:spcBef>
                <a:spcPts val="1200"/>
              </a:spcBef>
              <a:spcAft>
                <a:spcPts val="0"/>
              </a:spcAft>
              <a:buSzPts val="1100"/>
              <a:buNone/>
            </a:pPr>
            <a:endParaRPr sz="1100">
              <a:latin typeface="Times New Roman"/>
              <a:ea typeface="Times New Roman"/>
              <a:cs typeface="Times New Roman"/>
              <a:sym typeface="Times New Roman"/>
            </a:endParaRPr>
          </a:p>
          <a:p>
            <a:pPr marL="0" lvl="0" indent="0" algn="l" rtl="0">
              <a:lnSpc>
                <a:spcPct val="115000"/>
              </a:lnSpc>
              <a:spcBef>
                <a:spcPts val="1200"/>
              </a:spcBef>
              <a:spcAft>
                <a:spcPts val="0"/>
              </a:spcAft>
              <a:buSzPts val="1100"/>
              <a:buNone/>
            </a:pPr>
            <a:endParaRPr sz="1100">
              <a:latin typeface="Times New Roman"/>
              <a:ea typeface="Times New Roman"/>
              <a:cs typeface="Times New Roman"/>
              <a:sym typeface="Times New Roman"/>
            </a:endParaRPr>
          </a:p>
          <a:p>
            <a:pPr marL="457200" lvl="0" indent="0" algn="l" rtl="0">
              <a:lnSpc>
                <a:spcPct val="115000"/>
              </a:lnSpc>
              <a:spcBef>
                <a:spcPts val="1200"/>
              </a:spcBef>
              <a:spcAft>
                <a:spcPts val="0"/>
              </a:spcAft>
              <a:buSzPts val="1100"/>
              <a:buNone/>
            </a:pPr>
            <a:endParaRPr sz="1100" i="1">
              <a:latin typeface="Times New Roman"/>
              <a:ea typeface="Times New Roman"/>
              <a:cs typeface="Times New Roman"/>
              <a:sym typeface="Times New Roman"/>
            </a:endParaRPr>
          </a:p>
          <a:p>
            <a:pPr marL="0" lvl="0" indent="0" algn="l" rtl="0">
              <a:lnSpc>
                <a:spcPct val="115000"/>
              </a:lnSpc>
              <a:spcBef>
                <a:spcPts val="1200"/>
              </a:spcBef>
              <a:spcAft>
                <a:spcPts val="0"/>
              </a:spcAft>
              <a:buClr>
                <a:schemeClr val="dk1"/>
              </a:buClr>
              <a:buSzPts val="1100"/>
              <a:buFont typeface="Arial"/>
              <a:buNone/>
            </a:pPr>
            <a:endParaRPr sz="1100" i="1">
              <a:latin typeface="Times New Roman"/>
              <a:ea typeface="Times New Roman"/>
              <a:cs typeface="Times New Roman"/>
              <a:sym typeface="Times New Roman"/>
            </a:endParaRPr>
          </a:p>
          <a:p>
            <a:pPr marL="0" lvl="0" indent="0" algn="l" rtl="0">
              <a:spcBef>
                <a:spcPts val="1200"/>
              </a:spcBef>
              <a:spcAft>
                <a:spcPts val="0"/>
              </a:spcAft>
              <a:buNone/>
            </a:pPr>
            <a:endParaRPr/>
          </a:p>
        </p:txBody>
      </p:sp>
      <p:sp>
        <p:nvSpPr>
          <p:cNvPr id="127" name="Google Shape;127;g2134f1d45f4_0_5: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a:t>
            </a:fld>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4"/>
        <p:cNvGrpSpPr/>
        <p:nvPr/>
      </p:nvGrpSpPr>
      <p:grpSpPr>
        <a:xfrm>
          <a:off x="0" y="0"/>
          <a:ext cx="0" cy="0"/>
          <a:chOff x="0" y="0"/>
          <a:chExt cx="0" cy="0"/>
        </a:xfrm>
      </p:grpSpPr>
      <p:sp>
        <p:nvSpPr>
          <p:cNvPr id="345" name="Google Shape;345;g1fc98c0119b_0_12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46" name="Google Shape;346;g1fc98c0119b_0_129: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457200" marR="0" lvl="0" indent="-228600" algn="l" rtl="0">
              <a:lnSpc>
                <a:spcPct val="100000"/>
              </a:lnSpc>
              <a:spcBef>
                <a:spcPts val="0"/>
              </a:spcBef>
              <a:spcAft>
                <a:spcPts val="0"/>
              </a:spcAft>
              <a:buSzPts val="1400"/>
              <a:buNone/>
            </a:pPr>
            <a:endParaRPr/>
          </a:p>
        </p:txBody>
      </p:sp>
      <p:sp>
        <p:nvSpPr>
          <p:cNvPr id="347" name="Google Shape;347;g1fc98c0119b_0_129: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SzPts val="1200"/>
              <a:buNone/>
            </a:pPr>
            <a:fld id="{00000000-1234-1234-1234-123412341234}" type="slidenum">
              <a:rPr lang="en-US" sz="1200" b="0" i="0" u="none" strike="noStrike" cap="none">
                <a:solidFill>
                  <a:schemeClr val="dk1"/>
                </a:solidFill>
                <a:latin typeface="Calibri"/>
                <a:ea typeface="Calibri"/>
                <a:cs typeface="Calibri"/>
                <a:sym typeface="Calibri"/>
              </a:rPr>
              <a:t>20</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3"/>
        <p:cNvGrpSpPr/>
        <p:nvPr/>
      </p:nvGrpSpPr>
      <p:grpSpPr>
        <a:xfrm>
          <a:off x="0" y="0"/>
          <a:ext cx="0" cy="0"/>
          <a:chOff x="0" y="0"/>
          <a:chExt cx="0" cy="0"/>
        </a:xfrm>
      </p:grpSpPr>
      <p:sp>
        <p:nvSpPr>
          <p:cNvPr id="354" name="Google Shape;354;p1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55" name="Google Shape;355;p1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56" name="Google Shape;356;p1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US" sz="1200" b="0" i="0" u="none" strike="noStrike" cap="none">
                <a:solidFill>
                  <a:srgbClr val="000000"/>
                </a:solidFill>
                <a:latin typeface="Calibri"/>
                <a:ea typeface="Calibri"/>
                <a:cs typeface="Calibri"/>
                <a:sym typeface="Calibri"/>
              </a:rPr>
              <a:t>21</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1"/>
        <p:cNvGrpSpPr/>
        <p:nvPr/>
      </p:nvGrpSpPr>
      <p:grpSpPr>
        <a:xfrm>
          <a:off x="0" y="0"/>
          <a:ext cx="0" cy="0"/>
          <a:chOff x="0" y="0"/>
          <a:chExt cx="0" cy="0"/>
        </a:xfrm>
      </p:grpSpPr>
      <p:sp>
        <p:nvSpPr>
          <p:cNvPr id="142" name="Google Shape;142;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43" name="Google Shape;143;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6"/>
        <p:cNvGrpSpPr/>
        <p:nvPr/>
      </p:nvGrpSpPr>
      <p:grpSpPr>
        <a:xfrm>
          <a:off x="0" y="0"/>
          <a:ext cx="0" cy="0"/>
          <a:chOff x="0" y="0"/>
          <a:chExt cx="0" cy="0"/>
        </a:xfrm>
      </p:grpSpPr>
      <p:sp>
        <p:nvSpPr>
          <p:cNvPr id="147" name="Google Shape;147;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8" name="Google Shape;148;p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49" name="Google Shape;149;p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4</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9"/>
        <p:cNvGrpSpPr/>
        <p:nvPr/>
      </p:nvGrpSpPr>
      <p:grpSpPr>
        <a:xfrm>
          <a:off x="0" y="0"/>
          <a:ext cx="0" cy="0"/>
          <a:chOff x="0" y="0"/>
          <a:chExt cx="0" cy="0"/>
        </a:xfrm>
      </p:grpSpPr>
      <p:sp>
        <p:nvSpPr>
          <p:cNvPr id="170" name="Google Shape;170;p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71" name="Google Shape;171;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5"/>
        <p:cNvGrpSpPr/>
        <p:nvPr/>
      </p:nvGrpSpPr>
      <p:grpSpPr>
        <a:xfrm>
          <a:off x="0" y="0"/>
          <a:ext cx="0" cy="0"/>
          <a:chOff x="0" y="0"/>
          <a:chExt cx="0" cy="0"/>
        </a:xfrm>
      </p:grpSpPr>
      <p:sp>
        <p:nvSpPr>
          <p:cNvPr id="176" name="Google Shape;176;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7" name="Google Shape;177;p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b="0"/>
              <a:t>In this module, we will be talking about some of the resources that will be available to you. You will notice that in the corner of most of the slides, there will be one of more of the icons that are given on this slide. This is intended to offer some guidance regarding the primary benefits of the resource, but that isn’t to say that their utility is necessarily restricted to one of these four categories.</a:t>
            </a:r>
            <a:endParaRPr/>
          </a:p>
          <a:p>
            <a:pPr marL="0" lvl="0" indent="0" algn="l" rtl="0">
              <a:lnSpc>
                <a:spcPct val="100000"/>
              </a:lnSpc>
              <a:spcBef>
                <a:spcPts val="0"/>
              </a:spcBef>
              <a:spcAft>
                <a:spcPts val="0"/>
              </a:spcAft>
              <a:buSzPts val="1400"/>
              <a:buNone/>
            </a:pPr>
            <a:endParaRPr b="1"/>
          </a:p>
          <a:p>
            <a:pPr marL="0" lvl="0" indent="0" algn="l" rtl="0">
              <a:lnSpc>
                <a:spcPct val="100000"/>
              </a:lnSpc>
              <a:spcBef>
                <a:spcPts val="0"/>
              </a:spcBef>
              <a:spcAft>
                <a:spcPts val="0"/>
              </a:spcAft>
              <a:buSzPts val="1400"/>
              <a:buNone/>
            </a:pPr>
            <a:r>
              <a:rPr lang="en-US" b="1"/>
              <a:t>Assessment Tools</a:t>
            </a:r>
            <a:endParaRPr/>
          </a:p>
          <a:p>
            <a:pPr marL="0" lvl="0" indent="0" algn="l" rtl="0">
              <a:lnSpc>
                <a:spcPct val="100000"/>
              </a:lnSpc>
              <a:spcBef>
                <a:spcPts val="0"/>
              </a:spcBef>
              <a:spcAft>
                <a:spcPts val="0"/>
              </a:spcAft>
              <a:buSzPts val="1400"/>
              <a:buNone/>
            </a:pPr>
            <a:r>
              <a:rPr lang="en-US" b="0" i="1"/>
              <a:t>Municipal Vulnerability Preparedness (MVP) Program</a:t>
            </a:r>
            <a:endParaRPr/>
          </a:p>
          <a:p>
            <a:pPr marL="0" marR="0" lvl="0" indent="0" algn="l" rtl="0">
              <a:lnSpc>
                <a:spcPct val="100000"/>
              </a:lnSpc>
              <a:spcBef>
                <a:spcPts val="0"/>
              </a:spcBef>
              <a:spcAft>
                <a:spcPts val="0"/>
              </a:spcAft>
              <a:buClr>
                <a:schemeClr val="dk1"/>
              </a:buClr>
              <a:buSzPts val="1200"/>
              <a:buFont typeface="Calibri"/>
              <a:buNone/>
            </a:pPr>
            <a:r>
              <a:rPr lang="en-US" sz="1200" b="0" i="1">
                <a:solidFill>
                  <a:schemeClr val="dk1"/>
                </a:solidFill>
                <a:latin typeface="Calibri"/>
                <a:ea typeface="Calibri"/>
                <a:cs typeface="Calibri"/>
                <a:sym typeface="Calibri"/>
              </a:rPr>
              <a:t>Environmental Protection Agency (EPA) Water Quality Scorecard</a:t>
            </a:r>
            <a:endParaRPr/>
          </a:p>
          <a:p>
            <a:pPr marL="0" marR="0" lvl="0" indent="0" algn="l" rtl="0">
              <a:lnSpc>
                <a:spcPct val="100000"/>
              </a:lnSpc>
              <a:spcBef>
                <a:spcPts val="0"/>
              </a:spcBef>
              <a:spcAft>
                <a:spcPts val="0"/>
              </a:spcAft>
              <a:buClr>
                <a:schemeClr val="dk1"/>
              </a:buClr>
              <a:buSzPts val="1200"/>
              <a:buFont typeface="Calibri"/>
              <a:buNone/>
            </a:pPr>
            <a:r>
              <a:rPr lang="en-US" sz="1200" b="0" i="1">
                <a:solidFill>
                  <a:schemeClr val="dk1"/>
                </a:solidFill>
                <a:latin typeface="Calibri"/>
                <a:ea typeface="Calibri"/>
                <a:cs typeface="Calibri"/>
                <a:sym typeface="Calibri"/>
              </a:rPr>
              <a:t>Center for Watershed Protection’s Code &amp; Ordinance Worksheet (COW)</a:t>
            </a:r>
            <a:endParaRPr/>
          </a:p>
          <a:p>
            <a:pPr marL="0" lvl="0" indent="0" algn="l" rtl="0">
              <a:lnSpc>
                <a:spcPct val="100000"/>
              </a:lnSpc>
              <a:spcBef>
                <a:spcPts val="0"/>
              </a:spcBef>
              <a:spcAft>
                <a:spcPts val="0"/>
              </a:spcAft>
              <a:buSzPts val="1400"/>
              <a:buNone/>
            </a:pPr>
            <a:endParaRPr sz="1200" b="0" i="1">
              <a:solidFill>
                <a:schemeClr val="dk1"/>
              </a:solidFill>
              <a:latin typeface="Calibri"/>
              <a:ea typeface="Calibri"/>
              <a:cs typeface="Calibri"/>
              <a:sym typeface="Calibri"/>
            </a:endParaRPr>
          </a:p>
          <a:p>
            <a:pPr marL="0" lvl="0" indent="0" algn="l" rtl="0">
              <a:lnSpc>
                <a:spcPct val="100000"/>
              </a:lnSpc>
              <a:spcBef>
                <a:spcPts val="0"/>
              </a:spcBef>
              <a:spcAft>
                <a:spcPts val="0"/>
              </a:spcAft>
              <a:buSzPts val="1400"/>
              <a:buNone/>
            </a:pPr>
            <a:r>
              <a:rPr lang="en-US" sz="1200" b="1" i="0">
                <a:solidFill>
                  <a:schemeClr val="dk1"/>
                </a:solidFill>
                <a:latin typeface="Calibri"/>
                <a:ea typeface="Calibri"/>
                <a:cs typeface="Calibri"/>
                <a:sym typeface="Calibri"/>
              </a:rPr>
              <a:t>Regional Partners</a:t>
            </a:r>
            <a:endParaRPr/>
          </a:p>
          <a:p>
            <a:pPr marL="0" lvl="0" indent="0" algn="l" rtl="0">
              <a:lnSpc>
                <a:spcPct val="100000"/>
              </a:lnSpc>
              <a:spcBef>
                <a:spcPts val="0"/>
              </a:spcBef>
              <a:spcAft>
                <a:spcPts val="0"/>
              </a:spcAft>
              <a:buSzPts val="1400"/>
              <a:buNone/>
            </a:pPr>
            <a:r>
              <a:rPr lang="en-US" sz="1200" b="0" i="0">
                <a:solidFill>
                  <a:schemeClr val="dk1"/>
                </a:solidFill>
                <a:latin typeface="Calibri"/>
                <a:ea typeface="Calibri"/>
                <a:cs typeface="Calibri"/>
                <a:sym typeface="Calibri"/>
              </a:rPr>
              <a:t>Your local RPA</a:t>
            </a:r>
            <a:endParaRPr/>
          </a:p>
          <a:p>
            <a:pPr marL="0" marR="0" lvl="0" indent="0" algn="l" rtl="0">
              <a:lnSpc>
                <a:spcPct val="100000"/>
              </a:lnSpc>
              <a:spcBef>
                <a:spcPts val="0"/>
              </a:spcBef>
              <a:spcAft>
                <a:spcPts val="0"/>
              </a:spcAft>
              <a:buClr>
                <a:schemeClr val="dk1"/>
              </a:buClr>
              <a:buSzPts val="1200"/>
              <a:buFont typeface="Calibri"/>
              <a:buNone/>
            </a:pPr>
            <a:r>
              <a:rPr lang="en-US" sz="1200" b="0" i="1">
                <a:solidFill>
                  <a:schemeClr val="dk1"/>
                </a:solidFill>
                <a:latin typeface="Calibri"/>
                <a:ea typeface="Calibri"/>
                <a:cs typeface="Calibri"/>
                <a:sym typeface="Calibri"/>
              </a:rPr>
              <a:t>EPA’s Southeast New England Program (SNEP) and SNEP Network </a:t>
            </a:r>
            <a:endParaRPr/>
          </a:p>
          <a:p>
            <a:pPr marL="0" lvl="0" indent="0" algn="l" rtl="0">
              <a:lnSpc>
                <a:spcPct val="100000"/>
              </a:lnSpc>
              <a:spcBef>
                <a:spcPts val="0"/>
              </a:spcBef>
              <a:spcAft>
                <a:spcPts val="0"/>
              </a:spcAft>
              <a:buSzPts val="1400"/>
              <a:buNone/>
            </a:pPr>
            <a:endParaRPr sz="1200" b="0" i="0">
              <a:solidFill>
                <a:schemeClr val="dk1"/>
              </a:solidFill>
              <a:latin typeface="Calibri"/>
              <a:ea typeface="Calibri"/>
              <a:cs typeface="Calibri"/>
              <a:sym typeface="Calibri"/>
            </a:endParaRPr>
          </a:p>
          <a:p>
            <a:pPr marL="0" lvl="0" indent="0" algn="l" rtl="0">
              <a:lnSpc>
                <a:spcPct val="100000"/>
              </a:lnSpc>
              <a:spcBef>
                <a:spcPts val="0"/>
              </a:spcBef>
              <a:spcAft>
                <a:spcPts val="0"/>
              </a:spcAft>
              <a:buSzPts val="1400"/>
              <a:buNone/>
            </a:pPr>
            <a:r>
              <a:rPr lang="en-US" sz="1200" b="1" i="0">
                <a:solidFill>
                  <a:schemeClr val="dk1"/>
                </a:solidFill>
                <a:latin typeface="Calibri"/>
                <a:ea typeface="Calibri"/>
                <a:cs typeface="Calibri"/>
                <a:sym typeface="Calibri"/>
              </a:rPr>
              <a:t>Toolkits, guides, and model bylaw language </a:t>
            </a:r>
            <a:endParaRPr/>
          </a:p>
          <a:p>
            <a:pPr marL="0" lvl="0" indent="0" algn="l" rtl="0">
              <a:lnSpc>
                <a:spcPct val="100000"/>
              </a:lnSpc>
              <a:spcBef>
                <a:spcPts val="0"/>
              </a:spcBef>
              <a:spcAft>
                <a:spcPts val="0"/>
              </a:spcAft>
              <a:buSzPts val="1400"/>
              <a:buNone/>
            </a:pPr>
            <a:r>
              <a:rPr lang="en-US" sz="1200" b="0" i="1">
                <a:solidFill>
                  <a:schemeClr val="dk1"/>
                </a:solidFill>
                <a:latin typeface="Calibri"/>
                <a:ea typeface="Calibri"/>
                <a:cs typeface="Calibri"/>
                <a:sym typeface="Calibri"/>
              </a:rPr>
              <a:t>Massachusetts Executive Office of Energy and Environmental Affairs’ (EEA) Smart Growth/Smart Energy Toolkit</a:t>
            </a:r>
            <a:endParaRPr/>
          </a:p>
          <a:p>
            <a:pPr marL="0" marR="0" lvl="0" indent="0" algn="l" rtl="0">
              <a:lnSpc>
                <a:spcPct val="100000"/>
              </a:lnSpc>
              <a:spcBef>
                <a:spcPts val="0"/>
              </a:spcBef>
              <a:spcAft>
                <a:spcPts val="0"/>
              </a:spcAft>
              <a:buClr>
                <a:schemeClr val="dk1"/>
              </a:buClr>
              <a:buSzPts val="1200"/>
              <a:buFont typeface="Calibri"/>
              <a:buNone/>
            </a:pPr>
            <a:r>
              <a:rPr lang="en-US" sz="1200" b="0" i="1">
                <a:solidFill>
                  <a:schemeClr val="dk1"/>
                </a:solidFill>
                <a:latin typeface="Calibri"/>
                <a:ea typeface="Calibri"/>
                <a:cs typeface="Calibri"/>
                <a:sym typeface="Calibri"/>
              </a:rPr>
              <a:t>Metropolitan Area Planning Council (MAPC) Climate Resilience Land Use Strategies</a:t>
            </a:r>
            <a:endParaRPr b="1"/>
          </a:p>
          <a:p>
            <a:pPr marL="0" lvl="0" indent="0" algn="l" rtl="0">
              <a:lnSpc>
                <a:spcPct val="100000"/>
              </a:lnSpc>
              <a:spcBef>
                <a:spcPts val="0"/>
              </a:spcBef>
              <a:spcAft>
                <a:spcPts val="0"/>
              </a:spcAft>
              <a:buSzPts val="1400"/>
              <a:buNone/>
            </a:pPr>
            <a:r>
              <a:rPr lang="en-US" sz="1200" b="0" i="1">
                <a:solidFill>
                  <a:schemeClr val="dk1"/>
                </a:solidFill>
                <a:latin typeface="Calibri"/>
                <a:ea typeface="Calibri"/>
                <a:cs typeface="Calibri"/>
                <a:sym typeface="Calibri"/>
              </a:rPr>
              <a:t>Metropolitan Area Planning Council (MAPC) LID Toolkit</a:t>
            </a:r>
            <a:endParaRPr/>
          </a:p>
          <a:p>
            <a:pPr marL="0" marR="0" lvl="0" indent="0" algn="l" rtl="0">
              <a:lnSpc>
                <a:spcPct val="100000"/>
              </a:lnSpc>
              <a:spcBef>
                <a:spcPts val="0"/>
              </a:spcBef>
              <a:spcAft>
                <a:spcPts val="0"/>
              </a:spcAft>
              <a:buClr>
                <a:schemeClr val="dk1"/>
              </a:buClr>
              <a:buSzPts val="1200"/>
              <a:buFont typeface="Calibri"/>
              <a:buNone/>
            </a:pPr>
            <a:r>
              <a:rPr lang="en-US" sz="1200" b="0" i="1">
                <a:solidFill>
                  <a:schemeClr val="dk1"/>
                </a:solidFill>
                <a:latin typeface="Calibri"/>
                <a:ea typeface="Calibri"/>
                <a:cs typeface="Calibri"/>
                <a:sym typeface="Calibri"/>
              </a:rPr>
              <a:t>Center for Watershed Protection’s Better Site Design Handbook</a:t>
            </a:r>
            <a:endParaRPr/>
          </a:p>
          <a:p>
            <a:pPr marL="0" lvl="0" indent="0" algn="l" rtl="0">
              <a:lnSpc>
                <a:spcPct val="100000"/>
              </a:lnSpc>
              <a:spcBef>
                <a:spcPts val="0"/>
              </a:spcBef>
              <a:spcAft>
                <a:spcPts val="0"/>
              </a:spcAft>
              <a:buSzPts val="1400"/>
              <a:buNone/>
            </a:pPr>
            <a:r>
              <a:rPr lang="en-US" sz="1200" b="0" i="1">
                <a:solidFill>
                  <a:schemeClr val="dk1"/>
                </a:solidFill>
                <a:latin typeface="Calibri"/>
                <a:ea typeface="Calibri"/>
                <a:cs typeface="Calibri"/>
                <a:sym typeface="Calibri"/>
              </a:rPr>
              <a:t>American Planning Association – Massachusetts Chapter (APA-MA) Neighborhood Road Design Guidebook</a:t>
            </a:r>
            <a:endParaRPr/>
          </a:p>
          <a:p>
            <a:pPr marL="0" lvl="0" indent="0" algn="l" rtl="0">
              <a:lnSpc>
                <a:spcPct val="100000"/>
              </a:lnSpc>
              <a:spcBef>
                <a:spcPts val="0"/>
              </a:spcBef>
              <a:spcAft>
                <a:spcPts val="0"/>
              </a:spcAft>
              <a:buSzPts val="1400"/>
              <a:buNone/>
            </a:pPr>
            <a:r>
              <a:rPr lang="en-US" sz="1200" b="0" i="1">
                <a:solidFill>
                  <a:schemeClr val="dk1"/>
                </a:solidFill>
                <a:latin typeface="Calibri"/>
                <a:ea typeface="Calibri"/>
                <a:cs typeface="Calibri"/>
                <a:sym typeface="Calibri"/>
              </a:rPr>
              <a:t>Massachusetts Stormwater Handbook and Stormwater Standards</a:t>
            </a:r>
            <a:endParaRPr/>
          </a:p>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r>
              <a:rPr lang="en-US" b="1"/>
              <a:t>Funding</a:t>
            </a:r>
            <a:endParaRPr/>
          </a:p>
          <a:p>
            <a:pPr marL="0" lvl="0" indent="0" algn="l" rtl="0">
              <a:lnSpc>
                <a:spcPct val="100000"/>
              </a:lnSpc>
              <a:spcBef>
                <a:spcPts val="0"/>
              </a:spcBef>
              <a:spcAft>
                <a:spcPts val="0"/>
              </a:spcAft>
              <a:buSzPts val="1400"/>
              <a:buNone/>
            </a:pPr>
            <a:r>
              <a:rPr lang="en-US"/>
              <a:t>Grants, taxes, public-private partnerships… There is a list of potential grant opportunities in the participant handbook</a:t>
            </a:r>
            <a:endParaRPr/>
          </a:p>
        </p:txBody>
      </p:sp>
      <p:sp>
        <p:nvSpPr>
          <p:cNvPr id="178" name="Google Shape;178;p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6</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4"/>
        <p:cNvGrpSpPr/>
        <p:nvPr/>
      </p:nvGrpSpPr>
      <p:grpSpPr>
        <a:xfrm>
          <a:off x="0" y="0"/>
          <a:ext cx="0" cy="0"/>
          <a:chOff x="0" y="0"/>
          <a:chExt cx="0" cy="0"/>
        </a:xfrm>
      </p:grpSpPr>
      <p:sp>
        <p:nvSpPr>
          <p:cNvPr id="195" name="Google Shape;195;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96" name="Google Shape;196;p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200"/>
              <a:buFont typeface="Calibri"/>
              <a:buNone/>
            </a:pPr>
            <a:r>
              <a:rPr lang="en-US"/>
              <a:t>Program run by EEA, designed in partnership with The Nature Conservancy and MAS to help communities plan for climate resilience</a:t>
            </a:r>
            <a:endParaRPr/>
          </a:p>
          <a:p>
            <a:pPr marL="0" lvl="0" indent="0" algn="l" rtl="0">
              <a:lnSpc>
                <a:spcPct val="100000"/>
              </a:lnSpc>
              <a:spcBef>
                <a:spcPts val="0"/>
              </a:spcBef>
              <a:spcAft>
                <a:spcPts val="0"/>
              </a:spcAft>
              <a:buClr>
                <a:schemeClr val="dk1"/>
              </a:buClr>
              <a:buSzPts val="1200"/>
              <a:buFont typeface="Calibri"/>
              <a:buNone/>
            </a:pPr>
            <a:r>
              <a:rPr lang="en-US"/>
              <a:t>The process is community-driven, drawing on local knowledge to identify climate change impacts and hazards into the future, evaluate local vulnerabilities and strengths, develop and prioritize actions for adaptation, and then make them happen!</a:t>
            </a:r>
            <a:endParaRPr/>
          </a:p>
          <a:p>
            <a:pPr marL="0" lvl="0" indent="0" algn="l" rtl="0">
              <a:lnSpc>
                <a:spcPct val="100000"/>
              </a:lnSpc>
              <a:spcBef>
                <a:spcPts val="0"/>
              </a:spcBef>
              <a:spcAft>
                <a:spcPts val="0"/>
              </a:spcAft>
              <a:buClr>
                <a:schemeClr val="dk1"/>
              </a:buClr>
              <a:buSzPts val="1200"/>
              <a:buFont typeface="Calibri"/>
              <a:buNone/>
            </a:pPr>
            <a:endParaRPr/>
          </a:p>
          <a:p>
            <a:pPr marL="0" marR="0" lvl="0" indent="0" algn="l" rtl="0">
              <a:lnSpc>
                <a:spcPct val="100000"/>
              </a:lnSpc>
              <a:spcBef>
                <a:spcPts val="0"/>
              </a:spcBef>
              <a:spcAft>
                <a:spcPts val="0"/>
              </a:spcAft>
              <a:buClr>
                <a:schemeClr val="dk1"/>
              </a:buClr>
              <a:buSzPts val="1200"/>
              <a:buFont typeface="Calibri"/>
              <a:buNone/>
            </a:pPr>
            <a:r>
              <a:rPr lang="en-US"/>
              <a:t>The program was launched in early 2017, and 97% of municipalities were participating in the program as of January, 2023, with over 300 Action Project Grants awarded – huge success!</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5"/>
        <p:cNvGrpSpPr/>
        <p:nvPr/>
      </p:nvGrpSpPr>
      <p:grpSpPr>
        <a:xfrm>
          <a:off x="0" y="0"/>
          <a:ext cx="0" cy="0"/>
          <a:chOff x="0" y="0"/>
          <a:chExt cx="0" cy="0"/>
        </a:xfrm>
      </p:grpSpPr>
      <p:sp>
        <p:nvSpPr>
          <p:cNvPr id="206" name="Google Shape;206;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07" name="Google Shape;207;p7: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400"/>
              <a:buFont typeface="Calibri"/>
              <a:buNone/>
            </a:pPr>
            <a:r>
              <a:rPr lang="en-US"/>
              <a:t>So how do we incorporate NBS into our communities so that we can get all of these benefits? MA’s MVP program provides funding for communities to prepare for the impacts of climate change – and the program prioritizes projects that use NBS</a:t>
            </a:r>
            <a:endParaRPr/>
          </a:p>
        </p:txBody>
      </p:sp>
      <p:sp>
        <p:nvSpPr>
          <p:cNvPr id="208" name="Google Shape;208;p7: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chemeClr val="dk1"/>
              </a:buClr>
              <a:buSzPts val="1400"/>
              <a:buFont typeface="Calibri"/>
              <a:buNone/>
            </a:pPr>
            <a:fld id="{00000000-1234-1234-1234-123412341234}" type="slidenum">
              <a:rPr lang="en-US"/>
              <a:t>8</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1"/>
        <p:cNvGrpSpPr/>
        <p:nvPr/>
      </p:nvGrpSpPr>
      <p:grpSpPr>
        <a:xfrm>
          <a:off x="0" y="0"/>
          <a:ext cx="0" cy="0"/>
          <a:chOff x="0" y="0"/>
          <a:chExt cx="0" cy="0"/>
        </a:xfrm>
      </p:grpSpPr>
      <p:sp>
        <p:nvSpPr>
          <p:cNvPr id="222" name="Google Shape;222;g20c2170ac0c_0_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23" name="Google Shape;223;g20c2170ac0c_0_5: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100"/>
              <a:buFont typeface="Arial"/>
              <a:buNone/>
            </a:pPr>
            <a:r>
              <a:rPr lang="en-US"/>
              <a:t>A critical first step in community planning for resilience is identifying lands that are the most important natural Green Infrastructure.  These include key areas of forests, farmlands and wetlands that are of highest functional value for ecosystem services like water supply, prevention of flooding, carbon storage, biodiversity, and more.  UMass has compiled many of the mapping tools and associated educational and planning resources available to assist with </a:t>
            </a:r>
            <a:r>
              <a:rPr lang="en-US" u="sng">
                <a:solidFill>
                  <a:srgbClr val="1155CC"/>
                </a:solidFill>
                <a:hlinkClick r:id="rId3">
                  <a:extLst>
                    <a:ext uri="{A12FA001-AC4F-418D-AE19-62706E023703}">
                      <ahyp:hlinkClr xmlns:ahyp="http://schemas.microsoft.com/office/drawing/2018/hyperlinkcolor" val="tx"/>
                    </a:ext>
                  </a:extLst>
                </a:hlinkClick>
              </a:rPr>
              <a:t>Land Conservation Planning</a:t>
            </a:r>
            <a:r>
              <a:rPr lang="en-US"/>
              <a:t>.  Mass Audubon offers many resources for local climate resilience planning.  The</a:t>
            </a:r>
            <a:r>
              <a:rPr lang="en-US">
                <a:solidFill>
                  <a:srgbClr val="333333"/>
                </a:solidFill>
                <a:uFill>
                  <a:noFill/>
                </a:uFill>
                <a:hlinkClick r:id="rId4">
                  <a:extLst>
                    <a:ext uri="{A12FA001-AC4F-418D-AE19-62706E023703}">
                      <ahyp:hlinkClr xmlns:ahyp="http://schemas.microsoft.com/office/drawing/2018/hyperlinkcolor" val="tx"/>
                    </a:ext>
                  </a:extLst>
                </a:hlinkClick>
              </a:rPr>
              <a:t> </a:t>
            </a:r>
            <a:r>
              <a:rPr lang="en-US" u="sng">
                <a:solidFill>
                  <a:srgbClr val="1155CC"/>
                </a:solidFill>
                <a:hlinkClick r:id="rId5">
                  <a:extLst>
                    <a:ext uri="{A12FA001-AC4F-418D-AE19-62706E023703}">
                      <ahyp:hlinkClr xmlns:ahyp="http://schemas.microsoft.com/office/drawing/2018/hyperlinkcolor" val="tx"/>
                    </a:ext>
                  </a:extLst>
                </a:hlinkClick>
              </a:rPr>
              <a:t>Losing Ground</a:t>
            </a:r>
            <a:r>
              <a:rPr lang="en-US">
                <a:solidFill>
                  <a:srgbClr val="333333"/>
                </a:solidFill>
              </a:rPr>
              <a:t> </a:t>
            </a:r>
            <a:r>
              <a:rPr lang="en-US"/>
              <a:t>report series analyzes  changes to land use patterns in Massachusetts and provides policy background</a:t>
            </a:r>
            <a:r>
              <a:rPr lang="en-US">
                <a:solidFill>
                  <a:srgbClr val="333333"/>
                </a:solidFill>
              </a:rPr>
              <a:t>.  It includes a map of a statewide natural Green Infrastructure Network.  The </a:t>
            </a:r>
            <a:r>
              <a:rPr lang="en-US" u="sng">
                <a:solidFill>
                  <a:srgbClr val="1155CC"/>
                </a:solidFill>
                <a:hlinkClick r:id="rId6">
                  <a:extLst>
                    <a:ext uri="{A12FA001-AC4F-418D-AE19-62706E023703}">
                      <ahyp:hlinkClr xmlns:ahyp="http://schemas.microsoft.com/office/drawing/2018/hyperlinkcolor" val="tx"/>
                    </a:ext>
                  </a:extLst>
                </a:hlinkClick>
              </a:rPr>
              <a:t>Value of Nature</a:t>
            </a:r>
            <a:r>
              <a:rPr lang="en-US">
                <a:solidFill>
                  <a:srgbClr val="333333"/>
                </a:solidFill>
              </a:rPr>
              <a:t> fact sheets make information on the financial and other benefits of natural areas accessible to general audiences. The Massachusetts Land Trust Coalition also has a set of educational resources on the </a:t>
            </a:r>
            <a:r>
              <a:rPr lang="en-US" u="sng">
                <a:solidFill>
                  <a:srgbClr val="1155CC"/>
                </a:solidFill>
                <a:hlinkClick r:id="rId7">
                  <a:extLst>
                    <a:ext uri="{A12FA001-AC4F-418D-AE19-62706E023703}">
                      <ahyp:hlinkClr xmlns:ahyp="http://schemas.microsoft.com/office/drawing/2018/hyperlinkcolor" val="tx"/>
                    </a:ext>
                  </a:extLst>
                </a:hlinkClick>
              </a:rPr>
              <a:t>Value of Land Conservation.</a:t>
            </a:r>
            <a:endParaRPr>
              <a:solidFill>
                <a:srgbClr val="333333"/>
              </a:solidFill>
            </a:endParaRPr>
          </a:p>
          <a:p>
            <a:pPr marL="0" lvl="0" indent="0" algn="l" rtl="0">
              <a:spcBef>
                <a:spcPts val="0"/>
              </a:spcBef>
              <a:spcAft>
                <a:spcPts val="0"/>
              </a:spcAft>
              <a:buClr>
                <a:schemeClr val="dk1"/>
              </a:buClr>
              <a:buSzPts val="1100"/>
              <a:buFont typeface="Arial"/>
              <a:buNone/>
            </a:pPr>
            <a:endParaRPr>
              <a:solidFill>
                <a:srgbClr val="333333"/>
              </a:solidFill>
            </a:endParaRPr>
          </a:p>
          <a:p>
            <a:pPr marL="0" lvl="0" indent="0" algn="l" rtl="0">
              <a:spcBef>
                <a:spcPts val="0"/>
              </a:spcBef>
              <a:spcAft>
                <a:spcPts val="0"/>
              </a:spcAft>
              <a:buClr>
                <a:schemeClr val="dk1"/>
              </a:buClr>
              <a:buSzPts val="1100"/>
              <a:buFont typeface="Arial"/>
              <a:buNone/>
            </a:pPr>
            <a:r>
              <a:rPr lang="en-US">
                <a:solidFill>
                  <a:srgbClr val="333333"/>
                </a:solidFill>
              </a:rPr>
              <a:t>The </a:t>
            </a:r>
            <a:r>
              <a:rPr lang="en-US" u="sng">
                <a:solidFill>
                  <a:srgbClr val="1155CC"/>
                </a:solidFill>
                <a:hlinkClick r:id="rId8">
                  <a:extLst>
                    <a:ext uri="{A12FA001-AC4F-418D-AE19-62706E023703}">
                      <ahyp:hlinkClr xmlns:ahyp="http://schemas.microsoft.com/office/drawing/2018/hyperlinkcolor" val="tx"/>
                    </a:ext>
                  </a:extLst>
                </a:hlinkClick>
              </a:rPr>
              <a:t>BioMap</a:t>
            </a:r>
            <a:r>
              <a:rPr lang="en-US">
                <a:solidFill>
                  <a:srgbClr val="333333"/>
                </a:solidFill>
              </a:rPr>
              <a:t> produced by MassWildlife has a wealth of information and an interactive mapping tool to identify lands of greatest importance for biodiversity at both the statewide and local levels.</a:t>
            </a:r>
            <a:endParaRPr>
              <a:solidFill>
                <a:srgbClr val="333333"/>
              </a:solidFill>
            </a:endParaRPr>
          </a:p>
          <a:p>
            <a:pPr marL="0" lvl="0" indent="0" algn="l" rtl="0">
              <a:lnSpc>
                <a:spcPct val="100000"/>
              </a:lnSpc>
              <a:spcBef>
                <a:spcPts val="0"/>
              </a:spcBef>
              <a:spcAft>
                <a:spcPts val="0"/>
              </a:spcAft>
              <a:buClr>
                <a:schemeClr val="dk1"/>
              </a:buClr>
              <a:buSzPts val="1400"/>
              <a:buFont typeface="Calibri"/>
              <a:buNone/>
            </a:pPr>
            <a:endParaRPr/>
          </a:p>
        </p:txBody>
      </p:sp>
      <p:sp>
        <p:nvSpPr>
          <p:cNvPr id="224" name="Google Shape;224;g20c2170ac0c_0_5: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chemeClr val="dk1"/>
              </a:buClr>
              <a:buSzPts val="1400"/>
              <a:buFont typeface="Calibri"/>
              <a:buNone/>
            </a:pPr>
            <a:fld id="{00000000-1234-1234-1234-123412341234}" type="slidenum">
              <a:rPr lang="en-US"/>
              <a:t>9</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5"/>
        <p:cNvGrpSpPr/>
        <p:nvPr/>
      </p:nvGrpSpPr>
      <p:grpSpPr>
        <a:xfrm>
          <a:off x="0" y="0"/>
          <a:ext cx="0" cy="0"/>
          <a:chOff x="0" y="0"/>
          <a:chExt cx="0" cy="0"/>
        </a:xfrm>
      </p:grpSpPr>
      <p:sp>
        <p:nvSpPr>
          <p:cNvPr id="16" name="Google Shape;16;p19"/>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2"/>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7" name="Google Shape;17;p19"/>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8" name="Google Shape;18;p1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9" name="Google Shape;19;p1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0" name="Google Shape;20;p1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1_Two Content">
  <p:cSld name="1_Two Content">
    <p:spTree>
      <p:nvGrpSpPr>
        <p:cNvPr id="1" name="Shape 68"/>
        <p:cNvGrpSpPr/>
        <p:nvPr/>
      </p:nvGrpSpPr>
      <p:grpSpPr>
        <a:xfrm>
          <a:off x="0" y="0"/>
          <a:ext cx="0" cy="0"/>
          <a:chOff x="0" y="0"/>
          <a:chExt cx="0" cy="0"/>
        </a:xfrm>
      </p:grpSpPr>
      <p:sp>
        <p:nvSpPr>
          <p:cNvPr id="69" name="Google Shape;69;p28"/>
          <p:cNvSpPr/>
          <p:nvPr/>
        </p:nvSpPr>
        <p:spPr>
          <a:xfrm>
            <a:off x="0" y="0"/>
            <a:ext cx="12192000" cy="1690688"/>
          </a:xfrm>
          <a:prstGeom prst="rect">
            <a:avLst/>
          </a:prstGeom>
          <a:solidFill>
            <a:schemeClr val="dk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70" name="Google Shape;70;p28"/>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lt1"/>
              </a:buClr>
              <a:buSzPts val="4400"/>
              <a:buFont typeface="Calibri"/>
              <a:buNone/>
              <a:defRPr>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1" name="Google Shape;71;p28"/>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2" name="Google Shape;72;p28"/>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3" name="Google Shape;73;p2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4" name="Google Shape;74;p2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5" name="Google Shape;75;p2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76"/>
        <p:cNvGrpSpPr/>
        <p:nvPr/>
      </p:nvGrpSpPr>
      <p:grpSpPr>
        <a:xfrm>
          <a:off x="0" y="0"/>
          <a:ext cx="0" cy="0"/>
          <a:chOff x="0" y="0"/>
          <a:chExt cx="0" cy="0"/>
        </a:xfrm>
      </p:grpSpPr>
      <p:sp>
        <p:nvSpPr>
          <p:cNvPr id="77" name="Google Shape;77;p29"/>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2"/>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8" name="Google Shape;78;p29"/>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2"/>
              </a:buClr>
              <a:buSzPts val="2400"/>
              <a:buNone/>
              <a:defRPr sz="2400" b="1">
                <a:solidFill>
                  <a:schemeClr val="dk2"/>
                </a:solidFill>
              </a:defRPr>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79" name="Google Shape;79;p29"/>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0" name="Google Shape;80;p29"/>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2"/>
              </a:buClr>
              <a:buSzPts val="2400"/>
              <a:buNone/>
              <a:defRPr sz="2400" b="1">
                <a:solidFill>
                  <a:schemeClr val="dk2"/>
                </a:solidFill>
              </a:defRPr>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81" name="Google Shape;81;p29"/>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2" name="Google Shape;82;p2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3" name="Google Shape;83;p2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4" name="Google Shape;84;p2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85"/>
        <p:cNvGrpSpPr/>
        <p:nvPr/>
      </p:nvGrpSpPr>
      <p:grpSpPr>
        <a:xfrm>
          <a:off x="0" y="0"/>
          <a:ext cx="0" cy="0"/>
          <a:chOff x="0" y="0"/>
          <a:chExt cx="0" cy="0"/>
        </a:xfrm>
      </p:grpSpPr>
      <p:sp>
        <p:nvSpPr>
          <p:cNvPr id="86" name="Google Shape;86;p30"/>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2"/>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7" name="Google Shape;87;p3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8" name="Google Shape;88;p3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9" name="Google Shape;89;p3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1_Content with Caption">
  <p:cSld name="1_Content with Caption">
    <p:spTree>
      <p:nvGrpSpPr>
        <p:cNvPr id="1" name="Shape 90"/>
        <p:cNvGrpSpPr/>
        <p:nvPr/>
      </p:nvGrpSpPr>
      <p:grpSpPr>
        <a:xfrm>
          <a:off x="0" y="0"/>
          <a:ext cx="0" cy="0"/>
          <a:chOff x="0" y="0"/>
          <a:chExt cx="0" cy="0"/>
        </a:xfrm>
      </p:grpSpPr>
      <p:sp>
        <p:nvSpPr>
          <p:cNvPr id="91" name="Google Shape;91;p31"/>
          <p:cNvSpPr/>
          <p:nvPr/>
        </p:nvSpPr>
        <p:spPr>
          <a:xfrm>
            <a:off x="0" y="0"/>
            <a:ext cx="4978400" cy="6858000"/>
          </a:xfrm>
          <a:prstGeom prst="rect">
            <a:avLst/>
          </a:prstGeom>
          <a:solidFill>
            <a:schemeClr val="dk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92" name="Google Shape;92;p31"/>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lt1"/>
              </a:buClr>
              <a:buSzPts val="3200"/>
              <a:buFont typeface="Calibri"/>
              <a:buNone/>
              <a:defRPr sz="3200">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3" name="Google Shape;93;p31"/>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2400"/>
              <a:buNone/>
              <a:defRPr sz="24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94" name="Google Shape;94;p3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5" name="Google Shape;95;p3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6" name="Google Shape;96;p3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
        <p:nvSpPr>
          <p:cNvPr id="97" name="Google Shape;97;p31"/>
          <p:cNvSpPr>
            <a:spLocks noGrp="1"/>
          </p:cNvSpPr>
          <p:nvPr>
            <p:ph type="pic" idx="2"/>
          </p:nvPr>
        </p:nvSpPr>
        <p:spPr>
          <a:xfrm>
            <a:off x="5180012" y="995363"/>
            <a:ext cx="6172200" cy="4873625"/>
          </a:xfrm>
          <a:prstGeom prst="rect">
            <a:avLst/>
          </a:prstGeom>
          <a:noFill/>
          <a:ln>
            <a:noFill/>
          </a:ln>
        </p:spPr>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2_Content with Caption">
  <p:cSld name="2_Content with Caption">
    <p:spTree>
      <p:nvGrpSpPr>
        <p:cNvPr id="1" name="Shape 98"/>
        <p:cNvGrpSpPr/>
        <p:nvPr/>
      </p:nvGrpSpPr>
      <p:grpSpPr>
        <a:xfrm>
          <a:off x="0" y="0"/>
          <a:ext cx="0" cy="0"/>
          <a:chOff x="0" y="0"/>
          <a:chExt cx="0" cy="0"/>
        </a:xfrm>
      </p:grpSpPr>
      <p:sp>
        <p:nvSpPr>
          <p:cNvPr id="99" name="Google Shape;99;p32"/>
          <p:cNvSpPr/>
          <p:nvPr/>
        </p:nvSpPr>
        <p:spPr>
          <a:xfrm>
            <a:off x="7213600" y="0"/>
            <a:ext cx="4978400" cy="6858000"/>
          </a:xfrm>
          <a:prstGeom prst="rect">
            <a:avLst/>
          </a:prstGeom>
          <a:solidFill>
            <a:schemeClr val="dk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00" name="Google Shape;100;p32"/>
          <p:cNvSpPr txBox="1">
            <a:spLocks noGrp="1"/>
          </p:cNvSpPr>
          <p:nvPr>
            <p:ph type="title"/>
          </p:nvPr>
        </p:nvSpPr>
        <p:spPr>
          <a:xfrm>
            <a:off x="7419975" y="495299"/>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lt1"/>
              </a:buClr>
              <a:buSzPts val="3200"/>
              <a:buFont typeface="Calibri"/>
              <a:buNone/>
              <a:defRPr sz="3200">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1" name="Google Shape;101;p32"/>
          <p:cNvSpPr txBox="1">
            <a:spLocks noGrp="1"/>
          </p:cNvSpPr>
          <p:nvPr>
            <p:ph type="body" idx="1"/>
          </p:nvPr>
        </p:nvSpPr>
        <p:spPr>
          <a:xfrm>
            <a:off x="838200" y="1057275"/>
            <a:ext cx="6172200" cy="4873625"/>
          </a:xfrm>
          <a:prstGeom prst="rect">
            <a:avLst/>
          </a:prstGeom>
          <a:noFill/>
          <a:ln>
            <a:noFill/>
          </a:ln>
        </p:spPr>
        <p:txBody>
          <a:bodyPr spcFirstLastPara="1" wrap="square" lIns="91425" tIns="45700" rIns="91425" bIns="45700" anchor="t" anchorCtr="0">
            <a:normAutofit/>
          </a:bodyPr>
          <a:lstStyle>
            <a:lvl1pPr marL="457200" lvl="0" indent="-381000" algn="l">
              <a:lnSpc>
                <a:spcPct val="90000"/>
              </a:lnSpc>
              <a:spcBef>
                <a:spcPts val="1000"/>
              </a:spcBef>
              <a:spcAft>
                <a:spcPts val="0"/>
              </a:spcAft>
              <a:buClr>
                <a:schemeClr val="dk1"/>
              </a:buClr>
              <a:buSzPts val="2400"/>
              <a:buChar char="•"/>
              <a:defRPr sz="2400"/>
            </a:lvl1pPr>
            <a:lvl2pPr marL="914400" lvl="1" indent="-381000" algn="l">
              <a:lnSpc>
                <a:spcPct val="90000"/>
              </a:lnSpc>
              <a:spcBef>
                <a:spcPts val="500"/>
              </a:spcBef>
              <a:spcAft>
                <a:spcPts val="0"/>
              </a:spcAft>
              <a:buClr>
                <a:schemeClr val="dk1"/>
              </a:buClr>
              <a:buSzPts val="2400"/>
              <a:buChar char="•"/>
              <a:defRPr sz="2400"/>
            </a:lvl2pPr>
            <a:lvl3pPr marL="1371600" lvl="2" indent="-381000" algn="l">
              <a:lnSpc>
                <a:spcPct val="90000"/>
              </a:lnSpc>
              <a:spcBef>
                <a:spcPts val="500"/>
              </a:spcBef>
              <a:spcAft>
                <a:spcPts val="0"/>
              </a:spcAft>
              <a:buClr>
                <a:schemeClr val="dk1"/>
              </a:buClr>
              <a:buSzPts val="2400"/>
              <a:buChar char="•"/>
              <a:defRPr sz="2400"/>
            </a:lvl3pPr>
            <a:lvl4pPr marL="1828800" lvl="3" indent="-381000" algn="l">
              <a:lnSpc>
                <a:spcPct val="90000"/>
              </a:lnSpc>
              <a:spcBef>
                <a:spcPts val="500"/>
              </a:spcBef>
              <a:spcAft>
                <a:spcPts val="0"/>
              </a:spcAft>
              <a:buClr>
                <a:schemeClr val="dk1"/>
              </a:buClr>
              <a:buSzPts val="2400"/>
              <a:buChar char="•"/>
              <a:defRPr sz="2400"/>
            </a:lvl4pPr>
            <a:lvl5pPr marL="2286000" lvl="4" indent="-381000" algn="l">
              <a:lnSpc>
                <a:spcPct val="90000"/>
              </a:lnSpc>
              <a:spcBef>
                <a:spcPts val="500"/>
              </a:spcBef>
              <a:spcAft>
                <a:spcPts val="0"/>
              </a:spcAft>
              <a:buClr>
                <a:schemeClr val="dk1"/>
              </a:buClr>
              <a:buSzPts val="2400"/>
              <a:buChar char="•"/>
              <a:defRPr sz="24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102" name="Google Shape;102;p32"/>
          <p:cNvSpPr txBox="1">
            <a:spLocks noGrp="1"/>
          </p:cNvSpPr>
          <p:nvPr>
            <p:ph type="body" idx="2"/>
          </p:nvPr>
        </p:nvSpPr>
        <p:spPr>
          <a:xfrm>
            <a:off x="7419975" y="2119312"/>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2400"/>
              <a:buNone/>
              <a:defRPr sz="24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103" name="Google Shape;103;p3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solidFill>
                  <a:schemeClr val="dk2"/>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4" name="Google Shape;104;p3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5" name="Google Shape;105;p3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106"/>
        <p:cNvGrpSpPr/>
        <p:nvPr/>
      </p:nvGrpSpPr>
      <p:grpSpPr>
        <a:xfrm>
          <a:off x="0" y="0"/>
          <a:ext cx="0" cy="0"/>
          <a:chOff x="0" y="0"/>
          <a:chExt cx="0" cy="0"/>
        </a:xfrm>
      </p:grpSpPr>
      <p:sp>
        <p:nvSpPr>
          <p:cNvPr id="107" name="Google Shape;107;p33"/>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2"/>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8" name="Google Shape;108;p33"/>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09" name="Google Shape;109;p3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10" name="Google Shape;110;p3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11" name="Google Shape;111;p3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112"/>
        <p:cNvGrpSpPr/>
        <p:nvPr/>
      </p:nvGrpSpPr>
      <p:grpSpPr>
        <a:xfrm>
          <a:off x="0" y="0"/>
          <a:ext cx="0" cy="0"/>
          <a:chOff x="0" y="0"/>
          <a:chExt cx="0" cy="0"/>
        </a:xfrm>
      </p:grpSpPr>
      <p:sp>
        <p:nvSpPr>
          <p:cNvPr id="113" name="Google Shape;113;p34"/>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2"/>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14" name="Google Shape;114;p34"/>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15" name="Google Shape;115;p3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16" name="Google Shape;116;p3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17" name="Google Shape;117;p3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1"/>
        <p:cNvGrpSpPr/>
        <p:nvPr/>
      </p:nvGrpSpPr>
      <p:grpSpPr>
        <a:xfrm>
          <a:off x="0" y="0"/>
          <a:ext cx="0" cy="0"/>
          <a:chOff x="0" y="0"/>
          <a:chExt cx="0" cy="0"/>
        </a:xfrm>
      </p:grpSpPr>
      <p:sp>
        <p:nvSpPr>
          <p:cNvPr id="22" name="Google Shape;22;p20"/>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2"/>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3" name="Google Shape;23;p20"/>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4" name="Google Shape;24;p2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5" name="Google Shape;25;p2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6" name="Google Shape;26;p2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27"/>
        <p:cNvGrpSpPr/>
        <p:nvPr/>
      </p:nvGrpSpPr>
      <p:grpSpPr>
        <a:xfrm>
          <a:off x="0" y="0"/>
          <a:ext cx="0" cy="0"/>
          <a:chOff x="0" y="0"/>
          <a:chExt cx="0" cy="0"/>
        </a:xfrm>
      </p:grpSpPr>
      <p:sp>
        <p:nvSpPr>
          <p:cNvPr id="28" name="Google Shape;28;p21"/>
          <p:cNvSpPr/>
          <p:nvPr/>
        </p:nvSpPr>
        <p:spPr>
          <a:xfrm>
            <a:off x="0" y="0"/>
            <a:ext cx="4978400" cy="6858000"/>
          </a:xfrm>
          <a:prstGeom prst="rect">
            <a:avLst/>
          </a:prstGeom>
          <a:solidFill>
            <a:schemeClr val="dk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9" name="Google Shape;29;p21"/>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lt1"/>
              </a:buClr>
              <a:buSzPts val="3200"/>
              <a:buFont typeface="Calibri"/>
              <a:buNone/>
              <a:defRPr sz="3200">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0" name="Google Shape;30;p21"/>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381000" algn="l">
              <a:lnSpc>
                <a:spcPct val="90000"/>
              </a:lnSpc>
              <a:spcBef>
                <a:spcPts val="1000"/>
              </a:spcBef>
              <a:spcAft>
                <a:spcPts val="0"/>
              </a:spcAft>
              <a:buClr>
                <a:schemeClr val="dk1"/>
              </a:buClr>
              <a:buSzPts val="2400"/>
              <a:buChar char="•"/>
              <a:defRPr sz="2400"/>
            </a:lvl1pPr>
            <a:lvl2pPr marL="914400" lvl="1" indent="-381000" algn="l">
              <a:lnSpc>
                <a:spcPct val="90000"/>
              </a:lnSpc>
              <a:spcBef>
                <a:spcPts val="500"/>
              </a:spcBef>
              <a:spcAft>
                <a:spcPts val="0"/>
              </a:spcAft>
              <a:buClr>
                <a:schemeClr val="dk1"/>
              </a:buClr>
              <a:buSzPts val="2400"/>
              <a:buChar char="•"/>
              <a:defRPr sz="2400"/>
            </a:lvl2pPr>
            <a:lvl3pPr marL="1371600" lvl="2" indent="-381000" algn="l">
              <a:lnSpc>
                <a:spcPct val="90000"/>
              </a:lnSpc>
              <a:spcBef>
                <a:spcPts val="500"/>
              </a:spcBef>
              <a:spcAft>
                <a:spcPts val="0"/>
              </a:spcAft>
              <a:buClr>
                <a:schemeClr val="dk1"/>
              </a:buClr>
              <a:buSzPts val="2400"/>
              <a:buChar char="•"/>
              <a:defRPr sz="2400"/>
            </a:lvl3pPr>
            <a:lvl4pPr marL="1828800" lvl="3" indent="-381000" algn="l">
              <a:lnSpc>
                <a:spcPct val="90000"/>
              </a:lnSpc>
              <a:spcBef>
                <a:spcPts val="500"/>
              </a:spcBef>
              <a:spcAft>
                <a:spcPts val="0"/>
              </a:spcAft>
              <a:buClr>
                <a:schemeClr val="dk1"/>
              </a:buClr>
              <a:buSzPts val="2400"/>
              <a:buChar char="•"/>
              <a:defRPr sz="2400"/>
            </a:lvl4pPr>
            <a:lvl5pPr marL="2286000" lvl="4" indent="-381000" algn="l">
              <a:lnSpc>
                <a:spcPct val="90000"/>
              </a:lnSpc>
              <a:spcBef>
                <a:spcPts val="500"/>
              </a:spcBef>
              <a:spcAft>
                <a:spcPts val="0"/>
              </a:spcAft>
              <a:buClr>
                <a:schemeClr val="dk1"/>
              </a:buClr>
              <a:buSzPts val="2400"/>
              <a:buChar char="•"/>
              <a:defRPr sz="24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31" name="Google Shape;31;p21"/>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2400"/>
              <a:buNone/>
              <a:defRPr sz="24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32" name="Google Shape;32;p2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3" name="Google Shape;33;p2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4" name="Google Shape;34;p2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2_Two Content">
  <p:cSld name="2_Two Content">
    <p:spTree>
      <p:nvGrpSpPr>
        <p:cNvPr id="1" name="Shape 35"/>
        <p:cNvGrpSpPr/>
        <p:nvPr/>
      </p:nvGrpSpPr>
      <p:grpSpPr>
        <a:xfrm>
          <a:off x="0" y="0"/>
          <a:ext cx="0" cy="0"/>
          <a:chOff x="0" y="0"/>
          <a:chExt cx="0" cy="0"/>
        </a:xfrm>
      </p:grpSpPr>
      <p:sp>
        <p:nvSpPr>
          <p:cNvPr id="36" name="Google Shape;36;p22"/>
          <p:cNvSpPr/>
          <p:nvPr/>
        </p:nvSpPr>
        <p:spPr>
          <a:xfrm>
            <a:off x="0" y="0"/>
            <a:ext cx="12192000" cy="1690688"/>
          </a:xfrm>
          <a:prstGeom prst="rect">
            <a:avLst/>
          </a:prstGeom>
          <a:solidFill>
            <a:schemeClr val="dk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37" name="Google Shape;37;p22"/>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lt1"/>
              </a:buClr>
              <a:buSzPts val="4400"/>
              <a:buFont typeface="Calibri"/>
              <a:buNone/>
              <a:defRPr>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8" name="Google Shape;38;p22"/>
          <p:cNvSpPr txBox="1">
            <a:spLocks noGrp="1"/>
          </p:cNvSpPr>
          <p:nvPr>
            <p:ph type="body" idx="1"/>
          </p:nvPr>
        </p:nvSpPr>
        <p:spPr>
          <a:xfrm>
            <a:off x="838200" y="1825625"/>
            <a:ext cx="10515600" cy="4401004"/>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9" name="Google Shape;39;p2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0" name="Google Shape;40;p2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1" name="Google Shape;41;p2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2"/>
        <p:cNvGrpSpPr/>
        <p:nvPr/>
      </p:nvGrpSpPr>
      <p:grpSpPr>
        <a:xfrm>
          <a:off x="0" y="0"/>
          <a:ext cx="0" cy="0"/>
          <a:chOff x="0" y="0"/>
          <a:chExt cx="0" cy="0"/>
        </a:xfrm>
      </p:grpSpPr>
      <p:sp>
        <p:nvSpPr>
          <p:cNvPr id="43" name="Google Shape;43;p2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4" name="Google Shape;44;p2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5" name="Google Shape;45;p2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46"/>
        <p:cNvGrpSpPr/>
        <p:nvPr/>
      </p:nvGrpSpPr>
      <p:grpSpPr>
        <a:xfrm>
          <a:off x="0" y="0"/>
          <a:ext cx="0" cy="0"/>
          <a:chOff x="0" y="0"/>
          <a:chExt cx="0" cy="0"/>
        </a:xfrm>
      </p:grpSpPr>
      <p:sp>
        <p:nvSpPr>
          <p:cNvPr id="47" name="Google Shape;47;p24"/>
          <p:cNvSpPr txBox="1">
            <a:spLocks noGrp="1"/>
          </p:cNvSpPr>
          <p:nvPr>
            <p:ph type="title"/>
          </p:nvPr>
        </p:nvSpPr>
        <p:spPr>
          <a:xfrm>
            <a:off x="415600" y="593367"/>
            <a:ext cx="11360800" cy="763600"/>
          </a:xfrm>
          <a:prstGeom prst="rect">
            <a:avLst/>
          </a:prstGeom>
          <a:noFill/>
          <a:ln>
            <a:noFill/>
          </a:ln>
        </p:spPr>
        <p:txBody>
          <a:bodyPr spcFirstLastPara="1" wrap="square" lIns="91425" tIns="91425" rIns="91425" bIns="91425" anchor="t" anchorCtr="0">
            <a:normAutofit/>
          </a:bodyPr>
          <a:lstStyle>
            <a:lvl1pPr lvl="0" algn="l">
              <a:lnSpc>
                <a:spcPct val="90000"/>
              </a:lnSpc>
              <a:spcBef>
                <a:spcPts val="0"/>
              </a:spcBef>
              <a:spcAft>
                <a:spcPts val="0"/>
              </a:spcAft>
              <a:buClr>
                <a:schemeClr val="dk2"/>
              </a:buClr>
              <a:buSzPts val="2800"/>
              <a:buFont typeface="Calibri"/>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48" name="Google Shape;48;p24"/>
          <p:cNvSpPr txBox="1">
            <a:spLocks noGrp="1"/>
          </p:cNvSpPr>
          <p:nvPr>
            <p:ph type="body" idx="1"/>
          </p:nvPr>
        </p:nvSpPr>
        <p:spPr>
          <a:xfrm>
            <a:off x="415600" y="1536633"/>
            <a:ext cx="11360800" cy="4555200"/>
          </a:xfrm>
          <a:prstGeom prst="rect">
            <a:avLst/>
          </a:prstGeom>
          <a:noFill/>
          <a:ln>
            <a:noFill/>
          </a:ln>
        </p:spPr>
        <p:txBody>
          <a:bodyPr spcFirstLastPara="1" wrap="square" lIns="91425" tIns="91425" rIns="91425" bIns="91425" anchor="t" anchorCtr="0">
            <a:normAutofit/>
          </a:bodyPr>
          <a:lstStyle>
            <a:lvl1pPr marL="457200" lvl="0" indent="-342900" algn="l">
              <a:lnSpc>
                <a:spcPct val="90000"/>
              </a:lnSpc>
              <a:spcBef>
                <a:spcPts val="0"/>
              </a:spcBef>
              <a:spcAft>
                <a:spcPts val="0"/>
              </a:spcAft>
              <a:buClr>
                <a:schemeClr val="dk1"/>
              </a:buClr>
              <a:buSzPts val="1800"/>
              <a:buChar char="●"/>
              <a:defRPr/>
            </a:lvl1pPr>
            <a:lvl2pPr marL="914400" lvl="1" indent="-317500" algn="l">
              <a:lnSpc>
                <a:spcPct val="90000"/>
              </a:lnSpc>
              <a:spcBef>
                <a:spcPts val="2133"/>
              </a:spcBef>
              <a:spcAft>
                <a:spcPts val="0"/>
              </a:spcAft>
              <a:buClr>
                <a:schemeClr val="dk1"/>
              </a:buClr>
              <a:buSzPts val="1400"/>
              <a:buChar char="○"/>
              <a:defRPr/>
            </a:lvl2pPr>
            <a:lvl3pPr marL="1371600" lvl="2" indent="-317500" algn="l">
              <a:lnSpc>
                <a:spcPct val="90000"/>
              </a:lnSpc>
              <a:spcBef>
                <a:spcPts val="2133"/>
              </a:spcBef>
              <a:spcAft>
                <a:spcPts val="0"/>
              </a:spcAft>
              <a:buClr>
                <a:schemeClr val="dk1"/>
              </a:buClr>
              <a:buSzPts val="1400"/>
              <a:buChar char="■"/>
              <a:defRPr/>
            </a:lvl3pPr>
            <a:lvl4pPr marL="1828800" lvl="3" indent="-317500" algn="l">
              <a:lnSpc>
                <a:spcPct val="90000"/>
              </a:lnSpc>
              <a:spcBef>
                <a:spcPts val="2133"/>
              </a:spcBef>
              <a:spcAft>
                <a:spcPts val="0"/>
              </a:spcAft>
              <a:buClr>
                <a:schemeClr val="dk1"/>
              </a:buClr>
              <a:buSzPts val="1400"/>
              <a:buChar char="●"/>
              <a:defRPr/>
            </a:lvl4pPr>
            <a:lvl5pPr marL="2286000" lvl="4" indent="-317500" algn="l">
              <a:lnSpc>
                <a:spcPct val="90000"/>
              </a:lnSpc>
              <a:spcBef>
                <a:spcPts val="2133"/>
              </a:spcBef>
              <a:spcAft>
                <a:spcPts val="0"/>
              </a:spcAft>
              <a:buClr>
                <a:schemeClr val="dk1"/>
              </a:buClr>
              <a:buSzPts val="1400"/>
              <a:buChar char="○"/>
              <a:defRPr/>
            </a:lvl5pPr>
            <a:lvl6pPr marL="2743200" lvl="5" indent="-317500" algn="l">
              <a:lnSpc>
                <a:spcPct val="90000"/>
              </a:lnSpc>
              <a:spcBef>
                <a:spcPts val="2133"/>
              </a:spcBef>
              <a:spcAft>
                <a:spcPts val="0"/>
              </a:spcAft>
              <a:buClr>
                <a:schemeClr val="dk1"/>
              </a:buClr>
              <a:buSzPts val="1400"/>
              <a:buChar char="■"/>
              <a:defRPr/>
            </a:lvl6pPr>
            <a:lvl7pPr marL="3200400" lvl="6" indent="-317500" algn="l">
              <a:lnSpc>
                <a:spcPct val="90000"/>
              </a:lnSpc>
              <a:spcBef>
                <a:spcPts val="2133"/>
              </a:spcBef>
              <a:spcAft>
                <a:spcPts val="0"/>
              </a:spcAft>
              <a:buClr>
                <a:schemeClr val="dk1"/>
              </a:buClr>
              <a:buSzPts val="1400"/>
              <a:buChar char="●"/>
              <a:defRPr/>
            </a:lvl7pPr>
            <a:lvl8pPr marL="3657600" lvl="7" indent="-317500" algn="l">
              <a:lnSpc>
                <a:spcPct val="90000"/>
              </a:lnSpc>
              <a:spcBef>
                <a:spcPts val="2133"/>
              </a:spcBef>
              <a:spcAft>
                <a:spcPts val="0"/>
              </a:spcAft>
              <a:buClr>
                <a:schemeClr val="dk1"/>
              </a:buClr>
              <a:buSzPts val="1400"/>
              <a:buChar char="○"/>
              <a:defRPr/>
            </a:lvl8pPr>
            <a:lvl9pPr marL="4114800" lvl="8" indent="-317500" algn="l">
              <a:lnSpc>
                <a:spcPct val="90000"/>
              </a:lnSpc>
              <a:spcBef>
                <a:spcPts val="2133"/>
              </a:spcBef>
              <a:spcAft>
                <a:spcPts val="2133"/>
              </a:spcAft>
              <a:buClr>
                <a:schemeClr val="dk1"/>
              </a:buClr>
              <a:buSzPts val="1400"/>
              <a:buChar char="■"/>
              <a:defRPr/>
            </a:lvl9pPr>
          </a:lstStyle>
          <a:p>
            <a:endParaRPr/>
          </a:p>
        </p:txBody>
      </p:sp>
      <p:sp>
        <p:nvSpPr>
          <p:cNvPr id="49" name="Google Shape;49;p24"/>
          <p:cNvSpPr txBox="1">
            <a:spLocks noGrp="1"/>
          </p:cNvSpPr>
          <p:nvPr>
            <p:ph type="sldNum" idx="12"/>
          </p:nvPr>
        </p:nvSpPr>
        <p:spPr>
          <a:xfrm>
            <a:off x="11296611" y="6217623"/>
            <a:ext cx="731600" cy="5248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chemeClr val="dk2"/>
              </a:buClr>
              <a:buSzPts val="1200"/>
              <a:buFont typeface="Calibri"/>
              <a:buNone/>
              <a:defRPr sz="1200" b="0" i="0" u="none" strike="noStrike" cap="none">
                <a:solidFill>
                  <a:schemeClr val="dk2"/>
                </a:solidFill>
                <a:latin typeface="Calibri"/>
                <a:ea typeface="Calibri"/>
                <a:cs typeface="Calibri"/>
                <a:sym typeface="Calibri"/>
              </a:defRPr>
            </a:lvl1pPr>
            <a:lvl2pPr marL="0" marR="0" lvl="1" indent="0" algn="r">
              <a:lnSpc>
                <a:spcPct val="100000"/>
              </a:lnSpc>
              <a:spcBef>
                <a:spcPts val="0"/>
              </a:spcBef>
              <a:spcAft>
                <a:spcPts val="0"/>
              </a:spcAft>
              <a:buClr>
                <a:schemeClr val="dk2"/>
              </a:buClr>
              <a:buSzPts val="1200"/>
              <a:buFont typeface="Calibri"/>
              <a:buNone/>
              <a:defRPr sz="1200" b="0" i="0" u="none" strike="noStrike" cap="none">
                <a:solidFill>
                  <a:schemeClr val="dk2"/>
                </a:solidFill>
                <a:latin typeface="Calibri"/>
                <a:ea typeface="Calibri"/>
                <a:cs typeface="Calibri"/>
                <a:sym typeface="Calibri"/>
              </a:defRPr>
            </a:lvl2pPr>
            <a:lvl3pPr marL="0" marR="0" lvl="2" indent="0" algn="r">
              <a:lnSpc>
                <a:spcPct val="100000"/>
              </a:lnSpc>
              <a:spcBef>
                <a:spcPts val="0"/>
              </a:spcBef>
              <a:spcAft>
                <a:spcPts val="0"/>
              </a:spcAft>
              <a:buClr>
                <a:schemeClr val="dk2"/>
              </a:buClr>
              <a:buSzPts val="1200"/>
              <a:buFont typeface="Calibri"/>
              <a:buNone/>
              <a:defRPr sz="1200" b="0" i="0" u="none" strike="noStrike" cap="none">
                <a:solidFill>
                  <a:schemeClr val="dk2"/>
                </a:solidFill>
                <a:latin typeface="Calibri"/>
                <a:ea typeface="Calibri"/>
                <a:cs typeface="Calibri"/>
                <a:sym typeface="Calibri"/>
              </a:defRPr>
            </a:lvl3pPr>
            <a:lvl4pPr marL="0" marR="0" lvl="3" indent="0" algn="r">
              <a:lnSpc>
                <a:spcPct val="100000"/>
              </a:lnSpc>
              <a:spcBef>
                <a:spcPts val="0"/>
              </a:spcBef>
              <a:spcAft>
                <a:spcPts val="0"/>
              </a:spcAft>
              <a:buClr>
                <a:schemeClr val="dk2"/>
              </a:buClr>
              <a:buSzPts val="1200"/>
              <a:buFont typeface="Calibri"/>
              <a:buNone/>
              <a:defRPr sz="1200" b="0" i="0" u="none" strike="noStrike" cap="none">
                <a:solidFill>
                  <a:schemeClr val="dk2"/>
                </a:solidFill>
                <a:latin typeface="Calibri"/>
                <a:ea typeface="Calibri"/>
                <a:cs typeface="Calibri"/>
                <a:sym typeface="Calibri"/>
              </a:defRPr>
            </a:lvl4pPr>
            <a:lvl5pPr marL="0" marR="0" lvl="4" indent="0" algn="r">
              <a:lnSpc>
                <a:spcPct val="100000"/>
              </a:lnSpc>
              <a:spcBef>
                <a:spcPts val="0"/>
              </a:spcBef>
              <a:spcAft>
                <a:spcPts val="0"/>
              </a:spcAft>
              <a:buClr>
                <a:schemeClr val="dk2"/>
              </a:buClr>
              <a:buSzPts val="1200"/>
              <a:buFont typeface="Calibri"/>
              <a:buNone/>
              <a:defRPr sz="1200" b="0" i="0" u="none" strike="noStrike" cap="none">
                <a:solidFill>
                  <a:schemeClr val="dk2"/>
                </a:solidFill>
                <a:latin typeface="Calibri"/>
                <a:ea typeface="Calibri"/>
                <a:cs typeface="Calibri"/>
                <a:sym typeface="Calibri"/>
              </a:defRPr>
            </a:lvl5pPr>
            <a:lvl6pPr marL="0" marR="0" lvl="5" indent="0" algn="r">
              <a:lnSpc>
                <a:spcPct val="100000"/>
              </a:lnSpc>
              <a:spcBef>
                <a:spcPts val="0"/>
              </a:spcBef>
              <a:spcAft>
                <a:spcPts val="0"/>
              </a:spcAft>
              <a:buClr>
                <a:schemeClr val="dk2"/>
              </a:buClr>
              <a:buSzPts val="1200"/>
              <a:buFont typeface="Calibri"/>
              <a:buNone/>
              <a:defRPr sz="1200" b="0" i="0" u="none" strike="noStrike" cap="none">
                <a:solidFill>
                  <a:schemeClr val="dk2"/>
                </a:solidFill>
                <a:latin typeface="Calibri"/>
                <a:ea typeface="Calibri"/>
                <a:cs typeface="Calibri"/>
                <a:sym typeface="Calibri"/>
              </a:defRPr>
            </a:lvl6pPr>
            <a:lvl7pPr marL="0" marR="0" lvl="6" indent="0" algn="r">
              <a:lnSpc>
                <a:spcPct val="100000"/>
              </a:lnSpc>
              <a:spcBef>
                <a:spcPts val="0"/>
              </a:spcBef>
              <a:spcAft>
                <a:spcPts val="0"/>
              </a:spcAft>
              <a:buClr>
                <a:schemeClr val="dk2"/>
              </a:buClr>
              <a:buSzPts val="1200"/>
              <a:buFont typeface="Calibri"/>
              <a:buNone/>
              <a:defRPr sz="1200" b="0" i="0" u="none" strike="noStrike" cap="none">
                <a:solidFill>
                  <a:schemeClr val="dk2"/>
                </a:solidFill>
                <a:latin typeface="Calibri"/>
                <a:ea typeface="Calibri"/>
                <a:cs typeface="Calibri"/>
                <a:sym typeface="Calibri"/>
              </a:defRPr>
            </a:lvl7pPr>
            <a:lvl8pPr marL="0" marR="0" lvl="7" indent="0" algn="r">
              <a:lnSpc>
                <a:spcPct val="100000"/>
              </a:lnSpc>
              <a:spcBef>
                <a:spcPts val="0"/>
              </a:spcBef>
              <a:spcAft>
                <a:spcPts val="0"/>
              </a:spcAft>
              <a:buClr>
                <a:schemeClr val="dk2"/>
              </a:buClr>
              <a:buSzPts val="1200"/>
              <a:buFont typeface="Calibri"/>
              <a:buNone/>
              <a:defRPr sz="1200" b="0" i="0" u="none" strike="noStrike" cap="none">
                <a:solidFill>
                  <a:schemeClr val="dk2"/>
                </a:solidFill>
                <a:latin typeface="Calibri"/>
                <a:ea typeface="Calibri"/>
                <a:cs typeface="Calibri"/>
                <a:sym typeface="Calibri"/>
              </a:defRPr>
            </a:lvl8pPr>
            <a:lvl9pPr marL="0" marR="0" lvl="8" indent="0" algn="r">
              <a:lnSpc>
                <a:spcPct val="100000"/>
              </a:lnSpc>
              <a:spcBef>
                <a:spcPts val="0"/>
              </a:spcBef>
              <a:spcAft>
                <a:spcPts val="0"/>
              </a:spcAft>
              <a:buClr>
                <a:schemeClr val="dk2"/>
              </a:buClr>
              <a:buSzPts val="1200"/>
              <a:buFont typeface="Calibri"/>
              <a:buNone/>
              <a:defRPr sz="1200" b="0" i="0" u="none" strike="noStrike" cap="none">
                <a:solidFill>
                  <a:schemeClr val="dk2"/>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50"/>
        <p:cNvGrpSpPr/>
        <p:nvPr/>
      </p:nvGrpSpPr>
      <p:grpSpPr>
        <a:xfrm>
          <a:off x="0" y="0"/>
          <a:ext cx="0" cy="0"/>
          <a:chOff x="0" y="0"/>
          <a:chExt cx="0" cy="0"/>
        </a:xfrm>
      </p:grpSpPr>
      <p:sp>
        <p:nvSpPr>
          <p:cNvPr id="51" name="Google Shape;51;p25"/>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2"/>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2" name="Google Shape;52;p25"/>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3" name="Google Shape;53;p25"/>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4" name="Google Shape;54;p2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5" name="Google Shape;55;p2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6" name="Google Shape;56;p2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1_Title and Content">
  <p:cSld name="1_Title and Content">
    <p:bg>
      <p:bgPr>
        <a:solidFill>
          <a:schemeClr val="dk2"/>
        </a:solidFill>
        <a:effectLst/>
      </p:bgPr>
    </p:bg>
    <p:spTree>
      <p:nvGrpSpPr>
        <p:cNvPr id="1" name="Shape 57"/>
        <p:cNvGrpSpPr/>
        <p:nvPr/>
      </p:nvGrpSpPr>
      <p:grpSpPr>
        <a:xfrm>
          <a:off x="0" y="0"/>
          <a:ext cx="0" cy="0"/>
          <a:chOff x="0" y="0"/>
          <a:chExt cx="0" cy="0"/>
        </a:xfrm>
      </p:grpSpPr>
      <p:sp>
        <p:nvSpPr>
          <p:cNvPr id="58" name="Google Shape;58;p26"/>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lt1"/>
              </a:buClr>
              <a:buSzPts val="4400"/>
              <a:buFont typeface="Calibri"/>
              <a:buNone/>
              <a:defRPr b="1">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9" name="Google Shape;59;p26"/>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81000" algn="l">
              <a:lnSpc>
                <a:spcPct val="90000"/>
              </a:lnSpc>
              <a:spcBef>
                <a:spcPts val="1000"/>
              </a:spcBef>
              <a:spcAft>
                <a:spcPts val="0"/>
              </a:spcAft>
              <a:buClr>
                <a:schemeClr val="lt1"/>
              </a:buClr>
              <a:buSzPts val="2400"/>
              <a:buChar char="•"/>
              <a:defRPr>
                <a:solidFill>
                  <a:schemeClr val="lt1"/>
                </a:solidFill>
              </a:defRPr>
            </a:lvl1pPr>
            <a:lvl2pPr marL="914400" lvl="1" indent="-381000" algn="l">
              <a:lnSpc>
                <a:spcPct val="90000"/>
              </a:lnSpc>
              <a:spcBef>
                <a:spcPts val="500"/>
              </a:spcBef>
              <a:spcAft>
                <a:spcPts val="0"/>
              </a:spcAft>
              <a:buClr>
                <a:schemeClr val="lt1"/>
              </a:buClr>
              <a:buSzPts val="2400"/>
              <a:buChar char="•"/>
              <a:defRPr>
                <a:solidFill>
                  <a:schemeClr val="lt1"/>
                </a:solidFill>
              </a:defRPr>
            </a:lvl2pPr>
            <a:lvl3pPr marL="1371600" lvl="2" indent="-381000" algn="l">
              <a:lnSpc>
                <a:spcPct val="90000"/>
              </a:lnSpc>
              <a:spcBef>
                <a:spcPts val="500"/>
              </a:spcBef>
              <a:spcAft>
                <a:spcPts val="0"/>
              </a:spcAft>
              <a:buClr>
                <a:schemeClr val="lt1"/>
              </a:buClr>
              <a:buSzPts val="2400"/>
              <a:buChar char="•"/>
              <a:defRPr>
                <a:solidFill>
                  <a:schemeClr val="lt1"/>
                </a:solidFill>
              </a:defRPr>
            </a:lvl3pPr>
            <a:lvl4pPr marL="1828800" lvl="3" indent="-381000" algn="l">
              <a:lnSpc>
                <a:spcPct val="90000"/>
              </a:lnSpc>
              <a:spcBef>
                <a:spcPts val="500"/>
              </a:spcBef>
              <a:spcAft>
                <a:spcPts val="0"/>
              </a:spcAft>
              <a:buClr>
                <a:schemeClr val="lt1"/>
              </a:buClr>
              <a:buSzPts val="2400"/>
              <a:buChar char="•"/>
              <a:defRPr>
                <a:solidFill>
                  <a:schemeClr val="lt1"/>
                </a:solidFill>
              </a:defRPr>
            </a:lvl4pPr>
            <a:lvl5pPr marL="2286000" lvl="4" indent="-381000" algn="l">
              <a:lnSpc>
                <a:spcPct val="90000"/>
              </a:lnSpc>
              <a:spcBef>
                <a:spcPts val="500"/>
              </a:spcBef>
              <a:spcAft>
                <a:spcPts val="0"/>
              </a:spcAft>
              <a:buClr>
                <a:schemeClr val="lt1"/>
              </a:buClr>
              <a:buSzPts val="2400"/>
              <a:buChar char="•"/>
              <a:defRPr>
                <a:solidFill>
                  <a:schemeClr val="lt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0" name="Google Shape;60;p2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1" name="Google Shape;61;p2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2" name="Google Shape;62;p2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Section Header">
  <p:cSld name="Section Header">
    <p:bg>
      <p:bgPr>
        <a:solidFill>
          <a:schemeClr val="dk2"/>
        </a:solidFill>
        <a:effectLst/>
      </p:bgPr>
    </p:bg>
    <p:spTree>
      <p:nvGrpSpPr>
        <p:cNvPr id="1" name="Shape 63"/>
        <p:cNvGrpSpPr/>
        <p:nvPr/>
      </p:nvGrpSpPr>
      <p:grpSpPr>
        <a:xfrm>
          <a:off x="0" y="0"/>
          <a:ext cx="0" cy="0"/>
          <a:chOff x="0" y="0"/>
          <a:chExt cx="0" cy="0"/>
        </a:xfrm>
      </p:grpSpPr>
      <p:sp>
        <p:nvSpPr>
          <p:cNvPr id="64" name="Google Shape;64;p27"/>
          <p:cNvSpPr txBox="1">
            <a:spLocks noGrp="1"/>
          </p:cNvSpPr>
          <p:nvPr>
            <p:ph type="title"/>
          </p:nvPr>
        </p:nvSpPr>
        <p:spPr>
          <a:xfrm>
            <a:off x="838200" y="5181600"/>
            <a:ext cx="10515600" cy="1033808"/>
          </a:xfrm>
          <a:prstGeom prst="rect">
            <a:avLst/>
          </a:prstGeom>
          <a:noFill/>
          <a:ln>
            <a:noFill/>
          </a:ln>
        </p:spPr>
        <p:txBody>
          <a:bodyPr spcFirstLastPara="1" wrap="square" lIns="91425" tIns="45700" rIns="91425" bIns="45700" anchor="t" anchorCtr="0">
            <a:normAutofit/>
          </a:bodyPr>
          <a:lstStyle>
            <a:lvl1pPr lvl="0" algn="l">
              <a:lnSpc>
                <a:spcPct val="90000"/>
              </a:lnSpc>
              <a:spcBef>
                <a:spcPts val="0"/>
              </a:spcBef>
              <a:spcAft>
                <a:spcPts val="0"/>
              </a:spcAft>
              <a:buClr>
                <a:schemeClr val="lt2"/>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5" name="Google Shape;65;p2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6" name="Google Shape;66;p2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7" name="Google Shape;67;p2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8"/>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2"/>
              </a:buClr>
              <a:buSzPts val="4400"/>
              <a:buFont typeface="Calibri"/>
              <a:buNone/>
              <a:defRPr sz="4400" b="0" i="0" u="none" strike="noStrike" cap="none">
                <a:solidFill>
                  <a:schemeClr val="dk2"/>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1" name="Google Shape;11;p18"/>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381000" algn="l" rtl="0">
              <a:lnSpc>
                <a:spcPct val="90000"/>
              </a:lnSpc>
              <a:spcBef>
                <a:spcPts val="10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4pPr>
            <a:lvl5pPr marL="2286000" marR="0" lvl="4"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 name="Google Shape;12;p1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2"/>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1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200" b="0" i="0" u="none" strike="noStrike" cap="none">
                <a:solidFill>
                  <a:schemeClr val="dk2"/>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1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chemeClr val="dk2"/>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chemeClr val="dk2"/>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chemeClr val="dk2"/>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chemeClr val="dk2"/>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chemeClr val="dk2"/>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chemeClr val="dk2"/>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chemeClr val="dk2"/>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chemeClr val="dk2"/>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chemeClr val="dk2"/>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8" Type="http://schemas.openxmlformats.org/officeDocument/2006/relationships/hyperlink" Target="https://www.maccweb.org/page/ElecResLibrary" TargetMode="External"/><Relationship Id="rId13" Type="http://schemas.openxmlformats.org/officeDocument/2006/relationships/hyperlink" Target="http://www.uri.edu/nemo/" TargetMode="External"/><Relationship Id="rId3" Type="http://schemas.openxmlformats.org/officeDocument/2006/relationships/hyperlink" Target="https://www.massaudubon.org/our-conservation-work/policy-advocacy/local-climate-resilient-communities/land-use-rules" TargetMode="External"/><Relationship Id="rId7" Type="http://schemas.openxmlformats.org/officeDocument/2006/relationships/hyperlink" Target="https://masscptc.org/" TargetMode="External"/><Relationship Id="rId12" Type="http://schemas.openxmlformats.org/officeDocument/2006/relationships/hyperlink" Target="http://www.unh.edu/unhsc/" TargetMode="External"/><Relationship Id="rId17" Type="http://schemas.openxmlformats.org/officeDocument/2006/relationships/hyperlink" Target="https://docs.wixstatic.com/ugd/914645_b42c75a0b5b3400882249aa62e28fbb0.pdf" TargetMode="External"/><Relationship Id="rId2" Type="http://schemas.openxmlformats.org/officeDocument/2006/relationships/notesSlide" Target="../notesSlides/notesSlide20.xml"/><Relationship Id="rId16" Type="http://schemas.openxmlformats.org/officeDocument/2006/relationships/image" Target="../media/image20.png"/><Relationship Id="rId1" Type="http://schemas.openxmlformats.org/officeDocument/2006/relationships/slideLayout" Target="../slideLayouts/slideLayout2.xml"/><Relationship Id="rId6" Type="http://schemas.openxmlformats.org/officeDocument/2006/relationships/hyperlink" Target="https://www.mapc.org/resource-library/climate-resilient-land-use-strategies/" TargetMode="External"/><Relationship Id="rId11" Type="http://schemas.openxmlformats.org/officeDocument/2006/relationships/hyperlink" Target="http://www.mass.gov/municipal-law-review" TargetMode="External"/><Relationship Id="rId5" Type="http://schemas.openxmlformats.org/officeDocument/2006/relationships/hyperlink" Target="http://www.mass.gov/smart-growth-smart-energy-toolkit-information-and-resources" TargetMode="External"/><Relationship Id="rId15" Type="http://schemas.openxmlformats.org/officeDocument/2006/relationships/hyperlink" Target="http://www.snepnetwork.org/" TargetMode="External"/><Relationship Id="rId10" Type="http://schemas.openxmlformats.org/officeDocument/2006/relationships/hyperlink" Target="https://www.mass.gov/service-details/mvp-action-grant" TargetMode="External"/><Relationship Id="rId4" Type="http://schemas.openxmlformats.org/officeDocument/2006/relationships/hyperlink" Target="http://www.massaudubon.org/valueofnature" TargetMode="External"/><Relationship Id="rId9" Type="http://schemas.openxmlformats.org/officeDocument/2006/relationships/hyperlink" Target="http://www.mass.gov/service-details/planning-assistance-grants" TargetMode="External"/><Relationship Id="rId14" Type="http://schemas.openxmlformats.org/officeDocument/2006/relationships/hyperlink" Target="http://www.greeninfrastructureri.org" TargetMode="External"/></Relationships>
</file>

<file path=ppt/slides/_rels/slide21.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21"/>
        <p:cNvGrpSpPr/>
        <p:nvPr/>
      </p:nvGrpSpPr>
      <p:grpSpPr>
        <a:xfrm>
          <a:off x="0" y="0"/>
          <a:ext cx="0" cy="0"/>
          <a:chOff x="0" y="0"/>
          <a:chExt cx="0" cy="0"/>
        </a:xfrm>
      </p:grpSpPr>
      <p:pic>
        <p:nvPicPr>
          <p:cNvPr id="5" name="Picture 4">
            <a:extLst>
              <a:ext uri="{FF2B5EF4-FFF2-40B4-BE49-F238E27FC236}">
                <a16:creationId xmlns:a16="http://schemas.microsoft.com/office/drawing/2014/main" id="{2E6C16BA-F5B1-457E-B66D-1D337B0CD3A2}"/>
              </a:ext>
            </a:extLst>
          </p:cNvPr>
          <p:cNvPicPr>
            <a:picLocks noChangeAspect="1"/>
          </p:cNvPicPr>
          <p:nvPr/>
        </p:nvPicPr>
        <p:blipFill>
          <a:blip r:embed="rId3"/>
          <a:stretch>
            <a:fillRect/>
          </a:stretch>
        </p:blipFill>
        <p:spPr>
          <a:xfrm>
            <a:off x="0" y="0"/>
            <a:ext cx="12192000" cy="6858000"/>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38"/>
        <p:cNvGrpSpPr/>
        <p:nvPr/>
      </p:nvGrpSpPr>
      <p:grpSpPr>
        <a:xfrm>
          <a:off x="0" y="0"/>
          <a:ext cx="0" cy="0"/>
          <a:chOff x="0" y="0"/>
          <a:chExt cx="0" cy="0"/>
        </a:xfrm>
      </p:grpSpPr>
      <p:pic>
        <p:nvPicPr>
          <p:cNvPr id="3" name="Picture 2">
            <a:extLst>
              <a:ext uri="{FF2B5EF4-FFF2-40B4-BE49-F238E27FC236}">
                <a16:creationId xmlns:a16="http://schemas.microsoft.com/office/drawing/2014/main" id="{582D2232-8910-4F4E-86FC-B9EE7D544BBC}"/>
              </a:ext>
            </a:extLst>
          </p:cNvPr>
          <p:cNvPicPr>
            <a:picLocks noChangeAspect="1"/>
          </p:cNvPicPr>
          <p:nvPr/>
        </p:nvPicPr>
        <p:blipFill>
          <a:blip r:embed="rId3"/>
          <a:stretch>
            <a:fillRect/>
          </a:stretch>
        </p:blipFill>
        <p:spPr>
          <a:xfrm>
            <a:off x="0" y="0"/>
            <a:ext cx="12192000" cy="6858000"/>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53"/>
        <p:cNvGrpSpPr/>
        <p:nvPr/>
      </p:nvGrpSpPr>
      <p:grpSpPr>
        <a:xfrm>
          <a:off x="0" y="0"/>
          <a:ext cx="0" cy="0"/>
          <a:chOff x="0" y="0"/>
          <a:chExt cx="0" cy="0"/>
        </a:xfrm>
      </p:grpSpPr>
      <p:pic>
        <p:nvPicPr>
          <p:cNvPr id="5" name="Picture 4">
            <a:extLst>
              <a:ext uri="{FF2B5EF4-FFF2-40B4-BE49-F238E27FC236}">
                <a16:creationId xmlns:a16="http://schemas.microsoft.com/office/drawing/2014/main" id="{BD87B85A-3314-417D-BE5D-623EFD2FBECD}"/>
              </a:ext>
            </a:extLst>
          </p:cNvPr>
          <p:cNvPicPr>
            <a:picLocks noChangeAspect="1"/>
          </p:cNvPicPr>
          <p:nvPr/>
        </p:nvPicPr>
        <p:blipFill>
          <a:blip r:embed="rId3"/>
          <a:stretch>
            <a:fillRect/>
          </a:stretch>
        </p:blipFill>
        <p:spPr>
          <a:xfrm>
            <a:off x="0" y="0"/>
            <a:ext cx="12192000" cy="6858000"/>
          </a:xfrm>
          <a:prstGeom prst="rect">
            <a:avLst/>
          </a:prstGeo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64"/>
        <p:cNvGrpSpPr/>
        <p:nvPr/>
      </p:nvGrpSpPr>
      <p:grpSpPr>
        <a:xfrm>
          <a:off x="0" y="0"/>
          <a:ext cx="0" cy="0"/>
          <a:chOff x="0" y="0"/>
          <a:chExt cx="0" cy="0"/>
        </a:xfrm>
      </p:grpSpPr>
      <p:pic>
        <p:nvPicPr>
          <p:cNvPr id="9" name="Picture 8">
            <a:extLst>
              <a:ext uri="{FF2B5EF4-FFF2-40B4-BE49-F238E27FC236}">
                <a16:creationId xmlns:a16="http://schemas.microsoft.com/office/drawing/2014/main" id="{133A6DCF-25B8-46B9-856A-FDE805F5E1D1}"/>
              </a:ext>
            </a:extLst>
          </p:cNvPr>
          <p:cNvPicPr>
            <a:picLocks noChangeAspect="1"/>
          </p:cNvPicPr>
          <p:nvPr/>
        </p:nvPicPr>
        <p:blipFill>
          <a:blip r:embed="rId3"/>
          <a:stretch>
            <a:fillRect/>
          </a:stretch>
        </p:blipFill>
        <p:spPr>
          <a:xfrm>
            <a:off x="0" y="0"/>
            <a:ext cx="12192000" cy="6858000"/>
          </a:xfrm>
          <a:prstGeom prst="rect">
            <a:avLst/>
          </a:prstGeo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76"/>
        <p:cNvGrpSpPr/>
        <p:nvPr/>
      </p:nvGrpSpPr>
      <p:grpSpPr>
        <a:xfrm>
          <a:off x="0" y="0"/>
          <a:ext cx="0" cy="0"/>
          <a:chOff x="0" y="0"/>
          <a:chExt cx="0" cy="0"/>
        </a:xfrm>
      </p:grpSpPr>
      <p:pic>
        <p:nvPicPr>
          <p:cNvPr id="3" name="Picture 2">
            <a:extLst>
              <a:ext uri="{FF2B5EF4-FFF2-40B4-BE49-F238E27FC236}">
                <a16:creationId xmlns:a16="http://schemas.microsoft.com/office/drawing/2014/main" id="{970D23D3-57C1-48B1-AC11-146369FB7A2E}"/>
              </a:ext>
            </a:extLst>
          </p:cNvPr>
          <p:cNvPicPr>
            <a:picLocks noChangeAspect="1"/>
          </p:cNvPicPr>
          <p:nvPr/>
        </p:nvPicPr>
        <p:blipFill>
          <a:blip r:embed="rId3"/>
          <a:stretch>
            <a:fillRect/>
          </a:stretch>
        </p:blipFill>
        <p:spPr>
          <a:xfrm>
            <a:off x="0" y="0"/>
            <a:ext cx="12192000" cy="6858000"/>
          </a:xfrm>
          <a:prstGeom prst="rect">
            <a:avLst/>
          </a:prstGeo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87"/>
        <p:cNvGrpSpPr/>
        <p:nvPr/>
      </p:nvGrpSpPr>
      <p:grpSpPr>
        <a:xfrm>
          <a:off x="0" y="0"/>
          <a:ext cx="0" cy="0"/>
          <a:chOff x="0" y="0"/>
          <a:chExt cx="0" cy="0"/>
        </a:xfrm>
      </p:grpSpPr>
      <p:pic>
        <p:nvPicPr>
          <p:cNvPr id="5" name="Picture 4">
            <a:extLst>
              <a:ext uri="{FF2B5EF4-FFF2-40B4-BE49-F238E27FC236}">
                <a16:creationId xmlns:a16="http://schemas.microsoft.com/office/drawing/2014/main" id="{A753F795-49BD-4EB6-875F-68ACA79C87E8}"/>
              </a:ext>
            </a:extLst>
          </p:cNvPr>
          <p:cNvPicPr>
            <a:picLocks noChangeAspect="1"/>
          </p:cNvPicPr>
          <p:nvPr/>
        </p:nvPicPr>
        <p:blipFill>
          <a:blip r:embed="rId3"/>
          <a:stretch>
            <a:fillRect/>
          </a:stretch>
        </p:blipFill>
        <p:spPr>
          <a:xfrm>
            <a:off x="0" y="0"/>
            <a:ext cx="12192000" cy="6858000"/>
          </a:xfrm>
          <a:prstGeom prst="rect">
            <a:avLst/>
          </a:prstGeom>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98"/>
        <p:cNvGrpSpPr/>
        <p:nvPr/>
      </p:nvGrpSpPr>
      <p:grpSpPr>
        <a:xfrm>
          <a:off x="0" y="0"/>
          <a:ext cx="0" cy="0"/>
          <a:chOff x="0" y="0"/>
          <a:chExt cx="0" cy="0"/>
        </a:xfrm>
      </p:grpSpPr>
      <p:pic>
        <p:nvPicPr>
          <p:cNvPr id="5" name="Picture 4">
            <a:extLst>
              <a:ext uri="{FF2B5EF4-FFF2-40B4-BE49-F238E27FC236}">
                <a16:creationId xmlns:a16="http://schemas.microsoft.com/office/drawing/2014/main" id="{B1EFDEC2-D1A5-4E40-842F-AA49D579E1E7}"/>
              </a:ext>
            </a:extLst>
          </p:cNvPr>
          <p:cNvPicPr>
            <a:picLocks noChangeAspect="1"/>
          </p:cNvPicPr>
          <p:nvPr/>
        </p:nvPicPr>
        <p:blipFill>
          <a:blip r:embed="rId3"/>
          <a:stretch>
            <a:fillRect/>
          </a:stretch>
        </p:blipFill>
        <p:spPr>
          <a:xfrm>
            <a:off x="0" y="0"/>
            <a:ext cx="12192000" cy="6858000"/>
          </a:xfrm>
          <a:prstGeom prst="rect">
            <a:avLst/>
          </a:prstGeom>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309"/>
        <p:cNvGrpSpPr/>
        <p:nvPr/>
      </p:nvGrpSpPr>
      <p:grpSpPr>
        <a:xfrm>
          <a:off x="0" y="0"/>
          <a:ext cx="0" cy="0"/>
          <a:chOff x="0" y="0"/>
          <a:chExt cx="0" cy="0"/>
        </a:xfrm>
      </p:grpSpPr>
      <p:pic>
        <p:nvPicPr>
          <p:cNvPr id="5" name="Picture 4">
            <a:extLst>
              <a:ext uri="{FF2B5EF4-FFF2-40B4-BE49-F238E27FC236}">
                <a16:creationId xmlns:a16="http://schemas.microsoft.com/office/drawing/2014/main" id="{B16D7DB2-E368-428D-83A8-18E9DAE92522}"/>
              </a:ext>
            </a:extLst>
          </p:cNvPr>
          <p:cNvPicPr>
            <a:picLocks noChangeAspect="1"/>
          </p:cNvPicPr>
          <p:nvPr/>
        </p:nvPicPr>
        <p:blipFill>
          <a:blip r:embed="rId3"/>
          <a:stretch>
            <a:fillRect/>
          </a:stretch>
        </p:blipFill>
        <p:spPr>
          <a:xfrm>
            <a:off x="0" y="0"/>
            <a:ext cx="12192000" cy="6858000"/>
          </a:xfrm>
          <a:prstGeom prst="rect">
            <a:avLst/>
          </a:prstGeom>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318"/>
        <p:cNvGrpSpPr/>
        <p:nvPr/>
      </p:nvGrpSpPr>
      <p:grpSpPr>
        <a:xfrm>
          <a:off x="0" y="0"/>
          <a:ext cx="0" cy="0"/>
          <a:chOff x="0" y="0"/>
          <a:chExt cx="0" cy="0"/>
        </a:xfrm>
      </p:grpSpPr>
      <p:pic>
        <p:nvPicPr>
          <p:cNvPr id="7" name="Picture 6">
            <a:extLst>
              <a:ext uri="{FF2B5EF4-FFF2-40B4-BE49-F238E27FC236}">
                <a16:creationId xmlns:a16="http://schemas.microsoft.com/office/drawing/2014/main" id="{74E6B0DA-F057-4755-839E-E326872FA9DB}"/>
              </a:ext>
            </a:extLst>
          </p:cNvPr>
          <p:cNvPicPr>
            <a:picLocks noChangeAspect="1"/>
          </p:cNvPicPr>
          <p:nvPr/>
        </p:nvPicPr>
        <p:blipFill>
          <a:blip r:embed="rId3"/>
          <a:stretch>
            <a:fillRect/>
          </a:stretch>
        </p:blipFill>
        <p:spPr>
          <a:xfrm>
            <a:off x="0" y="0"/>
            <a:ext cx="12192000" cy="6858000"/>
          </a:xfrm>
          <a:prstGeom prst="rect">
            <a:avLst/>
          </a:prstGeom>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328"/>
        <p:cNvGrpSpPr/>
        <p:nvPr/>
      </p:nvGrpSpPr>
      <p:grpSpPr>
        <a:xfrm>
          <a:off x="0" y="0"/>
          <a:ext cx="0" cy="0"/>
          <a:chOff x="0" y="0"/>
          <a:chExt cx="0" cy="0"/>
        </a:xfrm>
      </p:grpSpPr>
      <p:pic>
        <p:nvPicPr>
          <p:cNvPr id="7" name="Picture 6">
            <a:extLst>
              <a:ext uri="{FF2B5EF4-FFF2-40B4-BE49-F238E27FC236}">
                <a16:creationId xmlns:a16="http://schemas.microsoft.com/office/drawing/2014/main" id="{E9643286-4978-4E11-8B69-D1AA5D69E3F1}"/>
              </a:ext>
            </a:extLst>
          </p:cNvPr>
          <p:cNvPicPr>
            <a:picLocks noChangeAspect="1"/>
          </p:cNvPicPr>
          <p:nvPr/>
        </p:nvPicPr>
        <p:blipFill>
          <a:blip r:embed="rId3"/>
          <a:stretch>
            <a:fillRect/>
          </a:stretch>
        </p:blipFill>
        <p:spPr>
          <a:xfrm>
            <a:off x="0" y="0"/>
            <a:ext cx="12192000" cy="6858000"/>
          </a:xfrm>
          <a:prstGeom prst="rect">
            <a:avLst/>
          </a:prstGeom>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339"/>
        <p:cNvGrpSpPr/>
        <p:nvPr/>
      </p:nvGrpSpPr>
      <p:grpSpPr>
        <a:xfrm>
          <a:off x="0" y="0"/>
          <a:ext cx="0" cy="0"/>
          <a:chOff x="0" y="0"/>
          <a:chExt cx="0" cy="0"/>
        </a:xfrm>
      </p:grpSpPr>
      <p:pic>
        <p:nvPicPr>
          <p:cNvPr id="9" name="Picture 8">
            <a:extLst>
              <a:ext uri="{FF2B5EF4-FFF2-40B4-BE49-F238E27FC236}">
                <a16:creationId xmlns:a16="http://schemas.microsoft.com/office/drawing/2014/main" id="{B1CA3194-095E-4B2D-AA7A-773EABF499B6}"/>
              </a:ext>
            </a:extLst>
          </p:cNvPr>
          <p:cNvPicPr>
            <a:picLocks noChangeAspect="1"/>
          </p:cNvPicPr>
          <p:nvPr/>
        </p:nvPicPr>
        <p:blipFill>
          <a:blip r:embed="rId3"/>
          <a:stretch>
            <a:fillRect/>
          </a:stretch>
        </p:blipFill>
        <p:spPr>
          <a:xfrm>
            <a:off x="0" y="0"/>
            <a:ext cx="12192000" cy="6858000"/>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28"/>
        <p:cNvGrpSpPr/>
        <p:nvPr/>
      </p:nvGrpSpPr>
      <p:grpSpPr>
        <a:xfrm>
          <a:off x="0" y="0"/>
          <a:ext cx="0" cy="0"/>
          <a:chOff x="0" y="0"/>
          <a:chExt cx="0" cy="0"/>
        </a:xfrm>
      </p:grpSpPr>
      <p:pic>
        <p:nvPicPr>
          <p:cNvPr id="5" name="Picture 4">
            <a:extLst>
              <a:ext uri="{FF2B5EF4-FFF2-40B4-BE49-F238E27FC236}">
                <a16:creationId xmlns:a16="http://schemas.microsoft.com/office/drawing/2014/main" id="{1FF42C34-A9CC-4631-8986-642E9E9A10B8}"/>
              </a:ext>
            </a:extLst>
          </p:cNvPr>
          <p:cNvPicPr>
            <a:picLocks noChangeAspect="1"/>
          </p:cNvPicPr>
          <p:nvPr/>
        </p:nvPicPr>
        <p:blipFill>
          <a:blip r:embed="rId3"/>
          <a:stretch>
            <a:fillRect/>
          </a:stretch>
        </p:blipFill>
        <p:spPr>
          <a:xfrm>
            <a:off x="0" y="0"/>
            <a:ext cx="12192000" cy="6858000"/>
          </a:xfrm>
          <a:prstGeom prst="rect">
            <a:avLst/>
          </a:prstGeom>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348"/>
        <p:cNvGrpSpPr/>
        <p:nvPr/>
      </p:nvGrpSpPr>
      <p:grpSpPr>
        <a:xfrm>
          <a:off x="0" y="0"/>
          <a:ext cx="0" cy="0"/>
          <a:chOff x="0" y="0"/>
          <a:chExt cx="0" cy="0"/>
        </a:xfrm>
      </p:grpSpPr>
      <p:sp>
        <p:nvSpPr>
          <p:cNvPr id="349" name="Google Shape;349;g1fc98c0119b_0_129"/>
          <p:cNvSpPr txBox="1">
            <a:spLocks noGrp="1"/>
          </p:cNvSpPr>
          <p:nvPr>
            <p:ph type="title"/>
          </p:nvPr>
        </p:nvSpPr>
        <p:spPr>
          <a:xfrm>
            <a:off x="8681249" y="303950"/>
            <a:ext cx="3255900" cy="758100"/>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SzPts val="1800"/>
              <a:buNone/>
            </a:pPr>
            <a:r>
              <a:rPr lang="en-US" sz="5400" b="1"/>
              <a:t>Resources</a:t>
            </a:r>
            <a:endParaRPr sz="5400"/>
          </a:p>
        </p:txBody>
      </p:sp>
      <p:sp>
        <p:nvSpPr>
          <p:cNvPr id="350" name="Google Shape;350;g1fc98c0119b_0_129"/>
          <p:cNvSpPr txBox="1">
            <a:spLocks noGrp="1"/>
          </p:cNvSpPr>
          <p:nvPr>
            <p:ph type="body" idx="1"/>
          </p:nvPr>
        </p:nvSpPr>
        <p:spPr>
          <a:xfrm>
            <a:off x="0" y="-367200"/>
            <a:ext cx="8794800" cy="7225200"/>
          </a:xfrm>
          <a:prstGeom prst="rect">
            <a:avLst/>
          </a:prstGeom>
          <a:noFill/>
          <a:ln>
            <a:noFill/>
          </a:ln>
        </p:spPr>
        <p:txBody>
          <a:bodyPr spcFirstLastPara="1" wrap="square" lIns="91425" tIns="45700" rIns="91425" bIns="45700" anchor="t" anchorCtr="0">
            <a:normAutofit fontScale="25000" lnSpcReduction="20000"/>
          </a:bodyPr>
          <a:lstStyle/>
          <a:p>
            <a:pPr marL="0" lvl="0" indent="0" algn="l" rtl="0">
              <a:lnSpc>
                <a:spcPct val="90000"/>
              </a:lnSpc>
              <a:spcBef>
                <a:spcPts val="0"/>
              </a:spcBef>
              <a:spcAft>
                <a:spcPts val="0"/>
              </a:spcAft>
              <a:buSzPct val="26470"/>
              <a:buNone/>
            </a:pPr>
            <a:endParaRPr sz="8000"/>
          </a:p>
          <a:p>
            <a:pPr marL="228600" lvl="0" indent="0" algn="l" rtl="0">
              <a:lnSpc>
                <a:spcPct val="90000"/>
              </a:lnSpc>
              <a:spcBef>
                <a:spcPts val="0"/>
              </a:spcBef>
              <a:spcAft>
                <a:spcPts val="0"/>
              </a:spcAft>
              <a:buSzPct val="26470"/>
              <a:buNone/>
            </a:pPr>
            <a:endParaRPr sz="8000"/>
          </a:p>
          <a:p>
            <a:pPr marL="457200" lvl="0" indent="-355600" algn="l" rtl="0">
              <a:lnSpc>
                <a:spcPct val="90000"/>
              </a:lnSpc>
              <a:spcBef>
                <a:spcPts val="0"/>
              </a:spcBef>
              <a:spcAft>
                <a:spcPts val="0"/>
              </a:spcAft>
              <a:buSzPct val="100000"/>
              <a:buChar char="•"/>
            </a:pPr>
            <a:r>
              <a:rPr lang="en-US" sz="8000"/>
              <a:t>Mass Audubon LID fact sheets and bylaw tool: </a:t>
            </a:r>
            <a:r>
              <a:rPr lang="en-US" sz="8000" u="sng">
                <a:solidFill>
                  <a:schemeClr val="hlink"/>
                </a:solidFill>
                <a:hlinkClick r:id="rId3"/>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1"/>
                  </a:ext>
                </a:extLst>
              </a:rPr>
              <a:t>massaudubon.org/lidcost</a:t>
            </a:r>
            <a:endParaRPr sz="8000"/>
          </a:p>
          <a:p>
            <a:pPr marL="0" lvl="0" indent="0" algn="l" rtl="0">
              <a:lnSpc>
                <a:spcPct val="90000"/>
              </a:lnSpc>
              <a:spcBef>
                <a:spcPts val="0"/>
              </a:spcBef>
              <a:spcAft>
                <a:spcPts val="0"/>
              </a:spcAft>
              <a:buNone/>
            </a:pPr>
            <a:endParaRPr sz="8000"/>
          </a:p>
          <a:p>
            <a:pPr marL="457200" lvl="0" indent="-355600" algn="l" rtl="0">
              <a:lnSpc>
                <a:spcPct val="90000"/>
              </a:lnSpc>
              <a:spcBef>
                <a:spcPts val="0"/>
              </a:spcBef>
              <a:spcAft>
                <a:spcPts val="0"/>
              </a:spcAft>
              <a:buSzPct val="100000"/>
              <a:buChar char="•"/>
            </a:pPr>
            <a:r>
              <a:rPr lang="en-US" sz="8000"/>
              <a:t>Mass Audubon </a:t>
            </a:r>
            <a:r>
              <a:rPr lang="en-US" sz="8000" i="1"/>
              <a:t>Losing Ground </a:t>
            </a:r>
            <a:r>
              <a:rPr lang="en-US" sz="8000"/>
              <a:t>and Value of Nature factsheets: </a:t>
            </a:r>
            <a:r>
              <a:rPr lang="en-US" sz="8000" u="sng">
                <a:solidFill>
                  <a:schemeClr val="dk2"/>
                </a:solidFill>
                <a:hlinkClick r:id="rId4">
                  <a:extLst>
                    <a:ext uri="{A12FA001-AC4F-418D-AE19-62706E023703}">
                      <ahyp:hlinkClr xmlns:ahyp="http://schemas.microsoft.com/office/drawing/2018/hyperlinkcolor" val="tx"/>
                    </a:ext>
                  </a:extLst>
                </a:hlinkClick>
              </a:rPr>
              <a:t>www.massaudubon.org/valueofnature</a:t>
            </a:r>
            <a:endParaRPr sz="8000"/>
          </a:p>
          <a:p>
            <a:pPr marL="228600" lvl="0" indent="0" algn="l" rtl="0">
              <a:lnSpc>
                <a:spcPct val="90000"/>
              </a:lnSpc>
              <a:spcBef>
                <a:spcPts val="0"/>
              </a:spcBef>
              <a:spcAft>
                <a:spcPts val="0"/>
              </a:spcAft>
              <a:buNone/>
            </a:pPr>
            <a:endParaRPr sz="8000"/>
          </a:p>
          <a:p>
            <a:pPr marL="457200" lvl="0" indent="-355600" algn="l" rtl="0">
              <a:lnSpc>
                <a:spcPct val="90000"/>
              </a:lnSpc>
              <a:spcBef>
                <a:spcPts val="0"/>
              </a:spcBef>
              <a:spcAft>
                <a:spcPts val="0"/>
              </a:spcAft>
              <a:buSzPct val="100000"/>
              <a:buChar char="•"/>
            </a:pPr>
            <a:r>
              <a:rPr lang="en-US" sz="8000"/>
              <a:t>EEA Smart Growth </a:t>
            </a:r>
            <a:r>
              <a:rPr lang="en-US" sz="8000">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2"/>
                  </a:ext>
                </a:extLst>
              </a:rPr>
              <a:t>Toolkit: </a:t>
            </a:r>
            <a:r>
              <a:rPr lang="en-US" sz="8000" u="sng">
                <a:solidFill>
                  <a:schemeClr val="hlink"/>
                </a:solidFill>
                <a:hlinkClick r:id="rId5"/>
              </a:rPr>
              <a:t>mass.gov/smart-growth-smart-energy-toolkit-information-and-resources</a:t>
            </a:r>
            <a:endParaRPr sz="8000"/>
          </a:p>
          <a:p>
            <a:pPr marL="457200" lvl="0" indent="-228600" algn="l" rtl="0">
              <a:lnSpc>
                <a:spcPct val="90000"/>
              </a:lnSpc>
              <a:spcBef>
                <a:spcPts val="0"/>
              </a:spcBef>
              <a:spcAft>
                <a:spcPts val="0"/>
              </a:spcAft>
              <a:buSzPct val="26470"/>
              <a:buNone/>
            </a:pPr>
            <a:endParaRPr sz="8000"/>
          </a:p>
          <a:p>
            <a:pPr marL="457200" lvl="0" indent="-355600" algn="l" rtl="0">
              <a:lnSpc>
                <a:spcPct val="90000"/>
              </a:lnSpc>
              <a:spcBef>
                <a:spcPts val="0"/>
              </a:spcBef>
              <a:spcAft>
                <a:spcPts val="0"/>
              </a:spcAft>
              <a:buSzPct val="100000"/>
              <a:buChar char="•"/>
            </a:pPr>
            <a:r>
              <a:rPr lang="en-US" sz="8000"/>
              <a:t>MAPC’s Climate Resilience: Toolkit </a:t>
            </a:r>
            <a:r>
              <a:rPr lang="en-US" sz="8000" u="sng">
                <a:solidFill>
                  <a:schemeClr val="hlink"/>
                </a:solidFill>
                <a:hlinkClick r:id="rId6"/>
              </a:rPr>
              <a:t>mapc.org/resource-library/climate-resilient-land-use-strategies/</a:t>
            </a:r>
            <a:endParaRPr sz="8000"/>
          </a:p>
          <a:p>
            <a:pPr marL="457200" lvl="0" indent="-228600" algn="l" rtl="0">
              <a:lnSpc>
                <a:spcPct val="90000"/>
              </a:lnSpc>
              <a:spcBef>
                <a:spcPts val="0"/>
              </a:spcBef>
              <a:spcAft>
                <a:spcPts val="0"/>
              </a:spcAft>
              <a:buSzPct val="26470"/>
              <a:buNone/>
            </a:pPr>
            <a:endParaRPr sz="8000"/>
          </a:p>
          <a:p>
            <a:pPr marL="457200" lvl="0" indent="-355600" algn="l" rtl="0">
              <a:lnSpc>
                <a:spcPct val="90000"/>
              </a:lnSpc>
              <a:spcBef>
                <a:spcPts val="0"/>
              </a:spcBef>
              <a:spcAft>
                <a:spcPts val="0"/>
              </a:spcAft>
              <a:buSzPct val="100000"/>
              <a:buChar char="•"/>
            </a:pPr>
            <a:r>
              <a:rPr lang="en-US" sz="8000"/>
              <a:t>Citizen Planner Training Collaborative: </a:t>
            </a:r>
            <a:r>
              <a:rPr lang="en-US" sz="8000" u="sng">
                <a:solidFill>
                  <a:schemeClr val="hlink"/>
                </a:solidFill>
                <a:hlinkClick r:id="rId7"/>
              </a:rPr>
              <a:t>masscptc.org/</a:t>
            </a:r>
            <a:endParaRPr sz="8000"/>
          </a:p>
          <a:p>
            <a:pPr marL="457200" lvl="0" indent="-228600" algn="l" rtl="0">
              <a:lnSpc>
                <a:spcPct val="90000"/>
              </a:lnSpc>
              <a:spcBef>
                <a:spcPts val="0"/>
              </a:spcBef>
              <a:spcAft>
                <a:spcPts val="0"/>
              </a:spcAft>
              <a:buSzPct val="26470"/>
              <a:buNone/>
            </a:pPr>
            <a:endParaRPr sz="8000"/>
          </a:p>
          <a:p>
            <a:pPr marL="457200" lvl="0" indent="-355600" algn="l" rtl="0">
              <a:lnSpc>
                <a:spcPct val="90000"/>
              </a:lnSpc>
              <a:spcBef>
                <a:spcPts val="0"/>
              </a:spcBef>
              <a:spcAft>
                <a:spcPts val="0"/>
              </a:spcAft>
              <a:buSzPct val="100000"/>
              <a:buChar char="•"/>
            </a:pPr>
            <a:r>
              <a:rPr lang="en-US" sz="8000"/>
              <a:t>Massachusetts Association of Conservation Commissions Electronic Resource Library: </a:t>
            </a:r>
            <a:r>
              <a:rPr lang="en-US" sz="8000" u="sng">
                <a:solidFill>
                  <a:schemeClr val="hlink"/>
                </a:solidFill>
                <a:hlinkClick r:id="rId8"/>
              </a:rPr>
              <a:t>maccweb.org/page/ElecResLibrary</a:t>
            </a:r>
            <a:endParaRPr sz="8000"/>
          </a:p>
          <a:p>
            <a:pPr marL="114300" lvl="0" indent="0" algn="l" rtl="0">
              <a:lnSpc>
                <a:spcPct val="90000"/>
              </a:lnSpc>
              <a:spcBef>
                <a:spcPts val="0"/>
              </a:spcBef>
              <a:spcAft>
                <a:spcPts val="0"/>
              </a:spcAft>
              <a:buSzPct val="26470"/>
              <a:buNone/>
            </a:pPr>
            <a:endParaRPr sz="8000"/>
          </a:p>
          <a:p>
            <a:pPr marL="457200" lvl="0" indent="-355600" algn="l" rtl="0">
              <a:lnSpc>
                <a:spcPct val="90000"/>
              </a:lnSpc>
              <a:spcBef>
                <a:spcPts val="0"/>
              </a:spcBef>
              <a:spcAft>
                <a:spcPts val="0"/>
              </a:spcAft>
              <a:buSzPct val="100000"/>
              <a:buChar char="•"/>
            </a:pPr>
            <a:r>
              <a:rPr lang="en-US" sz="8000"/>
              <a:t>EEA Planning Assistance Grants:  </a:t>
            </a:r>
            <a:r>
              <a:rPr lang="en-US" sz="8000" u="sng">
                <a:solidFill>
                  <a:schemeClr val="hlink"/>
                </a:solidFill>
                <a:hlinkClick r:id="rId9"/>
              </a:rPr>
              <a:t>mass.gov/service-details/planning-assistance-grants</a:t>
            </a:r>
            <a:endParaRPr sz="8000"/>
          </a:p>
          <a:p>
            <a:pPr marL="457200" lvl="0" indent="-228600" algn="l" rtl="0">
              <a:lnSpc>
                <a:spcPct val="90000"/>
              </a:lnSpc>
              <a:spcBef>
                <a:spcPts val="0"/>
              </a:spcBef>
              <a:spcAft>
                <a:spcPts val="0"/>
              </a:spcAft>
              <a:buSzPct val="26470"/>
              <a:buNone/>
            </a:pPr>
            <a:endParaRPr sz="8000"/>
          </a:p>
          <a:p>
            <a:pPr marL="457200" lvl="0" indent="-355600" algn="l" rtl="0">
              <a:lnSpc>
                <a:spcPct val="90000"/>
              </a:lnSpc>
              <a:spcBef>
                <a:spcPts val="0"/>
              </a:spcBef>
              <a:spcAft>
                <a:spcPts val="0"/>
              </a:spcAft>
              <a:buSzPct val="100000"/>
              <a:buChar char="•"/>
            </a:pPr>
            <a:r>
              <a:rPr lang="en-US" sz="8000"/>
              <a:t>MVP Action Grants </a:t>
            </a:r>
            <a:r>
              <a:rPr lang="en-US" sz="8000" u="sng">
                <a:solidFill>
                  <a:schemeClr val="hlink"/>
                </a:solidFill>
                <a:hlinkClick r:id="rId10"/>
              </a:rPr>
              <a:t>mass.gov/service-details/mvp-action-grant</a:t>
            </a:r>
            <a:endParaRPr sz="8000"/>
          </a:p>
          <a:p>
            <a:pPr marL="114300" lvl="0" indent="0" algn="l" rtl="0">
              <a:lnSpc>
                <a:spcPct val="90000"/>
              </a:lnSpc>
              <a:spcBef>
                <a:spcPts val="0"/>
              </a:spcBef>
              <a:spcAft>
                <a:spcPts val="0"/>
              </a:spcAft>
              <a:buSzPct val="26470"/>
              <a:buNone/>
            </a:pPr>
            <a:endParaRPr sz="8000"/>
          </a:p>
          <a:p>
            <a:pPr marL="457200" lvl="0" indent="-355600" algn="l" rtl="0">
              <a:lnSpc>
                <a:spcPct val="90000"/>
              </a:lnSpc>
              <a:spcBef>
                <a:spcPts val="0"/>
              </a:spcBef>
              <a:spcAft>
                <a:spcPts val="0"/>
              </a:spcAft>
              <a:buSzPct val="100000"/>
              <a:buChar char="•"/>
            </a:pPr>
            <a:r>
              <a:rPr lang="en-US" sz="8000"/>
              <a:t>MA Office of the Attorney General Municipal Law Unit: </a:t>
            </a:r>
            <a:r>
              <a:rPr lang="en-US" sz="8000" u="sng">
                <a:solidFill>
                  <a:schemeClr val="hlink"/>
                </a:solidFill>
                <a:hlinkClick r:id="rId11"/>
              </a:rPr>
              <a:t>mass.gov/municipal-law-review</a:t>
            </a:r>
            <a:endParaRPr sz="8000"/>
          </a:p>
          <a:p>
            <a:pPr marL="457200" lvl="0" indent="-228600" algn="l" rtl="0">
              <a:lnSpc>
                <a:spcPct val="90000"/>
              </a:lnSpc>
              <a:spcBef>
                <a:spcPts val="0"/>
              </a:spcBef>
              <a:spcAft>
                <a:spcPts val="0"/>
              </a:spcAft>
              <a:buSzPct val="26470"/>
              <a:buNone/>
            </a:pPr>
            <a:endParaRPr sz="8000"/>
          </a:p>
          <a:p>
            <a:pPr marL="457200" lvl="0" indent="-355600" algn="l" rtl="0">
              <a:lnSpc>
                <a:spcPct val="90000"/>
              </a:lnSpc>
              <a:spcBef>
                <a:spcPts val="0"/>
              </a:spcBef>
              <a:spcAft>
                <a:spcPts val="0"/>
              </a:spcAft>
              <a:buSzPct val="100000"/>
              <a:buChar char="•"/>
            </a:pPr>
            <a:r>
              <a:rPr lang="en-US" sz="8000"/>
              <a:t>UNH Stormwater Center: </a:t>
            </a:r>
            <a:r>
              <a:rPr lang="en-US" sz="8000" u="sng">
                <a:solidFill>
                  <a:schemeClr val="hlink"/>
                </a:solidFill>
                <a:hlinkClick r:id="rId12"/>
              </a:rPr>
              <a:t>unh.edu/unhsc/</a:t>
            </a:r>
            <a:endParaRPr sz="8000"/>
          </a:p>
          <a:p>
            <a:pPr marL="457200" lvl="0" indent="-228600" algn="l" rtl="0">
              <a:lnSpc>
                <a:spcPct val="90000"/>
              </a:lnSpc>
              <a:spcBef>
                <a:spcPts val="0"/>
              </a:spcBef>
              <a:spcAft>
                <a:spcPts val="0"/>
              </a:spcAft>
              <a:buSzPct val="26470"/>
              <a:buNone/>
            </a:pPr>
            <a:endParaRPr sz="8000"/>
          </a:p>
          <a:p>
            <a:pPr marL="457200" lvl="0" indent="-355600" algn="l" rtl="0">
              <a:lnSpc>
                <a:spcPct val="90000"/>
              </a:lnSpc>
              <a:spcBef>
                <a:spcPts val="0"/>
              </a:spcBef>
              <a:spcAft>
                <a:spcPts val="0"/>
              </a:spcAft>
              <a:buSzPct val="100000"/>
              <a:buChar char="•"/>
            </a:pPr>
            <a:r>
              <a:rPr lang="en-US" sz="8000"/>
              <a:t>URI NEMO Program: </a:t>
            </a:r>
            <a:r>
              <a:rPr lang="en-US" sz="8000" u="sng">
                <a:solidFill>
                  <a:schemeClr val="hlink"/>
                </a:solidFill>
                <a:hlinkClick r:id="rId13"/>
              </a:rPr>
              <a:t>uri.edu/nemo/</a:t>
            </a:r>
            <a:endParaRPr sz="8000"/>
          </a:p>
          <a:p>
            <a:pPr marL="457200" lvl="0" indent="-228600" algn="l" rtl="0">
              <a:lnSpc>
                <a:spcPct val="90000"/>
              </a:lnSpc>
              <a:spcBef>
                <a:spcPts val="0"/>
              </a:spcBef>
              <a:spcAft>
                <a:spcPts val="0"/>
              </a:spcAft>
              <a:buSzPct val="26470"/>
              <a:buNone/>
            </a:pPr>
            <a:endParaRPr sz="8000"/>
          </a:p>
          <a:p>
            <a:pPr marL="457200" lvl="0" indent="-355600" algn="l" rtl="0">
              <a:lnSpc>
                <a:spcPct val="90000"/>
              </a:lnSpc>
              <a:spcBef>
                <a:spcPts val="0"/>
              </a:spcBef>
              <a:spcAft>
                <a:spcPts val="0"/>
              </a:spcAft>
              <a:buSzPct val="100000"/>
              <a:buChar char="•"/>
            </a:pPr>
            <a:r>
              <a:rPr lang="en-US" sz="8000"/>
              <a:t>RI Green Infrastructure Coalition: </a:t>
            </a:r>
            <a:r>
              <a:rPr lang="en-US" sz="8000" u="sng">
                <a:solidFill>
                  <a:schemeClr val="hlink"/>
                </a:solidFill>
                <a:hlinkClick r:id="rId14"/>
              </a:rPr>
              <a:t>greeninfrastructureri.org</a:t>
            </a:r>
            <a:endParaRPr sz="8000"/>
          </a:p>
          <a:p>
            <a:pPr marL="457200" lvl="0" indent="-228600" algn="l" rtl="0">
              <a:lnSpc>
                <a:spcPct val="90000"/>
              </a:lnSpc>
              <a:spcBef>
                <a:spcPts val="0"/>
              </a:spcBef>
              <a:spcAft>
                <a:spcPts val="0"/>
              </a:spcAft>
              <a:buSzPct val="26470"/>
              <a:buNone/>
            </a:pPr>
            <a:endParaRPr sz="8000"/>
          </a:p>
          <a:p>
            <a:pPr marL="457200" lvl="0" indent="-355598" algn="l" rtl="0">
              <a:lnSpc>
                <a:spcPct val="90000"/>
              </a:lnSpc>
              <a:spcBef>
                <a:spcPts val="0"/>
              </a:spcBef>
              <a:spcAft>
                <a:spcPts val="0"/>
              </a:spcAft>
              <a:buSzPct val="100000"/>
              <a:buChar char="•"/>
            </a:pPr>
            <a:r>
              <a:rPr lang="en-US" sz="8000"/>
              <a:t>SNEP Network: </a:t>
            </a:r>
            <a:r>
              <a:rPr lang="en-US" sz="8000" u="sng">
                <a:solidFill>
                  <a:schemeClr val="hlink"/>
                </a:solidFill>
                <a:hlinkClick r:id="rId15"/>
              </a:rPr>
              <a:t>snepnetwork.org</a:t>
            </a:r>
            <a:endParaRPr sz="8000"/>
          </a:p>
          <a:p>
            <a:pPr marL="457200" lvl="0" indent="-228600" algn="l" rtl="0">
              <a:lnSpc>
                <a:spcPct val="90000"/>
              </a:lnSpc>
              <a:spcBef>
                <a:spcPts val="0"/>
              </a:spcBef>
              <a:spcAft>
                <a:spcPts val="0"/>
              </a:spcAft>
              <a:buSzPct val="26470"/>
              <a:buNone/>
            </a:pPr>
            <a:endParaRPr sz="8000"/>
          </a:p>
          <a:p>
            <a:pPr marL="457200" lvl="0" indent="-228600" algn="l" rtl="0">
              <a:lnSpc>
                <a:spcPct val="90000"/>
              </a:lnSpc>
              <a:spcBef>
                <a:spcPts val="0"/>
              </a:spcBef>
              <a:spcAft>
                <a:spcPts val="0"/>
              </a:spcAft>
              <a:buSzPct val="105882"/>
              <a:buNone/>
            </a:pPr>
            <a:endParaRPr sz="2000"/>
          </a:p>
          <a:p>
            <a:pPr marL="457200" lvl="0" indent="-228600" algn="l" rtl="0">
              <a:lnSpc>
                <a:spcPct val="90000"/>
              </a:lnSpc>
              <a:spcBef>
                <a:spcPts val="0"/>
              </a:spcBef>
              <a:spcAft>
                <a:spcPts val="0"/>
              </a:spcAft>
              <a:buSzPct val="105882"/>
              <a:buNone/>
            </a:pPr>
            <a:endParaRPr sz="2000"/>
          </a:p>
          <a:p>
            <a:pPr marL="457200" lvl="0" indent="-228600" algn="l" rtl="0">
              <a:lnSpc>
                <a:spcPct val="90000"/>
              </a:lnSpc>
              <a:spcBef>
                <a:spcPts val="0"/>
              </a:spcBef>
              <a:spcAft>
                <a:spcPts val="0"/>
              </a:spcAft>
              <a:buSzPct val="105882"/>
              <a:buNone/>
            </a:pPr>
            <a:endParaRPr sz="2000"/>
          </a:p>
          <a:p>
            <a:pPr marL="457200" lvl="0" indent="-228600" algn="l" rtl="0">
              <a:lnSpc>
                <a:spcPct val="90000"/>
              </a:lnSpc>
              <a:spcBef>
                <a:spcPts val="0"/>
              </a:spcBef>
              <a:spcAft>
                <a:spcPts val="0"/>
              </a:spcAft>
              <a:buSzPct val="124567"/>
              <a:buNone/>
            </a:pPr>
            <a:endParaRPr sz="1700"/>
          </a:p>
          <a:p>
            <a:pPr marL="457200" lvl="0" indent="-228600" algn="l" rtl="0">
              <a:lnSpc>
                <a:spcPct val="90000"/>
              </a:lnSpc>
              <a:spcBef>
                <a:spcPts val="1000"/>
              </a:spcBef>
              <a:spcAft>
                <a:spcPts val="0"/>
              </a:spcAft>
              <a:buClr>
                <a:schemeClr val="dk1"/>
              </a:buClr>
              <a:buSzPct val="124567"/>
              <a:buNone/>
            </a:pPr>
            <a:endParaRPr sz="1700"/>
          </a:p>
        </p:txBody>
      </p:sp>
      <p:pic>
        <p:nvPicPr>
          <p:cNvPr id="351" name="Google Shape;351;g1fc98c0119b_0_129"/>
          <p:cNvPicPr preferRelativeResize="0"/>
          <p:nvPr/>
        </p:nvPicPr>
        <p:blipFill rotWithShape="1">
          <a:blip r:embed="rId16">
            <a:alphaModFix/>
          </a:blip>
          <a:srcRect/>
          <a:stretch/>
        </p:blipFill>
        <p:spPr>
          <a:xfrm>
            <a:off x="8794900" y="1560700"/>
            <a:ext cx="3142249" cy="4051725"/>
          </a:xfrm>
          <a:prstGeom prst="rect">
            <a:avLst/>
          </a:prstGeom>
          <a:noFill/>
          <a:ln>
            <a:noFill/>
          </a:ln>
        </p:spPr>
      </p:pic>
      <p:sp>
        <p:nvSpPr>
          <p:cNvPr id="352" name="Google Shape;352;g1fc98c0119b_0_129"/>
          <p:cNvSpPr txBox="1"/>
          <p:nvPr/>
        </p:nvSpPr>
        <p:spPr>
          <a:xfrm>
            <a:off x="9014825" y="5786475"/>
            <a:ext cx="2702400" cy="800400"/>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1700"/>
              <a:buFont typeface="Arial"/>
              <a:buNone/>
            </a:pPr>
            <a:r>
              <a:rPr lang="en-US" sz="2000" b="0" i="0" u="sng" strike="noStrike" cap="none">
                <a:solidFill>
                  <a:schemeClr val="hlink"/>
                </a:solidFill>
                <a:latin typeface="Calibri"/>
                <a:ea typeface="Calibri"/>
                <a:cs typeface="Calibri"/>
                <a:sym typeface="Calibri"/>
                <a:hlinkClick r:id="rId17"/>
              </a:rPr>
              <a:t>Find more info in our Resource Guide! </a:t>
            </a:r>
            <a:endParaRPr sz="2000" b="0" i="0" u="none" strike="noStrike" cap="none">
              <a:solidFill>
                <a:srgbClr val="000000"/>
              </a:solidFill>
              <a:latin typeface="Calibri"/>
              <a:ea typeface="Calibri"/>
              <a:cs typeface="Calibri"/>
              <a:sym typeface="Calibri"/>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F5F2DF"/>
        </a:solidFill>
        <a:effectLst/>
      </p:bgPr>
    </p:bg>
    <p:spTree>
      <p:nvGrpSpPr>
        <p:cNvPr id="1" name="Shape 357"/>
        <p:cNvGrpSpPr/>
        <p:nvPr/>
      </p:nvGrpSpPr>
      <p:grpSpPr>
        <a:xfrm>
          <a:off x="0" y="0"/>
          <a:ext cx="0" cy="0"/>
          <a:chOff x="0" y="0"/>
          <a:chExt cx="0" cy="0"/>
        </a:xfrm>
      </p:grpSpPr>
      <p:pic>
        <p:nvPicPr>
          <p:cNvPr id="5" name="Picture 4">
            <a:extLst>
              <a:ext uri="{FF2B5EF4-FFF2-40B4-BE49-F238E27FC236}">
                <a16:creationId xmlns:a16="http://schemas.microsoft.com/office/drawing/2014/main" id="{CF9AD4E4-6D3D-4F39-9470-4F1744986CB1}"/>
              </a:ext>
            </a:extLst>
          </p:cNvPr>
          <p:cNvPicPr>
            <a:picLocks noChangeAspect="1"/>
          </p:cNvPicPr>
          <p:nvPr/>
        </p:nvPicPr>
        <p:blipFill>
          <a:blip r:embed="rId3"/>
          <a:stretch>
            <a:fillRect/>
          </a:stretch>
        </p:blipFill>
        <p:spPr>
          <a:xfrm>
            <a:off x="0" y="0"/>
            <a:ext cx="12192000" cy="6858000"/>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44"/>
        <p:cNvGrpSpPr/>
        <p:nvPr/>
      </p:nvGrpSpPr>
      <p:grpSpPr>
        <a:xfrm>
          <a:off x="0" y="0"/>
          <a:ext cx="0" cy="0"/>
          <a:chOff x="0" y="0"/>
          <a:chExt cx="0" cy="0"/>
        </a:xfrm>
      </p:grpSpPr>
      <p:pic>
        <p:nvPicPr>
          <p:cNvPr id="5" name="Picture 4">
            <a:extLst>
              <a:ext uri="{FF2B5EF4-FFF2-40B4-BE49-F238E27FC236}">
                <a16:creationId xmlns:a16="http://schemas.microsoft.com/office/drawing/2014/main" id="{CF5F7445-9A37-448B-8423-461E0228610F}"/>
              </a:ext>
            </a:extLst>
          </p:cNvPr>
          <p:cNvPicPr>
            <a:picLocks noChangeAspect="1"/>
          </p:cNvPicPr>
          <p:nvPr/>
        </p:nvPicPr>
        <p:blipFill>
          <a:blip r:embed="rId3"/>
          <a:stretch>
            <a:fillRect/>
          </a:stretch>
        </p:blipFill>
        <p:spPr>
          <a:xfrm>
            <a:off x="0" y="0"/>
            <a:ext cx="12192000" cy="6858000"/>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50"/>
        <p:cNvGrpSpPr/>
        <p:nvPr/>
      </p:nvGrpSpPr>
      <p:grpSpPr>
        <a:xfrm>
          <a:off x="0" y="0"/>
          <a:ext cx="0" cy="0"/>
          <a:chOff x="0" y="0"/>
          <a:chExt cx="0" cy="0"/>
        </a:xfrm>
      </p:grpSpPr>
      <p:pic>
        <p:nvPicPr>
          <p:cNvPr id="3" name="Picture 2">
            <a:extLst>
              <a:ext uri="{FF2B5EF4-FFF2-40B4-BE49-F238E27FC236}">
                <a16:creationId xmlns:a16="http://schemas.microsoft.com/office/drawing/2014/main" id="{FC0B628A-6E16-43A2-995E-CB03957F0A39}"/>
              </a:ext>
            </a:extLst>
          </p:cNvPr>
          <p:cNvPicPr>
            <a:picLocks noChangeAspect="1"/>
          </p:cNvPicPr>
          <p:nvPr/>
        </p:nvPicPr>
        <p:blipFill>
          <a:blip r:embed="rId3"/>
          <a:stretch>
            <a:fillRect/>
          </a:stretch>
        </p:blipFill>
        <p:spPr>
          <a:xfrm>
            <a:off x="0" y="0"/>
            <a:ext cx="12192000" cy="6858000"/>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72"/>
        <p:cNvGrpSpPr/>
        <p:nvPr/>
      </p:nvGrpSpPr>
      <p:grpSpPr>
        <a:xfrm>
          <a:off x="0" y="0"/>
          <a:ext cx="0" cy="0"/>
          <a:chOff x="0" y="0"/>
          <a:chExt cx="0" cy="0"/>
        </a:xfrm>
      </p:grpSpPr>
      <p:pic>
        <p:nvPicPr>
          <p:cNvPr id="5" name="Picture 4">
            <a:extLst>
              <a:ext uri="{FF2B5EF4-FFF2-40B4-BE49-F238E27FC236}">
                <a16:creationId xmlns:a16="http://schemas.microsoft.com/office/drawing/2014/main" id="{65577E12-CC33-4E60-8786-52254C744649}"/>
              </a:ext>
            </a:extLst>
          </p:cNvPr>
          <p:cNvPicPr>
            <a:picLocks noChangeAspect="1"/>
          </p:cNvPicPr>
          <p:nvPr/>
        </p:nvPicPr>
        <p:blipFill>
          <a:blip r:embed="rId3"/>
          <a:stretch>
            <a:fillRect/>
          </a:stretch>
        </p:blipFill>
        <p:spPr>
          <a:xfrm>
            <a:off x="0" y="0"/>
            <a:ext cx="12192000" cy="6858000"/>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79"/>
        <p:cNvGrpSpPr/>
        <p:nvPr/>
      </p:nvGrpSpPr>
      <p:grpSpPr>
        <a:xfrm>
          <a:off x="0" y="0"/>
          <a:ext cx="0" cy="0"/>
          <a:chOff x="0" y="0"/>
          <a:chExt cx="0" cy="0"/>
        </a:xfrm>
      </p:grpSpPr>
      <p:pic>
        <p:nvPicPr>
          <p:cNvPr id="5" name="Picture 4">
            <a:extLst>
              <a:ext uri="{FF2B5EF4-FFF2-40B4-BE49-F238E27FC236}">
                <a16:creationId xmlns:a16="http://schemas.microsoft.com/office/drawing/2014/main" id="{0E8BEC0D-9220-4444-A1A6-B0852E20CA21}"/>
              </a:ext>
            </a:extLst>
          </p:cNvPr>
          <p:cNvPicPr>
            <a:picLocks noChangeAspect="1"/>
          </p:cNvPicPr>
          <p:nvPr/>
        </p:nvPicPr>
        <p:blipFill>
          <a:blip r:embed="rId3"/>
          <a:stretch>
            <a:fillRect/>
          </a:stretch>
        </p:blipFill>
        <p:spPr>
          <a:xfrm>
            <a:off x="0" y="0"/>
            <a:ext cx="12192000" cy="6858000"/>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97"/>
        <p:cNvGrpSpPr/>
        <p:nvPr/>
      </p:nvGrpSpPr>
      <p:grpSpPr>
        <a:xfrm>
          <a:off x="0" y="0"/>
          <a:ext cx="0" cy="0"/>
          <a:chOff x="0" y="0"/>
          <a:chExt cx="0" cy="0"/>
        </a:xfrm>
      </p:grpSpPr>
      <p:pic>
        <p:nvPicPr>
          <p:cNvPr id="3" name="Picture 2">
            <a:extLst>
              <a:ext uri="{FF2B5EF4-FFF2-40B4-BE49-F238E27FC236}">
                <a16:creationId xmlns:a16="http://schemas.microsoft.com/office/drawing/2014/main" id="{3DF189A0-1762-4C30-98DD-E38D0B5BD4A1}"/>
              </a:ext>
            </a:extLst>
          </p:cNvPr>
          <p:cNvPicPr>
            <a:picLocks noChangeAspect="1"/>
          </p:cNvPicPr>
          <p:nvPr/>
        </p:nvPicPr>
        <p:blipFill>
          <a:blip r:embed="rId3"/>
          <a:stretch>
            <a:fillRect/>
          </a:stretch>
        </p:blipFill>
        <p:spPr>
          <a:xfrm>
            <a:off x="0" y="0"/>
            <a:ext cx="12192000" cy="6858000"/>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09"/>
        <p:cNvGrpSpPr/>
        <p:nvPr/>
      </p:nvGrpSpPr>
      <p:grpSpPr>
        <a:xfrm>
          <a:off x="0" y="0"/>
          <a:ext cx="0" cy="0"/>
          <a:chOff x="0" y="0"/>
          <a:chExt cx="0" cy="0"/>
        </a:xfrm>
      </p:grpSpPr>
      <p:pic>
        <p:nvPicPr>
          <p:cNvPr id="3" name="Picture 2">
            <a:extLst>
              <a:ext uri="{FF2B5EF4-FFF2-40B4-BE49-F238E27FC236}">
                <a16:creationId xmlns:a16="http://schemas.microsoft.com/office/drawing/2014/main" id="{61090054-3AE1-4A86-9000-BDAC7C9AABDE}"/>
              </a:ext>
            </a:extLst>
          </p:cNvPr>
          <p:cNvPicPr>
            <a:picLocks noChangeAspect="1"/>
          </p:cNvPicPr>
          <p:nvPr/>
        </p:nvPicPr>
        <p:blipFill>
          <a:blip r:embed="rId3"/>
          <a:stretch>
            <a:fillRect/>
          </a:stretch>
        </p:blipFill>
        <p:spPr>
          <a:xfrm>
            <a:off x="0" y="0"/>
            <a:ext cx="12192000" cy="6858000"/>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25"/>
        <p:cNvGrpSpPr/>
        <p:nvPr/>
      </p:nvGrpSpPr>
      <p:grpSpPr>
        <a:xfrm>
          <a:off x="0" y="0"/>
          <a:ext cx="0" cy="0"/>
          <a:chOff x="0" y="0"/>
          <a:chExt cx="0" cy="0"/>
        </a:xfrm>
      </p:grpSpPr>
      <p:pic>
        <p:nvPicPr>
          <p:cNvPr id="3" name="Picture 2">
            <a:extLst>
              <a:ext uri="{FF2B5EF4-FFF2-40B4-BE49-F238E27FC236}">
                <a16:creationId xmlns:a16="http://schemas.microsoft.com/office/drawing/2014/main" id="{E5927CCE-0029-4B8B-B642-B75A8F900701}"/>
              </a:ext>
            </a:extLst>
          </p:cNvPr>
          <p:cNvPicPr>
            <a:picLocks noChangeAspect="1"/>
          </p:cNvPicPr>
          <p:nvPr/>
        </p:nvPicPr>
        <p:blipFill>
          <a:blip r:embed="rId3"/>
          <a:stretch>
            <a:fillRect/>
          </a:stretch>
        </p:blipFill>
        <p:spPr>
          <a:xfrm>
            <a:off x="0" y="0"/>
            <a:ext cx="12192000" cy="6858000"/>
          </a:xfrm>
          <a:prstGeom prst="rect">
            <a:avLst/>
          </a:prstGeom>
        </p:spPr>
      </p:pic>
    </p:spTree>
  </p:cSld>
  <p:clrMapOvr>
    <a:masterClrMapping/>
  </p:clrMapOvr>
</p:sld>
</file>

<file path=ppt/theme/theme1.xml><?xml version="1.0" encoding="utf-8"?>
<a:theme xmlns:a="http://schemas.openxmlformats.org/drawingml/2006/main" name="Office Theme">
  <a:themeElements>
    <a:clrScheme name="Mass Audubon">
      <a:dk1>
        <a:srgbClr val="253746"/>
      </a:dk1>
      <a:lt1>
        <a:srgbClr val="F0EEE2"/>
      </a:lt1>
      <a:dk2>
        <a:srgbClr val="4F758B"/>
      </a:dk2>
      <a:lt2>
        <a:srgbClr val="F0EEE2"/>
      </a:lt2>
      <a:accent1>
        <a:srgbClr val="D8AB25"/>
      </a:accent1>
      <a:accent2>
        <a:srgbClr val="5D7F71"/>
      </a:accent2>
      <a:accent3>
        <a:srgbClr val="43695B"/>
      </a:accent3>
      <a:accent4>
        <a:srgbClr val="B7B09C"/>
      </a:accent4>
      <a:accent5>
        <a:srgbClr val="71B2C9"/>
      </a:accent5>
      <a:accent6>
        <a:srgbClr val="81312F"/>
      </a:accent6>
      <a:hlink>
        <a:srgbClr val="4F758B"/>
      </a:hlink>
      <a:folHlink>
        <a:srgbClr val="253746"/>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TotalTime>
  <Words>3179</Words>
  <Application>Microsoft Office PowerPoint</Application>
  <PresentationFormat>Widescreen</PresentationFormat>
  <Paragraphs>184</Paragraphs>
  <Slides>21</Slides>
  <Notes>21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21</vt:i4>
      </vt:variant>
    </vt:vector>
  </HeadingPairs>
  <TitlesOfParts>
    <vt:vector size="26" baseType="lpstr">
      <vt:lpstr>Calibri</vt:lpstr>
      <vt:lpstr>Arial</vt:lpstr>
      <vt:lpstr>Times New Roman</vt:lpstr>
      <vt:lpstr>Roboto</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Resources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Catherine Dennison</dc:creator>
  <cp:lastModifiedBy>Christina Wiseman</cp:lastModifiedBy>
  <cp:revision>1</cp:revision>
  <dcterms:created xsi:type="dcterms:W3CDTF">2021-06-14T16:51:49Z</dcterms:created>
  <dcterms:modified xsi:type="dcterms:W3CDTF">2023-03-20T15:25:34Z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0x010100ED8B1D823825DE4F931ED186AB07F741</vt:lpwstr>
  </property>
</Properties>
</file>