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rlowbNNQa9ExOLfuI4GQUYrMg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34fcd4f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20" name="Google Shape;120;g2134fcd4f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the bottom of the Excel window, you will see all of the “sheets” that make up this Excel workbook. There may be minor variations in the appearance of this bar depending on your operating system, but there are no functional differences.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[click to zoom in on the tabs for sheets 1-4]</a:t>
            </a:r>
            <a:endParaRPr/>
          </a:p>
          <a:p>
            <a:pPr marL="0" lvl="0" indent="0" algn="l" rtl="0">
              <a:lnSpc>
                <a:spcPct val="100000"/>
              </a:lnSpc>
              <a:spcBef>
                <a:spcPts val="0"/>
              </a:spcBef>
              <a:spcAft>
                <a:spcPts val="0"/>
              </a:spcAft>
              <a:buSzPts val="1400"/>
              <a:buNone/>
            </a:pPr>
            <a:r>
              <a:rPr lang="en-US"/>
              <a:t>Sheets 1 through 4 are color-coded purple. These sheets contain helpful context and resources for the bylaw review process, and there is no work for you to do on these pages.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[click to see the text of sheet 2]</a:t>
            </a:r>
            <a:endParaRPr/>
          </a:p>
          <a:p>
            <a:pPr marL="0" marR="0" lvl="0" indent="0" algn="l" rtl="0">
              <a:lnSpc>
                <a:spcPct val="100000"/>
              </a:lnSpc>
              <a:spcBef>
                <a:spcPts val="0"/>
              </a:spcBef>
              <a:spcAft>
                <a:spcPts val="0"/>
              </a:spcAft>
              <a:buClr>
                <a:schemeClr val="dk1"/>
              </a:buClr>
              <a:buSzPts val="1200"/>
              <a:buFont typeface="Calibri"/>
              <a:buNone/>
            </a:pPr>
            <a:r>
              <a:rPr lang="en-US"/>
              <a:t>Sheet 2: The OSRD Overview provides some helpful context for evaluating an open space residential design bylaw or natural resource protection zoning. Because this type of bylaws already focus on reducing disturbances associated with development, these bylaws tend to be relatively straightforward to evaluate for their “friendliness” to LID techniques. Open space zoning or natural resource protection zoning protects much of the critical natural Green Infrastructure within a development site at no cost.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1" name="Google Shape;2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Sheet 3: The Zoning, Subdivision (Rules and Regulations), Site Plan Review, and Stormwater (Bylaw) Overview sheet identifies goals across 5 categories to guide your analysis: </a:t>
            </a:r>
            <a:endParaRPr/>
          </a:p>
          <a:p>
            <a:pPr marL="0" lvl="0" indent="0" algn="l" rtl="0">
              <a:lnSpc>
                <a:spcPct val="100000"/>
              </a:lnSpc>
              <a:spcBef>
                <a:spcPts val="0"/>
              </a:spcBef>
              <a:spcAft>
                <a:spcPts val="0"/>
              </a:spcAft>
              <a:buSzPts val="1400"/>
              <a:buNone/>
            </a:pPr>
            <a:r>
              <a:rPr lang="en-US"/>
              <a:t>[next slide]</a:t>
            </a:r>
            <a:endParaRPr/>
          </a:p>
          <a:p>
            <a:pPr marL="0" lvl="0" indent="0" algn="l" rtl="0">
              <a:lnSpc>
                <a:spcPct val="100000"/>
              </a:lnSpc>
              <a:spcBef>
                <a:spcPts val="0"/>
              </a:spcBef>
              <a:spcAft>
                <a:spcPts val="0"/>
              </a:spcAft>
              <a:buSzPts val="1400"/>
              <a:buNone/>
            </a:pPr>
            <a:endParaRPr/>
          </a:p>
        </p:txBody>
      </p:sp>
      <p:sp>
        <p:nvSpPr>
          <p:cNvPr id="232" name="Google Shape;2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highlight>
                  <a:srgbClr val="FFFF00"/>
                </a:highlight>
              </a:rPr>
              <a:t>Goal 1: Protect Natural Resources and Open Space</a:t>
            </a:r>
            <a:endParaRPr/>
          </a:p>
          <a:p>
            <a:pPr marL="0" lvl="0" indent="0" algn="l" rtl="0">
              <a:lnSpc>
                <a:spcPct val="100000"/>
              </a:lnSpc>
              <a:spcBef>
                <a:spcPts val="0"/>
              </a:spcBef>
              <a:spcAft>
                <a:spcPts val="0"/>
              </a:spcAft>
              <a:buSzPts val="1400"/>
              <a:buNone/>
            </a:pPr>
            <a:r>
              <a:rPr lang="en-US">
                <a:highlight>
                  <a:srgbClr val="FFFF00"/>
                </a:highlight>
              </a:rPr>
              <a:t>Goal 2: Promote Efficient, Compact Development Patterns and Infill</a:t>
            </a:r>
            <a:endParaRPr/>
          </a:p>
          <a:p>
            <a:pPr marL="0" lvl="0" indent="0" algn="l" rtl="0">
              <a:lnSpc>
                <a:spcPct val="100000"/>
              </a:lnSpc>
              <a:spcBef>
                <a:spcPts val="0"/>
              </a:spcBef>
              <a:spcAft>
                <a:spcPts val="0"/>
              </a:spcAft>
              <a:buSzPts val="1400"/>
              <a:buNone/>
            </a:pPr>
            <a:r>
              <a:rPr lang="en-US">
                <a:highlight>
                  <a:srgbClr val="FFFF00"/>
                </a:highlight>
              </a:rPr>
              <a:t>Goal 3: Smart Designs that Reduce Overall Imperviousness</a:t>
            </a:r>
            <a:endParaRPr/>
          </a:p>
          <a:p>
            <a:pPr marL="0" lvl="0" indent="0" algn="l" rtl="0">
              <a:lnSpc>
                <a:spcPct val="100000"/>
              </a:lnSpc>
              <a:spcBef>
                <a:spcPts val="0"/>
              </a:spcBef>
              <a:spcAft>
                <a:spcPts val="0"/>
              </a:spcAft>
              <a:buSzPts val="1400"/>
              <a:buNone/>
            </a:pPr>
            <a:r>
              <a:rPr lang="en-US">
                <a:highlight>
                  <a:srgbClr val="FFFF00"/>
                </a:highlight>
              </a:rPr>
              <a:t>Goal 4: Adopt Green Infrastructure Stormwater Management Provisions</a:t>
            </a:r>
            <a:endParaRPr/>
          </a:p>
          <a:p>
            <a:pPr marL="0" lvl="0" indent="0" algn="l" rtl="0">
              <a:lnSpc>
                <a:spcPct val="100000"/>
              </a:lnSpc>
              <a:spcBef>
                <a:spcPts val="0"/>
              </a:spcBef>
              <a:spcAft>
                <a:spcPts val="0"/>
              </a:spcAft>
              <a:buSzPts val="1400"/>
              <a:buNone/>
            </a:pPr>
            <a:r>
              <a:rPr lang="en-US">
                <a:highlight>
                  <a:srgbClr val="FFFF00"/>
                </a:highlight>
              </a:rPr>
              <a:t>Goal 5: Encourage Efficient Parking</a:t>
            </a:r>
            <a:endParaRPr/>
          </a:p>
          <a:p>
            <a:pPr marL="0" lvl="0" indent="0" algn="l" rtl="0">
              <a:lnSpc>
                <a:spcPct val="100000"/>
              </a:lnSpc>
              <a:spcBef>
                <a:spcPts val="0"/>
              </a:spcBef>
              <a:spcAft>
                <a:spcPts val="0"/>
              </a:spcAft>
              <a:buSzPts val="1400"/>
              <a:buNone/>
            </a:pPr>
            <a:endParaRPr sz="1200">
              <a:latin typeface="Gill Sans"/>
              <a:ea typeface="Gill Sans"/>
              <a:cs typeface="Gill Sans"/>
              <a:sym typeface="Gill Sans"/>
            </a:endParaRPr>
          </a:p>
          <a:p>
            <a:pPr marL="0" lvl="0" indent="0" algn="l" rtl="0">
              <a:lnSpc>
                <a:spcPct val="100000"/>
              </a:lnSpc>
              <a:spcBef>
                <a:spcPts val="0"/>
              </a:spcBef>
              <a:spcAft>
                <a:spcPts val="0"/>
              </a:spcAft>
              <a:buSzPts val="1400"/>
              <a:buNone/>
            </a:pPr>
            <a:r>
              <a:rPr lang="en-US" sz="1200"/>
              <a:t>These goals can help you to construct a framework to determine local priorities and make sure zoning and other land use regulations accurately reflect those priorities.</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There are lots of opportunities and choices when it comes to climate-smart development</a:t>
            </a:r>
            <a:endParaRPr/>
          </a:p>
          <a:p>
            <a:pPr marL="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Clr>
                <a:schemeClr val="dk1"/>
              </a:buClr>
              <a:buSzPts val="1200"/>
              <a:buFont typeface="Calibri"/>
              <a:buNone/>
            </a:pPr>
            <a:r>
              <a:rPr lang="en-US"/>
              <a:t>Not every type of bylaw or regulation may address each goal. That’s okay. We’ll talk about that a little more in the next slides. The overview in this sheet helps to frame the issues that may be considered in effort to meet these goals throughout your community’s regulations.</a:t>
            </a:r>
            <a:endParaRPr/>
          </a:p>
          <a:p>
            <a:pPr marL="0" lvl="0" indent="0" algn="l" rtl="0">
              <a:lnSpc>
                <a:spcPct val="100000"/>
              </a:lnSpc>
              <a:spcBef>
                <a:spcPts val="0"/>
              </a:spcBef>
              <a:spcAft>
                <a:spcPts val="0"/>
              </a:spcAft>
              <a:buSzPts val="1400"/>
              <a:buNone/>
            </a:pPr>
            <a:endParaRPr sz="1200"/>
          </a:p>
        </p:txBody>
      </p:sp>
      <p:sp>
        <p:nvSpPr>
          <p:cNvPr id="242" name="Google Shape;2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Sheet 4: Additional Notes and Recommendations</a:t>
            </a:r>
            <a:endParaRPr/>
          </a:p>
          <a:p>
            <a:pPr marL="0" lvl="0" indent="0" algn="l" rtl="0">
              <a:lnSpc>
                <a:spcPct val="100000"/>
              </a:lnSpc>
              <a:spcBef>
                <a:spcPts val="0"/>
              </a:spcBef>
              <a:spcAft>
                <a:spcPts val="0"/>
              </a:spcAft>
              <a:buSzPts val="1400"/>
              <a:buNone/>
            </a:pPr>
            <a:r>
              <a:rPr lang="en-US"/>
              <a:t>This information sheet provides references for ensuring stormwater regulations are calculated based on updated storm intensity data from the Northeast Regional Climate Center, as well as guidance for landscaping and tree regulations that require native rather than invasive species.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also Additional Considerations that you and your community will need to consider as you update your regulations, including:</a:t>
            </a:r>
            <a:endParaRPr/>
          </a:p>
          <a:p>
            <a:pPr marL="171450" lvl="0" indent="-171450" algn="l" rtl="0">
              <a:lnSpc>
                <a:spcPct val="100000"/>
              </a:lnSpc>
              <a:spcBef>
                <a:spcPts val="0"/>
              </a:spcBef>
              <a:spcAft>
                <a:spcPts val="0"/>
              </a:spcAft>
              <a:buClr>
                <a:schemeClr val="dk1"/>
              </a:buClr>
              <a:buSzPts val="1200"/>
              <a:buFont typeface="Calibri"/>
              <a:buChar char="-"/>
            </a:pPr>
            <a:r>
              <a:rPr lang="en-US"/>
              <a:t>Funding and maintenance</a:t>
            </a:r>
            <a:endParaRPr/>
          </a:p>
          <a:p>
            <a:pPr marL="171450" lvl="0" indent="-171450" algn="l" rtl="0">
              <a:lnSpc>
                <a:spcPct val="100000"/>
              </a:lnSpc>
              <a:spcBef>
                <a:spcPts val="0"/>
              </a:spcBef>
              <a:spcAft>
                <a:spcPts val="0"/>
              </a:spcAft>
              <a:buClr>
                <a:schemeClr val="dk1"/>
              </a:buClr>
              <a:buSzPts val="1200"/>
              <a:buFont typeface="Calibri"/>
              <a:buChar char="-"/>
            </a:pPr>
            <a:r>
              <a:rPr lang="en-US"/>
              <a:t>Training, demonstration projects, and public education (which we will discuss in greater depth in Module 8)</a:t>
            </a:r>
            <a:endParaRPr/>
          </a:p>
          <a:p>
            <a:pPr marL="171450" lvl="0" indent="-171450" algn="l" rtl="0">
              <a:lnSpc>
                <a:spcPct val="100000"/>
              </a:lnSpc>
              <a:spcBef>
                <a:spcPts val="0"/>
              </a:spcBef>
              <a:spcAft>
                <a:spcPts val="0"/>
              </a:spcAft>
              <a:buClr>
                <a:schemeClr val="dk1"/>
              </a:buClr>
              <a:buSzPts val="1200"/>
              <a:buFont typeface="Calibri"/>
              <a:buChar char="-"/>
            </a:pPr>
            <a:r>
              <a:rPr lang="en-US"/>
              <a:t>Uses of clean, nonpotable stormwater</a:t>
            </a:r>
            <a:endParaRPr/>
          </a:p>
        </p:txBody>
      </p:sp>
      <p:sp>
        <p:nvSpPr>
          <p:cNvPr id="252" name="Google Shape;2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worksheets that will facilitate the bulk of your analysis are sheets 5 and 6. The tabs for these sheets are color-coded green.</a:t>
            </a:r>
            <a:endParaRPr/>
          </a:p>
          <a:p>
            <a:pPr marL="0" lvl="0" indent="0" algn="l" rtl="0">
              <a:lnSpc>
                <a:spcPct val="100000"/>
              </a:lnSpc>
              <a:spcBef>
                <a:spcPts val="0"/>
              </a:spcBef>
              <a:spcAft>
                <a:spcPts val="0"/>
              </a:spcAft>
              <a:buSzPts val="1400"/>
              <a:buNone/>
            </a:pPr>
            <a:r>
              <a:rPr lang="en-US"/>
              <a:t>These sheets offer:</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“conventional” regulation language (orange)</a:t>
            </a:r>
            <a:r>
              <a:rPr lang="en-US"/>
              <a:t>, which </a:t>
            </a:r>
            <a:r>
              <a:rPr lang="en-US" sz="1200">
                <a:solidFill>
                  <a:schemeClr val="dk1"/>
                </a:solidFill>
                <a:latin typeface="Calibri"/>
                <a:ea typeface="Calibri"/>
                <a:cs typeface="Calibri"/>
                <a:sym typeface="Calibri"/>
              </a:rPr>
              <a:t>may fail to address, impede, or prohibit LID</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“better” regulatory specifications (yellow)</a:t>
            </a:r>
            <a:r>
              <a:rPr lang="en-US"/>
              <a:t>, which </a:t>
            </a:r>
            <a:r>
              <a:rPr lang="en-US" sz="1200">
                <a:solidFill>
                  <a:schemeClr val="dk1"/>
                </a:solidFill>
                <a:latin typeface="Calibri"/>
                <a:ea typeface="Calibri"/>
                <a:cs typeface="Calibri"/>
                <a:sym typeface="Calibri"/>
              </a:rPr>
              <a:t>may allow or even encourage LID; and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“best practices” (green), wh</a:t>
            </a:r>
            <a:r>
              <a:rPr lang="en-US"/>
              <a:t>ich</a:t>
            </a:r>
            <a:r>
              <a:rPr lang="en-US" sz="1200">
                <a:solidFill>
                  <a:schemeClr val="dk1"/>
                </a:solidFill>
                <a:latin typeface="Calibri"/>
                <a:ea typeface="Calibri"/>
                <a:cs typeface="Calibri"/>
                <a:sym typeface="Calibri"/>
              </a:rPr>
              <a:t> require LID and incorporate its practices and principles into the fabric of the community.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Sheet 5: OSRD Analysis</a:t>
            </a:r>
            <a:endParaRPr/>
          </a:p>
          <a:p>
            <a:pPr marL="0" marR="0" lvl="0" indent="0" algn="l" rtl="0">
              <a:lnSpc>
                <a:spcPct val="100000"/>
              </a:lnSpc>
              <a:spcBef>
                <a:spcPts val="0"/>
              </a:spcBef>
              <a:spcAft>
                <a:spcPts val="0"/>
              </a:spcAft>
              <a:buClr>
                <a:schemeClr val="dk1"/>
              </a:buClr>
              <a:buSzPts val="1200"/>
              <a:buFont typeface="Calibri"/>
              <a:buNone/>
            </a:pPr>
            <a:r>
              <a:rPr lang="en-US"/>
              <a:t>The image on this slide shows all of the columns and the first 9 rows of Sheet 5: OSRD Analysis. You will be able to edit the 5</a:t>
            </a:r>
            <a:r>
              <a:rPr lang="en-US" baseline="30000"/>
              <a:t>th</a:t>
            </a:r>
            <a:r>
              <a:rPr lang="en-US"/>
              <a:t> column [next slide] to reflect the current text of your OSRD, and you can color-code it to provide visual cues that show areas of opportunity to make LID updates.</a:t>
            </a:r>
            <a:endParaRPr/>
          </a:p>
          <a:p>
            <a:pPr marL="0" lvl="0" indent="0" algn="l" rtl="0">
              <a:lnSpc>
                <a:spcPct val="100000"/>
              </a:lnSpc>
              <a:spcBef>
                <a:spcPts val="0"/>
              </a:spcBef>
              <a:spcAft>
                <a:spcPts val="0"/>
              </a:spcAft>
              <a:buSzPts val="1400"/>
              <a:buNone/>
            </a:pPr>
            <a:endParaRPr b="1"/>
          </a:p>
        </p:txBody>
      </p:sp>
      <p:sp>
        <p:nvSpPr>
          <p:cNvPr id="262" name="Google Shape;2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This is an example of one Town’s review of their Planned Mixed-Use Development (PMUD) Bylaw according to Open Space Residential Design Standards. In a relatively small community, districts and overlays such as these may serve multiple purposes, so it is okay if the bylaw’s name or purpose isn’t specifically in alignment with the Mass Audubon model, as in this example. </a:t>
            </a:r>
            <a:endParaRPr/>
          </a:p>
        </p:txBody>
      </p:sp>
      <p:sp>
        <p:nvSpPr>
          <p:cNvPr id="272" name="Google Shape;2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Sheet 6: Zoning, Subdivision Rules and Regulations, Site Plan Review, Stormwater Bylaw Analysis</a:t>
            </a:r>
            <a:endParaRPr/>
          </a:p>
          <a:p>
            <a:pPr marL="0" lvl="0" indent="0" algn="l" rtl="0">
              <a:lnSpc>
                <a:spcPct val="100000"/>
              </a:lnSpc>
              <a:spcBef>
                <a:spcPts val="0"/>
              </a:spcBef>
              <a:spcAft>
                <a:spcPts val="0"/>
              </a:spcAft>
              <a:buSzPts val="1400"/>
              <a:buNone/>
            </a:pPr>
            <a:r>
              <a:rPr lang="en-US" b="0"/>
              <a:t>Much like the OSRD sheet that we just went over, this sheet is set up with “conventional,” “better,” and “best” practices for LID in your community’s regulations.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Unlike the previous sheet, however, you will notice that considerations are grouped according to the five goals listed in sheet 3. These goals group the factors and specifications being evaluated into like categories. You will also notice that in this sheet, there are notes in some of the columns that indicate that those factors are not applicable to that regulation type.</a:t>
            </a:r>
            <a:endParaRPr/>
          </a:p>
        </p:txBody>
      </p:sp>
      <p:sp>
        <p:nvSpPr>
          <p:cNvPr id="283" name="Google Shape;28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some cases, there may be more than one relevant bylaw or group of bylaws. It can be useful to present them side-by-side for comparison or, as in this example, to examine and sort them according to the defining characteristic or objective.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will also note the use of red in this example: in this case it indicates practices that are even more restrictive of LID practices than conventional development standards. Depending on who will be reading your bylaw review, this additional color-coding may help in highlighting areas of opportunity, or it may be perceived unfavorably. As I’m sure you’ve experienced in your community, perceived critical judgments can stall conversation in the context of contentious issues.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93" name="Google Shape;2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Sheets 7 and 8 provide references and resources. If you need a reminder about some of the common acronyms that will come up in this process, sheet 7 is a helpful reference. If you get stuck during the bylaw review process, or if you need a frame of reference when beginning to draft a bylaw to address some of the barriers included in your existing bylaws, sheet 8 provides several links and resources.</a:t>
            </a:r>
            <a:endParaRPr/>
          </a:p>
        </p:txBody>
      </p:sp>
      <p:sp>
        <p:nvSpPr>
          <p:cNvPr id="301" name="Google Shape;3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Sheets 9 and 10 acknowledge the cooperation between the partners and grants that contributed to the Bylaw Review Tool as well as provide contact information for Mass Audubon for any inquiries about the tool.</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2" name="Google Shape;31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134fcd4fa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134fcd4fa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27" name="Google Shape;127;g2134fcd4fa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fc969bd40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fc969bd40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30" name="Google Shape;330;g1fc969bd40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b96eef7578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b96eef7578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1b96eef7578_0_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module 6 out of 8</a:t>
            </a:r>
            <a:endParaRPr/>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25d608c6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025d608c6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you’ll recall from the earlier modules, both natural and built green infrastructure provide many valuable functions including capturing, filtering, and infiltrating stormwater.  </a:t>
            </a:r>
            <a:endParaRPr/>
          </a:p>
          <a:p>
            <a:pPr marL="0" lvl="0" indent="0" algn="l" rtl="0">
              <a:spcBef>
                <a:spcPts val="0"/>
              </a:spcBef>
              <a:spcAft>
                <a:spcPts val="0"/>
              </a:spcAft>
              <a:buNone/>
            </a:pPr>
            <a:r>
              <a:rPr lang="en-US" b="0"/>
              <a:t> </a:t>
            </a:r>
            <a:endParaRPr/>
          </a:p>
          <a:p>
            <a:pPr marL="0" lvl="0" indent="0" algn="l" rtl="0">
              <a:spcBef>
                <a:spcPts val="0"/>
              </a:spcBef>
              <a:spcAft>
                <a:spcPts val="0"/>
              </a:spcAft>
              <a:buNone/>
            </a:pPr>
            <a:r>
              <a:rPr lang="en-US" b="0"/>
              <a:t>Integrating </a:t>
            </a:r>
            <a:r>
              <a:rPr lang="en-US"/>
              <a:t>nature and natural functions of plants and soils</a:t>
            </a:r>
            <a:r>
              <a:rPr lang="en-US" b="0"/>
              <a:t> into our built environment is what we refer to as “low impact development.” A great thing about low impact development is its diversity – it can really be done at any scale, from the most rural communities to urban.</a:t>
            </a:r>
            <a:endParaRPr/>
          </a:p>
          <a:p>
            <a:pPr marL="0" lvl="0" indent="0" algn="l" rtl="0">
              <a:spcBef>
                <a:spcPts val="0"/>
              </a:spcBef>
              <a:spcAft>
                <a:spcPts val="0"/>
              </a:spcAft>
              <a:buNone/>
            </a:pPr>
            <a:endParaRPr/>
          </a:p>
          <a:p>
            <a:pPr marL="0" lvl="0" indent="0" algn="l" rtl="0">
              <a:spcBef>
                <a:spcPts val="0"/>
              </a:spcBef>
              <a:spcAft>
                <a:spcPts val="0"/>
              </a:spcAft>
              <a:buNone/>
            </a:pPr>
            <a:r>
              <a:rPr lang="en-US"/>
              <a:t>Communities </a:t>
            </a:r>
            <a:r>
              <a:rPr lang="en-US" b="0"/>
              <a:t> often come up across barriers when trying to encourage more widespread adoption of these techniques, however, because their local zoning and subdivision regulations reflect the conventional development practices and discourage or, oftentimes, prohibit LID techniques, and we will be discussing those barriers later on.</a:t>
            </a:r>
            <a:endParaRPr b="0"/>
          </a:p>
          <a:p>
            <a:pPr marL="0" lvl="0" indent="0" algn="l" rtl="0">
              <a:spcBef>
                <a:spcPts val="0"/>
              </a:spcBef>
              <a:spcAft>
                <a:spcPts val="0"/>
              </a:spcAft>
              <a:buNone/>
            </a:pPr>
            <a:endParaRPr/>
          </a:p>
          <a:p>
            <a:pPr marL="0" lvl="0" indent="0" algn="l" rtl="0">
              <a:spcBef>
                <a:spcPts val="0"/>
              </a:spcBef>
              <a:spcAft>
                <a:spcPts val="0"/>
              </a:spcAft>
              <a:buNone/>
            </a:pPr>
            <a:r>
              <a:rPr lang="en-US" b="0"/>
              <a:t>Restoring ecosystems where they have been lost introduces natural resilience back into communities.</a:t>
            </a:r>
            <a:endParaRPr/>
          </a:p>
        </p:txBody>
      </p:sp>
      <p:sp>
        <p:nvSpPr>
          <p:cNvPr id="179" name="Google Shape;179;g2025d608c6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explained in Module 4, many different components of local land use rules can affect whether and to what degree LID is incorporate in development and redevelopment.  This includes Zoning, General (non-zoning) Bylaws, stand-alone Stormwater Bylaws, Site Plan Review requirements, and Subdivision Regulations.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Bylaw Review Tool helps communities examine all of these local rules in relation to LID best practices, and identify priorities for updates as well as inconsistencies across different parts of the local regulations.</a:t>
            </a:r>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Towns often come up across barriers when trying to encourage more widespread adoption of these techniques,, because their local </a:t>
            </a:r>
            <a:r>
              <a:rPr lang="en-US"/>
              <a:t>land use </a:t>
            </a:r>
            <a:r>
              <a:rPr lang="en-US" b="0"/>
              <a:t>regulations reflect the conventional development practices and discourage or, oftentimes, prohibit LID techniques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can we do? We can review our bylaws</a:t>
            </a:r>
            <a:endParaRPr/>
          </a:p>
          <a:p>
            <a:pPr marL="0" lvl="0" indent="0" algn="l" rtl="0">
              <a:lnSpc>
                <a:spcPct val="100000"/>
              </a:lnSpc>
              <a:spcBef>
                <a:spcPts val="0"/>
              </a:spcBef>
              <a:spcAft>
                <a:spcPts val="0"/>
              </a:spcAft>
              <a:buSzPts val="1400"/>
              <a:buNone/>
            </a:pPr>
            <a:r>
              <a:rPr lang="en-US"/>
              <a:t>Making sure that your bylaws and land use regulations are consistent with your overall goals is key to encouraging development where you want it and discouraging it where you don’t, and encouraging the KIND of development you want to see, like LID or conservation design.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tool we have developed assesses whether your community’s bylaws, regulations, and plans reflect conventional, better, or best practices, as I’ll show you on the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*Changing bylaws and regulations can help support the use of LID techniques as the preferred, most easily permitted methods for development, redevelopment, and stormwater management.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major advantage of this process is that it can help you identify “low-hanging fruit” – positive changes that can be made administratively rather than having to go through Town Meeting or City Council.</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a:t>
            </a:r>
            <a:endParaRPr/>
          </a:p>
          <a:p>
            <a:pPr marL="0" lvl="0" indent="0" algn="l" rtl="0">
              <a:lnSpc>
                <a:spcPct val="100000"/>
              </a:lnSpc>
              <a:spcBef>
                <a:spcPts val="0"/>
              </a:spcBef>
              <a:spcAft>
                <a:spcPts val="0"/>
              </a:spcAft>
              <a:buSzPts val="1400"/>
              <a:buNone/>
            </a:pPr>
            <a:r>
              <a:rPr lang="en-US"/>
              <a:t>The categories covered by the Bylaw Review Tool include Zoning, subdivision rules and regs, LID/stormwater bylaw, cluster/OSRD/NRPZ, MP and Site Plan Review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9" name="Google Shape;1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Mass Audubon Bylaw Review Tool is an Excel-based resource that helps to equip community leaders to identify the greatest areas of opportunity in their bylaws and regulations. The image you see when you open the document is the first sheet and Introduction, and it describes the objectives of bylaw review: including LID best practices in your local regulatory framework to reduce barriers to implementing Low Impact Development in your community. </a:t>
            </a:r>
            <a:endParaRPr/>
          </a:p>
        </p:txBody>
      </p:sp>
      <p:sp>
        <p:nvSpPr>
          <p:cNvPr id="213" name="Google Shape;2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6"/>
        <p:cNvGrpSpPr/>
        <p:nvPr/>
      </p:nvGrpSpPr>
      <p:grpSpPr>
        <a:xfrm>
          <a:off x="0" y="0"/>
          <a:ext cx="0" cy="0"/>
          <a:chOff x="0" y="0"/>
          <a:chExt cx="0" cy="0"/>
        </a:xfrm>
      </p:grpSpPr>
      <p:sp>
        <p:nvSpPr>
          <p:cNvPr id="87" name="Google Shape;87;p31"/>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31"/>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4"/>
        <p:cNvGrpSpPr/>
        <p:nvPr/>
      </p:nvGrpSpPr>
      <p:grpSpPr>
        <a:xfrm>
          <a:off x="0" y="0"/>
          <a:ext cx="0" cy="0"/>
          <a:chOff x="0" y="0"/>
          <a:chExt cx="0" cy="0"/>
        </a:xfrm>
      </p:grpSpPr>
      <p:sp>
        <p:nvSpPr>
          <p:cNvPr id="95" name="Google Shape;95;p32"/>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2"/>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p32"/>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3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6" name="Google Shape;116;p3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17" name="Google Shape;117;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2"/>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2"/>
        <p:cNvGrpSpPr/>
        <p:nvPr/>
      </p:nvGrpSpPr>
      <p:grpSpPr>
        <a:xfrm>
          <a:off x="0" y="0"/>
          <a:ext cx="0" cy="0"/>
          <a:chOff x="0" y="0"/>
          <a:chExt cx="0" cy="0"/>
        </a:xfrm>
      </p:grpSpPr>
      <p:sp>
        <p:nvSpPr>
          <p:cNvPr id="53" name="Google Shape;53;p26"/>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
        <p:cNvGrpSpPr/>
        <p:nvPr/>
      </p:nvGrpSpPr>
      <p:grpSpPr>
        <a:xfrm>
          <a:off x="0" y="0"/>
          <a:ext cx="0" cy="0"/>
          <a:chOff x="0" y="0"/>
          <a:chExt cx="0" cy="0"/>
        </a:xfrm>
      </p:grpSpPr>
      <p:sp>
        <p:nvSpPr>
          <p:cNvPr id="65" name="Google Shape;65;p28"/>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21.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7" name="Picture 6">
            <a:extLst>
              <a:ext uri="{FF2B5EF4-FFF2-40B4-BE49-F238E27FC236}">
                <a16:creationId xmlns:a16="http://schemas.microsoft.com/office/drawing/2014/main" id="{36D853F5-31EC-48DE-A7B5-43A2B178BDB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9" name="Picture 8">
            <a:extLst>
              <a:ext uri="{FF2B5EF4-FFF2-40B4-BE49-F238E27FC236}">
                <a16:creationId xmlns:a16="http://schemas.microsoft.com/office/drawing/2014/main" id="{37735738-8FAE-4482-A78F-455FA2D4EE2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7" name="Picture 6">
            <a:extLst>
              <a:ext uri="{FF2B5EF4-FFF2-40B4-BE49-F238E27FC236}">
                <a16:creationId xmlns:a16="http://schemas.microsoft.com/office/drawing/2014/main" id="{B6207D03-F773-463E-BC98-CE9183333B2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5" name="Picture 4">
            <a:extLst>
              <a:ext uri="{FF2B5EF4-FFF2-40B4-BE49-F238E27FC236}">
                <a16:creationId xmlns:a16="http://schemas.microsoft.com/office/drawing/2014/main" id="{2DC511B1-FBB0-4B8D-A48C-AE0B448213F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7" name="Picture 6">
            <a:extLst>
              <a:ext uri="{FF2B5EF4-FFF2-40B4-BE49-F238E27FC236}">
                <a16:creationId xmlns:a16="http://schemas.microsoft.com/office/drawing/2014/main" id="{E3B745AE-0B25-4FB4-8CFF-C4ADF6C60C7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5" name="Picture 4">
            <a:extLst>
              <a:ext uri="{FF2B5EF4-FFF2-40B4-BE49-F238E27FC236}">
                <a16:creationId xmlns:a16="http://schemas.microsoft.com/office/drawing/2014/main" id="{7CA530F0-13D9-4392-A92D-38C78894A9C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7" name="Picture 6">
            <a:extLst>
              <a:ext uri="{FF2B5EF4-FFF2-40B4-BE49-F238E27FC236}">
                <a16:creationId xmlns:a16="http://schemas.microsoft.com/office/drawing/2014/main" id="{205B2D64-FD1D-42A9-B15B-E8D644409D3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7" name="Picture 6">
            <a:extLst>
              <a:ext uri="{FF2B5EF4-FFF2-40B4-BE49-F238E27FC236}">
                <a16:creationId xmlns:a16="http://schemas.microsoft.com/office/drawing/2014/main" id="{27D6BEF9-3BDB-48BC-A9A5-4B8BC641AB9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295" name="Google Shape;295;p14"/>
          <p:cNvGrpSpPr/>
          <p:nvPr/>
        </p:nvGrpSpPr>
        <p:grpSpPr>
          <a:xfrm>
            <a:off x="70757" y="0"/>
            <a:ext cx="12050486" cy="6862082"/>
            <a:chOff x="70757" y="0"/>
            <a:chExt cx="12050486" cy="6862082"/>
          </a:xfrm>
        </p:grpSpPr>
        <p:pic>
          <p:nvPicPr>
            <p:cNvPr id="296" name="Google Shape;296;p14"/>
            <p:cNvPicPr preferRelativeResize="0"/>
            <p:nvPr/>
          </p:nvPicPr>
          <p:blipFill rotWithShape="1">
            <a:blip r:embed="rId3">
              <a:alphaModFix/>
            </a:blip>
            <a:srcRect/>
            <a:stretch/>
          </p:blipFill>
          <p:spPr>
            <a:xfrm>
              <a:off x="70757" y="0"/>
              <a:ext cx="12050486" cy="6862082"/>
            </a:xfrm>
            <a:prstGeom prst="rect">
              <a:avLst/>
            </a:prstGeom>
            <a:noFill/>
            <a:ln>
              <a:noFill/>
            </a:ln>
          </p:spPr>
        </p:pic>
        <p:sp>
          <p:nvSpPr>
            <p:cNvPr id="297" name="Google Shape;297;p14"/>
            <p:cNvSpPr/>
            <p:nvPr/>
          </p:nvSpPr>
          <p:spPr>
            <a:xfrm>
              <a:off x="7805057" y="32658"/>
              <a:ext cx="408214" cy="128016"/>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7" name="Picture 6">
            <a:extLst>
              <a:ext uri="{FF2B5EF4-FFF2-40B4-BE49-F238E27FC236}">
                <a16:creationId xmlns:a16="http://schemas.microsoft.com/office/drawing/2014/main" id="{1E33AA32-97A9-467F-9652-C31E1B62114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7" name="Picture 6">
            <a:extLst>
              <a:ext uri="{FF2B5EF4-FFF2-40B4-BE49-F238E27FC236}">
                <a16:creationId xmlns:a16="http://schemas.microsoft.com/office/drawing/2014/main" id="{E96CF476-88AA-4F3D-A206-37641C37E4B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Picture 4">
            <a:extLst>
              <a:ext uri="{FF2B5EF4-FFF2-40B4-BE49-F238E27FC236}">
                <a16:creationId xmlns:a16="http://schemas.microsoft.com/office/drawing/2014/main" id="{4FA95F6D-D51E-4DCC-A95A-1AE8CEAE6A6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 name="Picture 2">
            <a:extLst>
              <a:ext uri="{FF2B5EF4-FFF2-40B4-BE49-F238E27FC236}">
                <a16:creationId xmlns:a16="http://schemas.microsoft.com/office/drawing/2014/main" id="{C5F83E25-0073-4506-978F-F0A32170F05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fc969bd407_0_0"/>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sp>
        <p:nvSpPr>
          <p:cNvPr id="333" name="Google Shape;333;g1fc969bd407_0_0"/>
          <p:cNvSpPr txBox="1">
            <a:spLocks noGrp="1"/>
          </p:cNvSpPr>
          <p:nvPr>
            <p:ph type="body" id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a:p>
          <a:p>
            <a:pPr marL="2286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 Audubon LID fact sheets and bylaw tool: </a:t>
            </a:r>
            <a:r>
              <a:rPr lang="en-US" sz="80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massaudubon.org/lidcost</a:t>
            </a:r>
            <a:endParaRPr sz="8000"/>
          </a:p>
          <a:p>
            <a:pPr marL="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Mass Audubon </a:t>
            </a:r>
            <a:r>
              <a:rPr lang="en-US" sz="8000" i="1"/>
              <a:t>Losing Ground </a:t>
            </a:r>
            <a:r>
              <a:rPr lang="en-US" sz="8000"/>
              <a:t>and Value of Nature factsheets: </a:t>
            </a:r>
            <a:r>
              <a:rPr lang="en-US" sz="8000" u="sng">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a:p>
          <a:p>
            <a:pPr marL="22860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EEA Smart Growth </a:t>
            </a:r>
            <a:r>
              <a:rPr lang="en-US" sz="8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a:solidFill>
                  <a:schemeClr val="hlink"/>
                </a:solidFill>
                <a:hlinkClick r:id="rId5"/>
              </a:rPr>
              <a:t>mass.gov/smart-growth-smart-energy-toolkit-information-and-resources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MAPC’s Climate Resilience: Toolkit </a:t>
            </a:r>
            <a:r>
              <a:rPr lang="en-US" sz="8000" u="sng">
                <a:solidFill>
                  <a:schemeClr val="hlink"/>
                </a:solidFill>
                <a:hlinkClick r:id="rId6"/>
              </a:rPr>
              <a:t>mapc.org/resource-library/climate-resilient-land-use-strategies/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Citizen Planner Training Collaborative: </a:t>
            </a:r>
            <a:r>
              <a:rPr lang="en-US" sz="8000" u="sng">
                <a:solidFill>
                  <a:schemeClr val="hlink"/>
                </a:solidFill>
                <a:hlinkClick r:id="rId7"/>
              </a:rPr>
              <a:t>masscptc.org/</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Massachusetts Association of Conservation Commissions Electronic Resource Library: </a:t>
            </a:r>
            <a:r>
              <a:rPr lang="en-US" sz="8000" u="sng">
                <a:solidFill>
                  <a:schemeClr val="hlink"/>
                </a:solidFill>
                <a:hlinkClick r:id="rId8"/>
              </a:rPr>
              <a:t>maccweb.org/page/ElecResLibrary</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EEA Planning Assistance Grants:  </a:t>
            </a:r>
            <a:r>
              <a:rPr lang="en-US" sz="8000" u="sng">
                <a:solidFill>
                  <a:schemeClr val="hlink"/>
                </a:solidFill>
                <a:hlinkClick r:id="rId9"/>
              </a:rPr>
              <a:t>mass.gov/service-details/planning-assistance-grants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MVP Action Grants </a:t>
            </a:r>
            <a:r>
              <a:rPr lang="en-US" sz="8000" u="sng">
                <a:solidFill>
                  <a:schemeClr val="hlink"/>
                </a:solidFill>
                <a:hlinkClick r:id="rId10"/>
              </a:rPr>
              <a:t>mass.gov/service-details/mvp-action-grant</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 Office of the Attorney General Municipal Law Unit: </a:t>
            </a:r>
            <a:r>
              <a:rPr lang="en-US" sz="8000" u="sng">
                <a:solidFill>
                  <a:schemeClr val="hlink"/>
                </a:solidFill>
                <a:hlinkClick r:id="rId11"/>
              </a:rPr>
              <a:t>mass.gov/municipal-law-review</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UNH Stormwater Center: </a:t>
            </a:r>
            <a:r>
              <a:rPr lang="en-US" sz="8000" u="sng">
                <a:solidFill>
                  <a:schemeClr val="hlink"/>
                </a:solidFill>
                <a:hlinkClick r:id="rId12"/>
              </a:rPr>
              <a:t>unh.edu/unhsc/</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URI NEMO Program: </a:t>
            </a:r>
            <a:r>
              <a:rPr lang="en-US" sz="8000" u="sng">
                <a:solidFill>
                  <a:schemeClr val="hlink"/>
                </a:solidFill>
                <a:hlinkClick r:id="rId13"/>
              </a:rPr>
              <a:t>uri.edu/nemo/</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RI Green Infrastructure Coalition: </a:t>
            </a:r>
            <a:r>
              <a:rPr lang="en-US" sz="8000" u="sng">
                <a:solidFill>
                  <a:schemeClr val="hlink"/>
                </a:solidFill>
                <a:hlinkClick r:id="rId14"/>
              </a:rPr>
              <a:t>greeninfrastructureri.org</a:t>
            </a:r>
            <a:endParaRPr sz="8000"/>
          </a:p>
          <a:p>
            <a:pPr marL="457200" lvl="0" indent="-228600" algn="l" rtl="0">
              <a:lnSpc>
                <a:spcPct val="90000"/>
              </a:lnSpc>
              <a:spcBef>
                <a:spcPts val="0"/>
              </a:spcBef>
              <a:spcAft>
                <a:spcPts val="0"/>
              </a:spcAft>
              <a:buSzPct val="26470"/>
              <a:buNone/>
            </a:pPr>
            <a:endParaRPr sz="8000"/>
          </a:p>
          <a:p>
            <a:pPr marL="457200" lvl="0" indent="-355598" algn="l" rtl="0">
              <a:lnSpc>
                <a:spcPct val="90000"/>
              </a:lnSpc>
              <a:spcBef>
                <a:spcPts val="0"/>
              </a:spcBef>
              <a:spcAft>
                <a:spcPts val="0"/>
              </a:spcAft>
              <a:buSzPct val="100000"/>
              <a:buChar char="•"/>
            </a:pPr>
            <a:r>
              <a:rPr lang="en-US" sz="8000"/>
              <a:t>SNEP Network: </a:t>
            </a:r>
            <a:r>
              <a:rPr lang="en-US" sz="8000" u="sng">
                <a:solidFill>
                  <a:schemeClr val="hlink"/>
                </a:solidFill>
                <a:hlinkClick r:id="rId15"/>
              </a:rPr>
              <a:t>snepnetwork.org</a:t>
            </a:r>
            <a:endParaRPr sz="8000"/>
          </a:p>
          <a:p>
            <a:pPr marL="457200" lvl="0" indent="-228600" algn="l" rtl="0">
              <a:lnSpc>
                <a:spcPct val="90000"/>
              </a:lnSpc>
              <a:spcBef>
                <a:spcPts val="0"/>
              </a:spcBef>
              <a:spcAft>
                <a:spcPts val="0"/>
              </a:spcAft>
              <a:buSzPct val="26470"/>
              <a:buNone/>
            </a:pPr>
            <a:endParaRPr sz="8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24567"/>
              <a:buNone/>
            </a:pPr>
            <a:endParaRPr sz="1700"/>
          </a:p>
          <a:p>
            <a:pPr marL="457200" lvl="0" indent="-228600" algn="l" rtl="0">
              <a:lnSpc>
                <a:spcPct val="90000"/>
              </a:lnSpc>
              <a:spcBef>
                <a:spcPts val="1000"/>
              </a:spcBef>
              <a:spcAft>
                <a:spcPts val="0"/>
              </a:spcAft>
              <a:buClr>
                <a:schemeClr val="dk1"/>
              </a:buClr>
              <a:buSzPct val="124567"/>
              <a:buNone/>
            </a:pPr>
            <a:endParaRPr sz="1700"/>
          </a:p>
        </p:txBody>
      </p:sp>
      <p:pic>
        <p:nvPicPr>
          <p:cNvPr id="334" name="Google Shape;334;g1fc969bd407_0_0"/>
          <p:cNvPicPr preferRelativeResize="0"/>
          <p:nvPr/>
        </p:nvPicPr>
        <p:blipFill rotWithShape="1">
          <a:blip r:embed="rId16">
            <a:alphaModFix/>
          </a:blip>
          <a:srcRect/>
          <a:stretch/>
        </p:blipFill>
        <p:spPr>
          <a:xfrm>
            <a:off x="8794900" y="1560700"/>
            <a:ext cx="3142249" cy="4051725"/>
          </a:xfrm>
          <a:prstGeom prst="rect">
            <a:avLst/>
          </a:prstGeom>
          <a:noFill/>
          <a:ln>
            <a:noFill/>
          </a:ln>
        </p:spPr>
      </p:pic>
      <p:sp>
        <p:nvSpPr>
          <p:cNvPr id="335" name="Google Shape;335;g1fc969bd407_0_0"/>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340"/>
        <p:cNvGrpSpPr/>
        <p:nvPr/>
      </p:nvGrpSpPr>
      <p:grpSpPr>
        <a:xfrm>
          <a:off x="0" y="0"/>
          <a:ext cx="0" cy="0"/>
          <a:chOff x="0" y="0"/>
          <a:chExt cx="0" cy="0"/>
        </a:xfrm>
      </p:grpSpPr>
      <p:pic>
        <p:nvPicPr>
          <p:cNvPr id="5" name="Picture 4">
            <a:extLst>
              <a:ext uri="{FF2B5EF4-FFF2-40B4-BE49-F238E27FC236}">
                <a16:creationId xmlns:a16="http://schemas.microsoft.com/office/drawing/2014/main" id="{9C23B4DC-4870-43FE-B07B-59EDC82937E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7" name="Picture 6">
            <a:extLst>
              <a:ext uri="{FF2B5EF4-FFF2-40B4-BE49-F238E27FC236}">
                <a16:creationId xmlns:a16="http://schemas.microsoft.com/office/drawing/2014/main" id="{428198B3-F45F-4F27-85A0-6E1DB2148D5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Picture 2">
            <a:extLst>
              <a:ext uri="{FF2B5EF4-FFF2-40B4-BE49-F238E27FC236}">
                <a16:creationId xmlns:a16="http://schemas.microsoft.com/office/drawing/2014/main" id="{4BBC11F5-28CB-4ECC-86B6-AE1F61C7663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5" name="Picture 4">
            <a:extLst>
              <a:ext uri="{FF2B5EF4-FFF2-40B4-BE49-F238E27FC236}">
                <a16:creationId xmlns:a16="http://schemas.microsoft.com/office/drawing/2014/main" id="{6A3CB145-FF89-4D59-A602-2CF34156C34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5" name="Picture 4">
            <a:extLst>
              <a:ext uri="{FF2B5EF4-FFF2-40B4-BE49-F238E27FC236}">
                <a16:creationId xmlns:a16="http://schemas.microsoft.com/office/drawing/2014/main" id="{E4D5BDAF-1A4A-460C-A2BF-D99476EAD2A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5" name="Picture 4">
            <a:extLst>
              <a:ext uri="{FF2B5EF4-FFF2-40B4-BE49-F238E27FC236}">
                <a16:creationId xmlns:a16="http://schemas.microsoft.com/office/drawing/2014/main" id="{87EDF968-69E2-49B5-9FCE-AA8B9B44E88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5" name="Picture 4">
            <a:extLst>
              <a:ext uri="{FF2B5EF4-FFF2-40B4-BE49-F238E27FC236}">
                <a16:creationId xmlns:a16="http://schemas.microsoft.com/office/drawing/2014/main" id="{7E28BAF1-442A-43AE-9C00-66B1874C8CA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7" name="Picture 6">
            <a:extLst>
              <a:ext uri="{FF2B5EF4-FFF2-40B4-BE49-F238E27FC236}">
                <a16:creationId xmlns:a16="http://schemas.microsoft.com/office/drawing/2014/main" id="{1CB08D15-7A97-47EA-8FF6-5C31A651762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2209</Words>
  <Application>Microsoft Office PowerPoint</Application>
  <PresentationFormat>Widescreen</PresentationFormat>
  <Paragraphs>133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Gill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Dennison</dc:creator>
  <cp:lastModifiedBy>Christina Wiseman</cp:lastModifiedBy>
  <cp:revision>1</cp:revision>
  <dcterms:created xsi:type="dcterms:W3CDTF">2021-06-14T16:51:49Z</dcterms:created>
  <dcterms:modified xsi:type="dcterms:W3CDTF">2023-03-20T15:20:50Z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0x010100ED8B1D823825DE4F931ED186AB07F741</vt:lpwstr>
  </property>
</Properties>
</file>